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3" r:id="rId1"/>
  </p:sld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6" d="100"/>
          <a:sy n="76" d="100"/>
        </p:scale>
        <p:origin x="-468" y="1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tr-TR" smtClean="0"/>
              <a:t>Asıl başlık stili için tıklatın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p:txBody>
          <a:bodyPr/>
          <a:lstStyle/>
          <a:p>
            <a:fld id="{DE4038DC-685D-4A79-A2C4-41146AB1E5E5}"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1048904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DE4038DC-685D-4A79-A2C4-41146AB1E5E5}" type="datetimeFigureOut">
              <a:rPr lang="tr-TR" smtClean="0"/>
              <a:t>3.11.2020</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1779756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tr-TR" smtClean="0"/>
              <a:t>Asıl başlık stili için tıklatın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DE4038DC-685D-4A79-A2C4-41146AB1E5E5}"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44053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tr-TR" smtClean="0"/>
              <a:t>Asıl başlık stili için tıklatın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tr-TR" smtClean="0"/>
              <a:t>Asıl metin stillerini düzenlemek için tıklatın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DE4038DC-685D-4A79-A2C4-41146AB1E5E5}"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7288A0A-5B92-477B-801C-580AF79580C4}" type="slidenum">
              <a:rPr lang="tr-TR" smtClean="0"/>
              <a:t>‹#›</a:t>
            </a:fld>
            <a:endParaRPr lang="tr-T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20571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DE4038DC-685D-4A79-A2C4-41146AB1E5E5}"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292797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tr-TR" smtClean="0"/>
              <a:t>Asıl başlık stili için tıklatın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E4038DC-685D-4A79-A2C4-41146AB1E5E5}" type="datetimeFigureOut">
              <a:rPr lang="tr-TR" smtClean="0"/>
              <a:t>3.11.2020</a:t>
            </a:fld>
            <a:endParaRPr lang="tr-TR"/>
          </a:p>
        </p:txBody>
      </p:sp>
      <p:sp>
        <p:nvSpPr>
          <p:cNvPr id="4"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3470408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tr-TR" smtClean="0"/>
              <a:t>Asıl başlık stili için tıklatın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E4038DC-685D-4A79-A2C4-41146AB1E5E5}" type="datetimeFigureOut">
              <a:rPr lang="tr-TR" smtClean="0"/>
              <a:t>3.11.2020</a:t>
            </a:fld>
            <a:endParaRPr lang="tr-TR"/>
          </a:p>
        </p:txBody>
      </p:sp>
      <p:sp>
        <p:nvSpPr>
          <p:cNvPr id="4"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2586274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nchor="t" anchorCtr="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DE4038DC-685D-4A79-A2C4-41146AB1E5E5}"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2855973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DE4038DC-685D-4A79-A2C4-41146AB1E5E5}"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188306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3"/>
          <p:cNvSpPr>
            <a:spLocks noGrp="1"/>
          </p:cNvSpPr>
          <p:nvPr>
            <p:ph type="dt" sz="half" idx="10"/>
          </p:nvPr>
        </p:nvSpPr>
        <p:spPr/>
        <p:txBody>
          <a:bodyPr/>
          <a:lstStyle/>
          <a:p>
            <a:fld id="{DE4038DC-685D-4A79-A2C4-41146AB1E5E5}"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524167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DE4038DC-685D-4A79-A2C4-41146AB1E5E5}"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3903912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DE4038DC-685D-4A79-A2C4-41146AB1E5E5}" type="datetimeFigureOut">
              <a:rPr lang="tr-TR" smtClean="0"/>
              <a:t>3.11.2020</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2457218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DE4038DC-685D-4A79-A2C4-41146AB1E5E5}" type="datetimeFigureOut">
              <a:rPr lang="tr-TR" smtClean="0"/>
              <a:t>3.11.2020</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144461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7" name="Date Placeholder 2"/>
          <p:cNvSpPr>
            <a:spLocks noGrp="1"/>
          </p:cNvSpPr>
          <p:nvPr>
            <p:ph type="dt" sz="half" idx="10"/>
          </p:nvPr>
        </p:nvSpPr>
        <p:spPr/>
        <p:txBody>
          <a:bodyPr/>
          <a:lstStyle/>
          <a:p>
            <a:fld id="{DE4038DC-685D-4A79-A2C4-41146AB1E5E5}" type="datetimeFigureOut">
              <a:rPr lang="tr-TR" smtClean="0"/>
              <a:t>3.11.2020</a:t>
            </a:fld>
            <a:endParaRPr lang="tr-TR"/>
          </a:p>
        </p:txBody>
      </p:sp>
      <p:sp>
        <p:nvSpPr>
          <p:cNvPr id="5" name="Footer Placeholder 3"/>
          <p:cNvSpPr>
            <a:spLocks noGrp="1"/>
          </p:cNvSpPr>
          <p:nvPr>
            <p:ph type="ftr" sz="quarter" idx="11"/>
          </p:nvPr>
        </p:nvSpPr>
        <p:spPr/>
        <p:txBody>
          <a:bodyPr/>
          <a:lstStyle/>
          <a:p>
            <a:endParaRPr lang="tr-TR"/>
          </a:p>
        </p:txBody>
      </p:sp>
      <p:sp>
        <p:nvSpPr>
          <p:cNvPr id="6" name="Slide Number Placeholder 4"/>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4040729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E4038DC-685D-4A79-A2C4-41146AB1E5E5}" type="datetimeFigureOut">
              <a:rPr lang="tr-TR" smtClean="0"/>
              <a:t>3.11.2020</a:t>
            </a:fld>
            <a:endParaRPr lang="tr-TR"/>
          </a:p>
        </p:txBody>
      </p:sp>
      <p:sp>
        <p:nvSpPr>
          <p:cNvPr id="5" name="Footer Placeholder 2"/>
          <p:cNvSpPr>
            <a:spLocks noGrp="1"/>
          </p:cNvSpPr>
          <p:nvPr>
            <p:ph type="ftr" sz="quarter" idx="11"/>
          </p:nvPr>
        </p:nvSpPr>
        <p:spPr/>
        <p:txBody>
          <a:bodyPr/>
          <a:lstStyle/>
          <a:p>
            <a:endParaRPr lang="tr-TR"/>
          </a:p>
        </p:txBody>
      </p:sp>
      <p:sp>
        <p:nvSpPr>
          <p:cNvPr id="6" name="Slide Number Placeholder 3"/>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4073087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tr-TR" smtClean="0"/>
              <a:t>Asıl başlık stili için tıklatın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7" name="Date Placeholder 4"/>
          <p:cNvSpPr>
            <a:spLocks noGrp="1"/>
          </p:cNvSpPr>
          <p:nvPr>
            <p:ph type="dt" sz="half" idx="10"/>
          </p:nvPr>
        </p:nvSpPr>
        <p:spPr/>
        <p:txBody>
          <a:bodyPr/>
          <a:lstStyle/>
          <a:p>
            <a:fld id="{DE4038DC-685D-4A79-A2C4-41146AB1E5E5}" type="datetimeFigureOut">
              <a:rPr lang="tr-TR" smtClean="0"/>
              <a:t>3.11.2020</a:t>
            </a:fld>
            <a:endParaRPr lang="tr-TR"/>
          </a:p>
        </p:txBody>
      </p:sp>
      <p:sp>
        <p:nvSpPr>
          <p:cNvPr id="5" name="Footer Placeholder 5"/>
          <p:cNvSpPr>
            <a:spLocks noGrp="1"/>
          </p:cNvSpPr>
          <p:nvPr>
            <p:ph type="ftr" sz="quarter" idx="11"/>
          </p:nvPr>
        </p:nvSpPr>
        <p:spPr/>
        <p:txBody>
          <a:bodyPr/>
          <a:lstStyle/>
          <a:p>
            <a:endParaRPr lang="tr-TR"/>
          </a:p>
        </p:txBody>
      </p:sp>
      <p:sp>
        <p:nvSpPr>
          <p:cNvPr id="6" name="Slide Number Placeholder 6"/>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2774234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DE4038DC-685D-4A79-A2C4-41146AB1E5E5}" type="datetimeFigureOut">
              <a:rPr lang="tr-TR" smtClean="0"/>
              <a:t>3.11.2020</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07288A0A-5B92-477B-801C-580AF79580C4}" type="slidenum">
              <a:rPr lang="tr-TR" smtClean="0"/>
              <a:t>‹#›</a:t>
            </a:fld>
            <a:endParaRPr lang="tr-TR"/>
          </a:p>
        </p:txBody>
      </p:sp>
    </p:spTree>
    <p:extLst>
      <p:ext uri="{BB962C8B-B14F-4D97-AF65-F5344CB8AC3E}">
        <p14:creationId xmlns:p14="http://schemas.microsoft.com/office/powerpoint/2010/main" val="1500284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E4038DC-685D-4A79-A2C4-41146AB1E5E5}" type="datetimeFigureOut">
              <a:rPr lang="tr-TR" smtClean="0"/>
              <a:t>3.11.2020</a:t>
            </a:fld>
            <a:endParaRPr lang="tr-T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tr-T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07288A0A-5B92-477B-801C-580AF79580C4}" type="slidenum">
              <a:rPr lang="tr-TR" smtClean="0"/>
              <a:t>‹#›</a:t>
            </a:fld>
            <a:endParaRPr lang="tr-TR"/>
          </a:p>
        </p:txBody>
      </p:sp>
    </p:spTree>
    <p:extLst>
      <p:ext uri="{BB962C8B-B14F-4D97-AF65-F5344CB8AC3E}">
        <p14:creationId xmlns:p14="http://schemas.microsoft.com/office/powerpoint/2010/main" val="2812477904"/>
      </p:ext>
    </p:extLst>
  </p:cSld>
  <p:clrMap bg1="dk1" tx1="lt1" bg2="dk2" tx2="lt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 id="2147483885" r:id="rId12"/>
    <p:sldLayoutId id="2147483886" r:id="rId13"/>
    <p:sldLayoutId id="2147483887" r:id="rId14"/>
    <p:sldLayoutId id="2147483888" r:id="rId15"/>
    <p:sldLayoutId id="2147483889" r:id="rId16"/>
    <p:sldLayoutId id="2147483890"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hayalsahnesi.com.tr/piyano-kursu-ankara/" TargetMode="External"/><Relationship Id="rId2" Type="http://schemas.openxmlformats.org/officeDocument/2006/relationships/hyperlink" Target="http://hayalsahnesi.com.tr/bale_kurs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dersimiz.com/ders_notlari/muzik.htm" TargetMode="External"/><Relationship Id="rId2" Type="http://schemas.openxmlformats.org/officeDocument/2006/relationships/hyperlink" Target="https://www.dersimiz.com/ders_notlari/denir.ht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dersimiz.com/ders_notlari/Istiklal-Marsi.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dersimiz.com/ders_notlari/nota.htm" TargetMode="External"/><Relationship Id="rId2" Type="http://schemas.openxmlformats.org/officeDocument/2006/relationships/hyperlink" Target="https://www.dersimiz.com/ders_notlari/muzik.htm" TargetMode="External"/><Relationship Id="rId1" Type="http://schemas.openxmlformats.org/officeDocument/2006/relationships/slideLayout" Target="../slideLayouts/slideLayout2.xml"/><Relationship Id="rId4" Type="http://schemas.openxmlformats.org/officeDocument/2006/relationships/hyperlink" Target="https://www.dersimiz.com/ders_notlari/denir.ht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dersimiz.com/ders_notlari/nota.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5929163" y="939967"/>
            <a:ext cx="5918752" cy="2267552"/>
          </a:xfrm>
        </p:spPr>
        <p:txBody>
          <a:bodyPr/>
          <a:lstStyle/>
          <a:p>
            <a:r>
              <a:rPr lang="tr-TR" dirty="0" smtClean="0">
                <a:effectLst>
                  <a:outerShdw blurRad="38100" dist="38100" dir="2700000" algn="tl">
                    <a:srgbClr val="000000">
                      <a:alpha val="43137"/>
                    </a:srgbClr>
                  </a:outerShdw>
                </a:effectLst>
                <a:latin typeface="Impact" panose="020B0806030902050204" pitchFamily="34" charset="0"/>
              </a:rPr>
              <a:t>MÜZİK DERSİ</a:t>
            </a:r>
            <a:endParaRPr lang="tr-TR" dirty="0">
              <a:effectLst>
                <a:outerShdw blurRad="38100" dist="38100" dir="2700000" algn="tl">
                  <a:srgbClr val="000000">
                    <a:alpha val="43137"/>
                  </a:srgbClr>
                </a:outerShdw>
              </a:effectLst>
              <a:latin typeface="Impact" panose="020B0806030902050204" pitchFamily="34" charset="0"/>
            </a:endParaRPr>
          </a:p>
        </p:txBody>
      </p:sp>
      <p:pic>
        <p:nvPicPr>
          <p:cNvPr id="3" name="Resi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5782" y="2478004"/>
            <a:ext cx="6667500" cy="4019550"/>
          </a:xfrm>
          <a:prstGeom prst="rect">
            <a:avLst/>
          </a:prstGeom>
        </p:spPr>
      </p:pic>
    </p:spTree>
    <p:extLst>
      <p:ext uri="{BB962C8B-B14F-4D97-AF65-F5344CB8AC3E}">
        <p14:creationId xmlns:p14="http://schemas.microsoft.com/office/powerpoint/2010/main" val="3344682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a:t>DÜNYA'DAKİ MÜZİK TÜRLERİ</a:t>
            </a:r>
            <a:r>
              <a:rPr lang="tr-TR" dirty="0"/>
              <a:t/>
            </a:r>
            <a:br>
              <a:rPr lang="tr-TR" dirty="0"/>
            </a:br>
            <a:endParaRPr lang="tr-TR" dirty="0"/>
          </a:p>
        </p:txBody>
      </p:sp>
      <p:sp>
        <p:nvSpPr>
          <p:cNvPr id="3" name="İçerik Yer Tutucusu 2"/>
          <p:cNvSpPr>
            <a:spLocks noGrp="1"/>
          </p:cNvSpPr>
          <p:nvPr>
            <p:ph sz="half" idx="1"/>
          </p:nvPr>
        </p:nvSpPr>
        <p:spPr/>
        <p:txBody>
          <a:bodyPr>
            <a:normAutofit/>
          </a:bodyPr>
          <a:lstStyle/>
          <a:p>
            <a:pPr fontAlgn="base"/>
            <a:r>
              <a:rPr lang="tr-TR" sz="2800" dirty="0"/>
              <a:t>1. </a:t>
            </a:r>
            <a:r>
              <a:rPr lang="tr-TR" sz="2800" dirty="0" err="1"/>
              <a:t>Rock</a:t>
            </a:r>
            <a:r>
              <a:rPr lang="tr-TR" sz="2800" dirty="0"/>
              <a:t> müzik</a:t>
            </a:r>
          </a:p>
          <a:p>
            <a:pPr fontAlgn="base"/>
            <a:r>
              <a:rPr lang="tr-TR" sz="2800" dirty="0"/>
              <a:t>2. Caz müzik</a:t>
            </a:r>
          </a:p>
          <a:p>
            <a:pPr fontAlgn="base"/>
            <a:r>
              <a:rPr lang="tr-TR" sz="2800" dirty="0"/>
              <a:t>3. Klasik müzik</a:t>
            </a:r>
          </a:p>
          <a:p>
            <a:pPr fontAlgn="base"/>
            <a:r>
              <a:rPr lang="tr-TR" sz="2800" dirty="0"/>
              <a:t>4. Rap müzik</a:t>
            </a:r>
          </a:p>
          <a:p>
            <a:pPr fontAlgn="base"/>
            <a:r>
              <a:rPr lang="tr-TR" sz="2800" dirty="0"/>
              <a:t>5. </a:t>
            </a:r>
            <a:r>
              <a:rPr lang="tr-TR" sz="2800" dirty="0" err="1"/>
              <a:t>Soundtrack</a:t>
            </a:r>
            <a:endParaRPr lang="tr-TR" sz="2800" dirty="0"/>
          </a:p>
          <a:p>
            <a:pPr fontAlgn="base"/>
            <a:r>
              <a:rPr lang="tr-TR" sz="2800" dirty="0"/>
              <a:t>6. </a:t>
            </a:r>
            <a:r>
              <a:rPr lang="tr-TR" sz="2800" dirty="0" err="1"/>
              <a:t>Blues</a:t>
            </a:r>
            <a:endParaRPr lang="tr-TR" sz="2800" dirty="0"/>
          </a:p>
          <a:p>
            <a:endParaRPr lang="tr-TR" sz="1400" dirty="0"/>
          </a:p>
        </p:txBody>
      </p:sp>
      <p:sp>
        <p:nvSpPr>
          <p:cNvPr id="4" name="İçerik Yer Tutucusu 3"/>
          <p:cNvSpPr>
            <a:spLocks noGrp="1"/>
          </p:cNvSpPr>
          <p:nvPr>
            <p:ph sz="half" idx="2"/>
          </p:nvPr>
        </p:nvSpPr>
        <p:spPr/>
        <p:txBody>
          <a:bodyPr>
            <a:noAutofit/>
          </a:bodyPr>
          <a:lstStyle/>
          <a:p>
            <a:pPr fontAlgn="base"/>
            <a:r>
              <a:rPr lang="tr-TR" sz="2800" dirty="0"/>
              <a:t>7. R&amp;B</a:t>
            </a:r>
          </a:p>
          <a:p>
            <a:pPr fontAlgn="base"/>
            <a:r>
              <a:rPr lang="tr-TR" sz="2800" dirty="0"/>
              <a:t>8. </a:t>
            </a:r>
            <a:r>
              <a:rPr lang="tr-TR" sz="2800" dirty="0" err="1"/>
              <a:t>Progresif</a:t>
            </a:r>
            <a:r>
              <a:rPr lang="tr-TR" sz="2800" dirty="0"/>
              <a:t> </a:t>
            </a:r>
            <a:r>
              <a:rPr lang="tr-TR" sz="2800" dirty="0" err="1"/>
              <a:t>rock</a:t>
            </a:r>
            <a:endParaRPr lang="tr-TR" sz="2800" dirty="0"/>
          </a:p>
          <a:p>
            <a:pPr fontAlgn="base"/>
            <a:r>
              <a:rPr lang="tr-TR" sz="2800" dirty="0"/>
              <a:t>9. </a:t>
            </a:r>
            <a:r>
              <a:rPr lang="tr-TR" sz="2800" dirty="0" err="1"/>
              <a:t>Heavy</a:t>
            </a:r>
            <a:r>
              <a:rPr lang="tr-TR" sz="2800" dirty="0"/>
              <a:t> metal müzik</a:t>
            </a:r>
          </a:p>
          <a:p>
            <a:pPr fontAlgn="base"/>
            <a:r>
              <a:rPr lang="tr-TR" sz="2800" dirty="0"/>
              <a:t>10. </a:t>
            </a:r>
            <a:r>
              <a:rPr lang="tr-TR" sz="2800" dirty="0" err="1"/>
              <a:t>Kelt</a:t>
            </a:r>
            <a:r>
              <a:rPr lang="tr-TR" sz="2800" dirty="0"/>
              <a:t> Müzik</a:t>
            </a:r>
          </a:p>
          <a:p>
            <a:pPr fontAlgn="base"/>
            <a:r>
              <a:rPr lang="tr-TR" sz="2800" dirty="0"/>
              <a:t>11. Punk</a:t>
            </a:r>
          </a:p>
          <a:p>
            <a:pPr fontAlgn="base"/>
            <a:r>
              <a:rPr lang="tr-TR" sz="2800" dirty="0"/>
              <a:t>12. Rap müzik</a:t>
            </a:r>
          </a:p>
          <a:p>
            <a:pPr fontAlgn="base"/>
            <a:r>
              <a:rPr lang="tr-TR" sz="2800" dirty="0"/>
              <a:t>13. Pop müzik</a:t>
            </a:r>
          </a:p>
          <a:p>
            <a:endParaRPr lang="tr-TR" sz="2800" dirty="0"/>
          </a:p>
        </p:txBody>
      </p:sp>
    </p:spTree>
    <p:extLst>
      <p:ext uri="{BB962C8B-B14F-4D97-AF65-F5344CB8AC3E}">
        <p14:creationId xmlns:p14="http://schemas.microsoft.com/office/powerpoint/2010/main" val="2796292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13886" y="385011"/>
            <a:ext cx="11290434" cy="6179418"/>
          </a:xfrm>
        </p:spPr>
        <p:txBody>
          <a:bodyPr>
            <a:normAutofit fontScale="92500" lnSpcReduction="10000"/>
          </a:bodyPr>
          <a:lstStyle/>
          <a:p>
            <a:pPr marL="0" indent="0" fontAlgn="base">
              <a:buNone/>
            </a:pPr>
            <a:r>
              <a:rPr lang="tr-TR" b="1" dirty="0" smtClean="0"/>
              <a:t>ROCK MÜZİK</a:t>
            </a:r>
            <a:endParaRPr lang="tr-TR" dirty="0" smtClean="0"/>
          </a:p>
          <a:p>
            <a:pPr fontAlgn="base"/>
            <a:r>
              <a:rPr lang="tr-TR" dirty="0" smtClean="0"/>
              <a:t>Bu </a:t>
            </a:r>
            <a:r>
              <a:rPr lang="tr-TR" dirty="0"/>
              <a:t>müzik çeşidi 20. yüzyılın sonlarında ortaya çıkmış bir müzik çeşididir. Genel olarak elektro gitar, bateri ve bas gitar gibi enstrümanlar kullanılmaktadır. Bununla birlikte organ ve piyano gibi klavyeli enstrümanlarda </a:t>
            </a:r>
            <a:r>
              <a:rPr lang="tr-TR" dirty="0" err="1"/>
              <a:t>rock</a:t>
            </a:r>
            <a:r>
              <a:rPr lang="tr-TR" dirty="0"/>
              <a:t> müzik türünde sıkça rastlanmaktadır.</a:t>
            </a:r>
          </a:p>
          <a:p>
            <a:pPr fontAlgn="base"/>
            <a:r>
              <a:rPr lang="tr-TR" dirty="0" err="1"/>
              <a:t>Saksofon</a:t>
            </a:r>
            <a:r>
              <a:rPr lang="tr-TR" dirty="0"/>
              <a:t> gibi üflemeli çalgılarda </a:t>
            </a:r>
            <a:r>
              <a:rPr lang="tr-TR" dirty="0" err="1"/>
              <a:t>rock</a:t>
            </a:r>
            <a:r>
              <a:rPr lang="tr-TR" dirty="0"/>
              <a:t> müziğinde yer almaktadır. Ancak bununla birlikte yeni oluşturulan </a:t>
            </a:r>
            <a:r>
              <a:rPr lang="tr-TR" dirty="0" err="1"/>
              <a:t>rock</a:t>
            </a:r>
            <a:r>
              <a:rPr lang="tr-TR" dirty="0"/>
              <a:t> müzik eserlerinde bu tür çalgılara nadir olarak rastlanmaktadır. </a:t>
            </a:r>
            <a:r>
              <a:rPr lang="tr-TR" dirty="0" err="1"/>
              <a:t>Rock</a:t>
            </a:r>
            <a:r>
              <a:rPr lang="tr-TR" dirty="0"/>
              <a:t> müziğinin bir çok çeşidi olmakla birlikte en çok bilinen en önemli iki tane çeşidi vardır. Bunlar hard </a:t>
            </a:r>
            <a:r>
              <a:rPr lang="tr-TR" dirty="0" err="1"/>
              <a:t>rock</a:t>
            </a:r>
            <a:r>
              <a:rPr lang="tr-TR" dirty="0"/>
              <a:t> ve nu-metaldir. Hard </a:t>
            </a:r>
            <a:r>
              <a:rPr lang="tr-TR" dirty="0" err="1"/>
              <a:t>Rock</a:t>
            </a:r>
            <a:r>
              <a:rPr lang="tr-TR" dirty="0"/>
              <a:t>; karanlık, sert ve genelde ölüm gibi kötü olayları anlatan tarzlardır. Hard </a:t>
            </a:r>
            <a:r>
              <a:rPr lang="tr-TR" dirty="0" err="1"/>
              <a:t>rockçılar</a:t>
            </a:r>
            <a:r>
              <a:rPr lang="tr-TR" dirty="0"/>
              <a:t> renk olarak siyahı seçmişlerdir. Nu-metal ise daha çok rap ve metal müziklerinin harmanlanması ile meydana gelmiştir.</a:t>
            </a:r>
          </a:p>
          <a:p>
            <a:pPr marL="0" indent="0" fontAlgn="base">
              <a:buNone/>
            </a:pPr>
            <a:r>
              <a:rPr lang="tr-TR" b="1" dirty="0" smtClean="0"/>
              <a:t>CAZ MÜZİK</a:t>
            </a:r>
            <a:endParaRPr lang="tr-TR" dirty="0" smtClean="0"/>
          </a:p>
          <a:p>
            <a:pPr fontAlgn="base"/>
            <a:r>
              <a:rPr lang="tr-TR" dirty="0" smtClean="0"/>
              <a:t>Cazın </a:t>
            </a:r>
            <a:r>
              <a:rPr lang="tr-TR" dirty="0"/>
              <a:t>kökeni Batı Afrika'ya dayanmaktadır. Bu bölgedeki dini ve ruhani törenler caz müziğine ilham olmuştur. Caz müziğinin ilk çıktığı dönemlerde en çok etkilendiği akım </a:t>
            </a:r>
            <a:r>
              <a:rPr lang="tr-TR" dirty="0" err="1"/>
              <a:t>Blues'tur</a:t>
            </a:r>
            <a:r>
              <a:rPr lang="tr-TR" dirty="0"/>
              <a:t>. </a:t>
            </a:r>
            <a:r>
              <a:rPr lang="tr-TR" dirty="0" err="1"/>
              <a:t>Blues</a:t>
            </a:r>
            <a:r>
              <a:rPr lang="tr-TR" dirty="0"/>
              <a:t> Amerika'da bulunan köle </a:t>
            </a:r>
            <a:r>
              <a:rPr lang="tr-TR" dirty="0" err="1"/>
              <a:t>Afrikalı'ların</a:t>
            </a:r>
            <a:r>
              <a:rPr lang="tr-TR" dirty="0"/>
              <a:t> yöresel halk müziği idi. Her iki açıdan da bakıldığında caz müziğinin doğuşunun Afrika kökenli olduğu gerçeği ile karşı karşıya kalmaktayız.</a:t>
            </a:r>
          </a:p>
          <a:p>
            <a:pPr marL="0" indent="0" fontAlgn="base">
              <a:buNone/>
            </a:pPr>
            <a:r>
              <a:rPr lang="tr-TR" b="1" dirty="0" smtClean="0"/>
              <a:t>KLASİK MÜZİK</a:t>
            </a:r>
            <a:endParaRPr lang="tr-TR" dirty="0" smtClean="0"/>
          </a:p>
          <a:p>
            <a:pPr fontAlgn="base"/>
            <a:r>
              <a:rPr lang="tr-TR" dirty="0" smtClean="0"/>
              <a:t>Bu </a:t>
            </a:r>
            <a:r>
              <a:rPr lang="tr-TR" dirty="0"/>
              <a:t>müzik çeşidi Avrupa'da yüksek gelir seviyesine sahip olan ve yüksek zümre olarak değerlendirilen insanlara ait görünümünde olan ve halk müzikleri ile net çizgilerle ayrılmış durumda olan müzik çeşididir.</a:t>
            </a:r>
          </a:p>
          <a:p>
            <a:endParaRPr lang="tr-TR" dirty="0"/>
          </a:p>
        </p:txBody>
      </p:sp>
    </p:spTree>
    <p:extLst>
      <p:ext uri="{BB962C8B-B14F-4D97-AF65-F5344CB8AC3E}">
        <p14:creationId xmlns:p14="http://schemas.microsoft.com/office/powerpoint/2010/main" val="3327658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365760"/>
            <a:ext cx="10515600" cy="5811203"/>
          </a:xfrm>
        </p:spPr>
        <p:txBody>
          <a:bodyPr>
            <a:normAutofit fontScale="92500" lnSpcReduction="10000"/>
          </a:bodyPr>
          <a:lstStyle/>
          <a:p>
            <a:pPr marL="0" indent="0" fontAlgn="base">
              <a:buNone/>
            </a:pPr>
            <a:r>
              <a:rPr lang="tr-TR" b="1" dirty="0" smtClean="0"/>
              <a:t>RAP MÜZİK</a:t>
            </a:r>
            <a:endParaRPr lang="tr-TR" dirty="0" smtClean="0"/>
          </a:p>
          <a:p>
            <a:pPr fontAlgn="base"/>
            <a:r>
              <a:rPr lang="tr-TR" dirty="0" smtClean="0"/>
              <a:t>Rap </a:t>
            </a:r>
            <a:r>
              <a:rPr lang="tr-TR" dirty="0"/>
              <a:t>müziğinin kökeni bizdeki tabirle varoş olan Amerika'nın getto bölgesine dayanan bir müzik türüdür. Rap müziği Amerika'nın bazı eyaletlerinde yer alan ve birbirlerine üstünlük kurma amacı güden </a:t>
            </a:r>
            <a:r>
              <a:rPr lang="tr-TR" dirty="0" err="1"/>
              <a:t>hiphop</a:t>
            </a:r>
            <a:r>
              <a:rPr lang="tr-TR" dirty="0"/>
              <a:t> kültürünün müzik kolu olarak gösterilmektedir. Bu müzik 1970 yılında ortaya çıkmıştır ve hızlı bir şekilde dünyanın birçok bölgesinde popüler olmuş bir müzik çeşididir.</a:t>
            </a:r>
          </a:p>
          <a:p>
            <a:pPr marL="0" indent="0" fontAlgn="base">
              <a:buNone/>
            </a:pPr>
            <a:r>
              <a:rPr lang="tr-TR" b="1" dirty="0" smtClean="0"/>
              <a:t>SOUNDTRACK</a:t>
            </a:r>
            <a:endParaRPr lang="tr-TR" dirty="0" smtClean="0"/>
          </a:p>
          <a:p>
            <a:pPr fontAlgn="base"/>
            <a:r>
              <a:rPr lang="tr-TR" dirty="0" err="1" smtClean="0"/>
              <a:t>Türkçe'de</a:t>
            </a:r>
            <a:r>
              <a:rPr lang="tr-TR" dirty="0" smtClean="0"/>
              <a:t> </a:t>
            </a:r>
            <a:r>
              <a:rPr lang="tr-TR" dirty="0"/>
              <a:t>tam olarak karşılığı bulunmamaktadır. Bu sebepten dolayı film müziği olarak tanımlanmış durumda olan müzik çeşididir. Bu müzik türünün önemli bestecileri ise Andrew </a:t>
            </a:r>
            <a:r>
              <a:rPr lang="tr-TR" dirty="0" err="1"/>
              <a:t>Llody</a:t>
            </a:r>
            <a:r>
              <a:rPr lang="tr-TR" dirty="0"/>
              <a:t> </a:t>
            </a:r>
            <a:r>
              <a:rPr lang="tr-TR" dirty="0" err="1"/>
              <a:t>Webber</a:t>
            </a:r>
            <a:r>
              <a:rPr lang="tr-TR" dirty="0"/>
              <a:t>, Danny </a:t>
            </a:r>
            <a:r>
              <a:rPr lang="tr-TR" dirty="0" err="1"/>
              <a:t>Elfman</a:t>
            </a:r>
            <a:r>
              <a:rPr lang="tr-TR" dirty="0"/>
              <a:t>, John </a:t>
            </a:r>
            <a:r>
              <a:rPr lang="tr-TR" dirty="0" err="1"/>
              <a:t>Wiliams</a:t>
            </a:r>
            <a:r>
              <a:rPr lang="tr-TR" dirty="0"/>
              <a:t> </a:t>
            </a:r>
            <a:r>
              <a:rPr lang="tr-TR" dirty="0" err="1"/>
              <a:t>Hans</a:t>
            </a:r>
            <a:r>
              <a:rPr lang="tr-TR" dirty="0"/>
              <a:t> </a:t>
            </a:r>
            <a:r>
              <a:rPr lang="tr-TR" dirty="0" err="1"/>
              <a:t>Zimmer</a:t>
            </a:r>
            <a:r>
              <a:rPr lang="tr-TR" dirty="0"/>
              <a:t> James </a:t>
            </a:r>
            <a:r>
              <a:rPr lang="tr-TR" dirty="0" err="1"/>
              <a:t>Horner</a:t>
            </a:r>
            <a:r>
              <a:rPr lang="tr-TR" dirty="0"/>
              <a:t> gibi isimlerdir. Türkiye'de ise </a:t>
            </a:r>
            <a:r>
              <a:rPr lang="tr-TR" dirty="0" err="1"/>
              <a:t>rock</a:t>
            </a:r>
            <a:r>
              <a:rPr lang="tr-TR" dirty="0"/>
              <a:t> </a:t>
            </a:r>
            <a:r>
              <a:rPr lang="tr-TR" dirty="0" err="1"/>
              <a:t>müzği</a:t>
            </a:r>
            <a:r>
              <a:rPr lang="tr-TR" dirty="0"/>
              <a:t> dalında eserler veren Kıraç bu türde eserler vermiş olan sanatçıdır.</a:t>
            </a:r>
          </a:p>
          <a:p>
            <a:pPr marL="0" indent="0" fontAlgn="base">
              <a:buNone/>
            </a:pPr>
            <a:r>
              <a:rPr lang="tr-TR" b="1" dirty="0" smtClean="0"/>
              <a:t>BLUES</a:t>
            </a:r>
            <a:endParaRPr lang="tr-TR" dirty="0" smtClean="0"/>
          </a:p>
          <a:p>
            <a:pPr fontAlgn="base"/>
            <a:r>
              <a:rPr lang="tr-TR" dirty="0" smtClean="0"/>
              <a:t>Bu </a:t>
            </a:r>
            <a:r>
              <a:rPr lang="tr-TR" dirty="0"/>
              <a:t>müzik türünün kökeni Amerika'da köle konumunda bulunan Afrika kökenli işçilerin söyledikleri ve genel olarak acı hüzün ve keder içeren şarkılardır.</a:t>
            </a:r>
          </a:p>
          <a:p>
            <a:pPr marL="0" indent="0" fontAlgn="base">
              <a:buNone/>
            </a:pPr>
            <a:r>
              <a:rPr lang="tr-TR" b="1" dirty="0" smtClean="0"/>
              <a:t>R&amp;B</a:t>
            </a:r>
            <a:endParaRPr lang="tr-TR" dirty="0" smtClean="0"/>
          </a:p>
          <a:p>
            <a:pPr fontAlgn="base"/>
            <a:r>
              <a:rPr lang="tr-TR" dirty="0" smtClean="0"/>
              <a:t>Bu </a:t>
            </a:r>
            <a:r>
              <a:rPr lang="tr-TR" dirty="0"/>
              <a:t>müzik çeşidi de tıpkı </a:t>
            </a:r>
            <a:r>
              <a:rPr lang="tr-TR" dirty="0" err="1"/>
              <a:t>Blues</a:t>
            </a:r>
            <a:r>
              <a:rPr lang="tr-TR" dirty="0"/>
              <a:t> gibi Amerika'da yaşayan </a:t>
            </a:r>
            <a:r>
              <a:rPr lang="tr-TR" dirty="0" err="1"/>
              <a:t>Afrika'lılar</a:t>
            </a:r>
            <a:r>
              <a:rPr lang="tr-TR" dirty="0"/>
              <a:t> kökenlidir. En önemli temsilcisi ise </a:t>
            </a:r>
            <a:r>
              <a:rPr lang="tr-TR" dirty="0" err="1"/>
              <a:t>Micheal</a:t>
            </a:r>
            <a:r>
              <a:rPr lang="tr-TR" dirty="0"/>
              <a:t> Jackson'dır.</a:t>
            </a:r>
          </a:p>
          <a:p>
            <a:endParaRPr lang="tr-TR" dirty="0"/>
          </a:p>
        </p:txBody>
      </p:sp>
    </p:spTree>
    <p:extLst>
      <p:ext uri="{BB962C8B-B14F-4D97-AF65-F5344CB8AC3E}">
        <p14:creationId xmlns:p14="http://schemas.microsoft.com/office/powerpoint/2010/main" val="1501575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199" y="529388"/>
            <a:ext cx="10856495" cy="5977289"/>
          </a:xfrm>
        </p:spPr>
        <p:txBody>
          <a:bodyPr>
            <a:normAutofit lnSpcReduction="10000"/>
          </a:bodyPr>
          <a:lstStyle/>
          <a:p>
            <a:pPr marL="0" indent="0" fontAlgn="base">
              <a:buNone/>
            </a:pPr>
            <a:r>
              <a:rPr lang="tr-TR" sz="2400" b="1" dirty="0" smtClean="0"/>
              <a:t>PROGRESİF ROCK</a:t>
            </a:r>
            <a:endParaRPr lang="tr-TR" sz="2400" dirty="0" smtClean="0"/>
          </a:p>
          <a:p>
            <a:pPr fontAlgn="base"/>
            <a:r>
              <a:rPr lang="tr-TR" sz="2400" dirty="0" smtClean="0"/>
              <a:t>Elektro </a:t>
            </a:r>
            <a:r>
              <a:rPr lang="tr-TR" sz="2400" dirty="0"/>
              <a:t>gitar, akustik gitar, bas gitar, </a:t>
            </a:r>
            <a:r>
              <a:rPr lang="tr-TR" sz="2400" dirty="0" err="1"/>
              <a:t>klaveye</a:t>
            </a:r>
            <a:r>
              <a:rPr lang="tr-TR" sz="2400" dirty="0"/>
              <a:t> ve bateri gibi geleneksel </a:t>
            </a:r>
            <a:r>
              <a:rPr lang="tr-TR" sz="2400" dirty="0" err="1"/>
              <a:t>rock</a:t>
            </a:r>
            <a:r>
              <a:rPr lang="tr-TR" sz="2400" dirty="0"/>
              <a:t> enstrümanlarına ek olarak keman, </a:t>
            </a:r>
            <a:r>
              <a:rPr lang="tr-TR" sz="2400" dirty="0" err="1"/>
              <a:t>hammond</a:t>
            </a:r>
            <a:r>
              <a:rPr lang="tr-TR" sz="2400" dirty="0"/>
              <a:t> orgu, </a:t>
            </a:r>
            <a:r>
              <a:rPr lang="tr-TR" sz="2400" dirty="0" err="1"/>
              <a:t>moog</a:t>
            </a:r>
            <a:r>
              <a:rPr lang="tr-TR" sz="2400" dirty="0"/>
              <a:t> sentezleyici, perküsyon enstrümanları, üflemeli çalgılar ve benzeri bulunabilir.</a:t>
            </a:r>
          </a:p>
          <a:p>
            <a:pPr marL="0" indent="0" fontAlgn="base">
              <a:buNone/>
            </a:pPr>
            <a:r>
              <a:rPr lang="tr-TR" sz="2400" b="1" dirty="0" smtClean="0"/>
              <a:t>HEAVY METAL MÜZİK</a:t>
            </a:r>
            <a:endParaRPr lang="tr-TR" sz="2400" dirty="0" smtClean="0"/>
          </a:p>
          <a:p>
            <a:pPr fontAlgn="base"/>
            <a:r>
              <a:rPr lang="tr-TR" sz="2400" dirty="0" err="1" smtClean="0"/>
              <a:t>Heavy</a:t>
            </a:r>
            <a:r>
              <a:rPr lang="tr-TR" sz="2400" dirty="0" smtClean="0"/>
              <a:t> </a:t>
            </a:r>
            <a:r>
              <a:rPr lang="tr-TR" sz="2400" dirty="0"/>
              <a:t>Metal, agresif ritimler ve aşırı </a:t>
            </a:r>
            <a:r>
              <a:rPr lang="tr-TR" sz="2400" dirty="0" err="1"/>
              <a:t>distorsiyonlu</a:t>
            </a:r>
            <a:r>
              <a:rPr lang="tr-TR" sz="2400" dirty="0"/>
              <a:t> gitarlarla karakterize edilen Metal müzik türüdür.</a:t>
            </a:r>
          </a:p>
          <a:p>
            <a:pPr marL="0" indent="0" fontAlgn="base">
              <a:buNone/>
            </a:pPr>
            <a:r>
              <a:rPr lang="tr-TR" sz="2400" b="1" dirty="0" smtClean="0"/>
              <a:t>KELT MÜZİK</a:t>
            </a:r>
            <a:endParaRPr lang="tr-TR" sz="2400" dirty="0" smtClean="0"/>
          </a:p>
          <a:p>
            <a:pPr fontAlgn="base"/>
            <a:r>
              <a:rPr lang="tr-TR" sz="2400" dirty="0" err="1" smtClean="0"/>
              <a:t>Kelt</a:t>
            </a:r>
            <a:r>
              <a:rPr lang="tr-TR" sz="2400" dirty="0" smtClean="0"/>
              <a:t> </a:t>
            </a:r>
            <a:r>
              <a:rPr lang="tr-TR" sz="2400" dirty="0"/>
              <a:t>müziği ya da </a:t>
            </a:r>
            <a:r>
              <a:rPr lang="tr-TR" sz="2400" dirty="0" err="1"/>
              <a:t>Keltik</a:t>
            </a:r>
            <a:r>
              <a:rPr lang="tr-TR" sz="2400" dirty="0"/>
              <a:t> müzik İskoçya, İrlanda, Galler, </a:t>
            </a:r>
            <a:r>
              <a:rPr lang="tr-TR" sz="2400" dirty="0" err="1"/>
              <a:t>Asturias</a:t>
            </a:r>
            <a:r>
              <a:rPr lang="tr-TR" sz="2400" dirty="0"/>
              <a:t> vs. gibi bölgelerde yaygın olan geleneksel bir müzik türüdür. Özellikle son yıllarda Dünya çapında dinleyici kitlesi bulmuştur. </a:t>
            </a:r>
            <a:r>
              <a:rPr lang="tr-TR" sz="2400" dirty="0" err="1"/>
              <a:t>Kelt</a:t>
            </a:r>
            <a:r>
              <a:rPr lang="tr-TR" sz="2400" dirty="0"/>
              <a:t> müziği, </a:t>
            </a:r>
            <a:r>
              <a:rPr lang="tr-TR" sz="2400" dirty="0" err="1"/>
              <a:t>pentatonik</a:t>
            </a:r>
            <a:r>
              <a:rPr lang="tr-TR" sz="2400" dirty="0"/>
              <a:t> bir müzik olup keman, gitar, arp, gayda ve flüt gibi çalgılar önemli yer tutar. Bayan vokale erkek vokalden daha sık rastlanır. Rahatlatıcı ve dinlendirici özelliğiyle tanınan bir müziktir.</a:t>
            </a:r>
          </a:p>
          <a:p>
            <a:endParaRPr lang="tr-TR" sz="2400" dirty="0"/>
          </a:p>
        </p:txBody>
      </p:sp>
    </p:spTree>
    <p:extLst>
      <p:ext uri="{BB962C8B-B14F-4D97-AF65-F5344CB8AC3E}">
        <p14:creationId xmlns:p14="http://schemas.microsoft.com/office/powerpoint/2010/main" val="2770342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6391"/>
            <a:ext cx="10515600" cy="5570571"/>
          </a:xfrm>
        </p:spPr>
        <p:txBody>
          <a:bodyPr>
            <a:normAutofit fontScale="92500" lnSpcReduction="20000"/>
          </a:bodyPr>
          <a:lstStyle/>
          <a:p>
            <a:pPr marL="0" indent="0" fontAlgn="base">
              <a:buNone/>
            </a:pPr>
            <a:r>
              <a:rPr lang="tr-TR" b="1" dirty="0" smtClean="0"/>
              <a:t>PUNK MÜZİK</a:t>
            </a:r>
            <a:endParaRPr lang="tr-TR" dirty="0" smtClean="0"/>
          </a:p>
          <a:p>
            <a:pPr fontAlgn="base"/>
            <a:r>
              <a:rPr lang="tr-TR" dirty="0" smtClean="0"/>
              <a:t>Punk </a:t>
            </a:r>
            <a:r>
              <a:rPr lang="tr-TR" dirty="0" err="1"/>
              <a:t>rock</a:t>
            </a:r>
            <a:r>
              <a:rPr lang="tr-TR" dirty="0"/>
              <a:t>, kökenleri 1974 ve 1975 yıllarına, Amerika Birleşik Devletleri ve Birleşik </a:t>
            </a:r>
            <a:r>
              <a:rPr lang="tr-TR" dirty="0" err="1"/>
              <a:t>Krallık'a</a:t>
            </a:r>
            <a:r>
              <a:rPr lang="tr-TR" dirty="0"/>
              <a:t> dayanan ve kendisini </a:t>
            </a:r>
            <a:r>
              <a:rPr lang="tr-TR" dirty="0" err="1"/>
              <a:t>The</a:t>
            </a:r>
            <a:r>
              <a:rPr lang="tr-TR" dirty="0"/>
              <a:t> </a:t>
            </a:r>
            <a:r>
              <a:rPr lang="tr-TR" dirty="0" err="1"/>
              <a:t>Exploited</a:t>
            </a:r>
            <a:r>
              <a:rPr lang="tr-TR" dirty="0"/>
              <a:t>, </a:t>
            </a:r>
            <a:r>
              <a:rPr lang="tr-TR" dirty="0" err="1"/>
              <a:t>Ramones</a:t>
            </a:r>
            <a:r>
              <a:rPr lang="tr-TR" dirty="0"/>
              <a:t>, </a:t>
            </a:r>
            <a:r>
              <a:rPr lang="tr-TR" dirty="0" err="1"/>
              <a:t>Sex</a:t>
            </a:r>
            <a:r>
              <a:rPr lang="tr-TR" dirty="0"/>
              <a:t> </a:t>
            </a:r>
            <a:r>
              <a:rPr lang="tr-TR" dirty="0" err="1"/>
              <a:t>Pistols</a:t>
            </a:r>
            <a:r>
              <a:rPr lang="tr-TR" dirty="0"/>
              <a:t>, </a:t>
            </a:r>
            <a:r>
              <a:rPr lang="tr-TR" dirty="0" err="1"/>
              <a:t>The</a:t>
            </a:r>
            <a:r>
              <a:rPr lang="tr-TR" dirty="0"/>
              <a:t> </a:t>
            </a:r>
            <a:r>
              <a:rPr lang="tr-TR" dirty="0" err="1"/>
              <a:t>Damnedve</a:t>
            </a:r>
            <a:r>
              <a:rPr lang="tr-TR" dirty="0"/>
              <a:t> </a:t>
            </a:r>
            <a:r>
              <a:rPr lang="tr-TR" dirty="0" err="1"/>
              <a:t>The</a:t>
            </a:r>
            <a:r>
              <a:rPr lang="tr-TR" dirty="0"/>
              <a:t> </a:t>
            </a:r>
            <a:r>
              <a:rPr lang="tr-TR" dirty="0" err="1"/>
              <a:t>Clash</a:t>
            </a:r>
            <a:r>
              <a:rPr lang="tr-TR" dirty="0"/>
              <a:t> gibi gruplarla kanıtlamış düzen karşıtı </a:t>
            </a:r>
            <a:r>
              <a:rPr lang="tr-TR" dirty="0" err="1"/>
              <a:t>rock</a:t>
            </a:r>
            <a:r>
              <a:rPr lang="tr-TR" dirty="0"/>
              <a:t> müzik hareketidir.</a:t>
            </a:r>
          </a:p>
          <a:p>
            <a:pPr fontAlgn="base"/>
            <a:r>
              <a:rPr lang="tr-TR" dirty="0"/>
              <a:t>Punk terimi ise, punk </a:t>
            </a:r>
            <a:r>
              <a:rPr lang="tr-TR" dirty="0" err="1"/>
              <a:t>rock'a</a:t>
            </a:r>
            <a:r>
              <a:rPr lang="tr-TR" dirty="0"/>
              <a:t> dayalı alt kültür için kullanılmaktadır. Bu alt kültür agresif gençlik, kendine özgü giyim tarzı, Punk İdeolojisi ve D.I.Y. (Do </a:t>
            </a:r>
            <a:r>
              <a:rPr lang="tr-TR" dirty="0" err="1"/>
              <a:t>It</a:t>
            </a:r>
            <a:r>
              <a:rPr lang="tr-TR" dirty="0"/>
              <a:t> Yourself - Kendin Yap) etiğini kapsamaktadır.</a:t>
            </a:r>
          </a:p>
          <a:p>
            <a:pPr marL="0" indent="0" fontAlgn="base">
              <a:buNone/>
            </a:pPr>
            <a:r>
              <a:rPr lang="tr-TR" b="1" dirty="0" smtClean="0"/>
              <a:t>RAP MÜZİK</a:t>
            </a:r>
            <a:endParaRPr lang="tr-TR" dirty="0" smtClean="0"/>
          </a:p>
          <a:p>
            <a:pPr fontAlgn="base"/>
            <a:r>
              <a:rPr lang="tr-TR" dirty="0" smtClean="0"/>
              <a:t>Rap </a:t>
            </a:r>
            <a:r>
              <a:rPr lang="tr-TR" dirty="0"/>
              <a:t>müzik 1970'lerin başında New York’un siyah gettolarında doğdu. Rap "</a:t>
            </a:r>
            <a:r>
              <a:rPr lang="tr-TR" dirty="0" err="1"/>
              <a:t>Rhytm</a:t>
            </a:r>
            <a:r>
              <a:rPr lang="tr-TR" dirty="0"/>
              <a:t> </a:t>
            </a:r>
            <a:r>
              <a:rPr lang="tr-TR" dirty="0" err="1"/>
              <a:t>And</a:t>
            </a:r>
            <a:r>
              <a:rPr lang="tr-TR" dirty="0"/>
              <a:t> </a:t>
            </a:r>
            <a:r>
              <a:rPr lang="tr-TR" dirty="0" err="1"/>
              <a:t>Poem</a:t>
            </a:r>
            <a:r>
              <a:rPr lang="tr-TR" dirty="0"/>
              <a:t>" (Ritim ve Şiir ya da Ritmik Şiir) veya "</a:t>
            </a:r>
            <a:r>
              <a:rPr lang="tr-TR" dirty="0" err="1"/>
              <a:t>Rhytmic</a:t>
            </a:r>
            <a:r>
              <a:rPr lang="tr-TR" dirty="0"/>
              <a:t> </a:t>
            </a:r>
            <a:r>
              <a:rPr lang="tr-TR" dirty="0" err="1"/>
              <a:t>African</a:t>
            </a:r>
            <a:r>
              <a:rPr lang="tr-TR" dirty="0"/>
              <a:t> </a:t>
            </a:r>
            <a:r>
              <a:rPr lang="tr-TR" dirty="0" err="1"/>
              <a:t>Poetry</a:t>
            </a:r>
            <a:r>
              <a:rPr lang="tr-TR" dirty="0"/>
              <a:t>" (Ritmik Afrika Şiiri) sözcüklerinin kısaltması olarak bilinse de aslında rap </a:t>
            </a:r>
            <a:r>
              <a:rPr lang="tr-TR" dirty="0" err="1"/>
              <a:t>ingilizcede</a:t>
            </a:r>
            <a:r>
              <a:rPr lang="tr-TR" dirty="0"/>
              <a:t> "ağır eleştiri" demektir ve "</a:t>
            </a:r>
            <a:r>
              <a:rPr lang="tr-TR" dirty="0" err="1"/>
              <a:t>and</a:t>
            </a:r>
            <a:r>
              <a:rPr lang="tr-TR" dirty="0"/>
              <a:t>" kelimesi kısaltmalarda asla "a" harfiyle sembolize edilmez. Rap, müziğin tempo ve ritmine uyarlanıp </a:t>
            </a:r>
            <a:r>
              <a:rPr lang="tr-TR" dirty="0" err="1"/>
              <a:t>beat</a:t>
            </a:r>
            <a:r>
              <a:rPr lang="tr-TR" dirty="0"/>
              <a:t> eşliğinde söylendiği sokak tarzı ve sert sözlerin ağır bastığı </a:t>
            </a:r>
            <a:r>
              <a:rPr lang="tr-TR" dirty="0" err="1"/>
              <a:t>Hiphop</a:t>
            </a:r>
            <a:r>
              <a:rPr lang="tr-TR" dirty="0"/>
              <a:t> kültürünün içindeki başlıca dört elementten biridir. Kelime </a:t>
            </a:r>
            <a:r>
              <a:rPr lang="tr-TR" dirty="0" err="1"/>
              <a:t>anlami</a:t>
            </a:r>
            <a:r>
              <a:rPr lang="tr-TR" dirty="0"/>
              <a:t> "Sert eleştiri" </a:t>
            </a:r>
            <a:r>
              <a:rPr lang="tr-TR" dirty="0" err="1"/>
              <a:t>dir</a:t>
            </a:r>
            <a:r>
              <a:rPr lang="tr-TR" dirty="0"/>
              <a:t>.</a:t>
            </a:r>
          </a:p>
          <a:p>
            <a:pPr marL="0" indent="0" fontAlgn="base">
              <a:buNone/>
            </a:pPr>
            <a:r>
              <a:rPr lang="tr-TR" b="1" dirty="0" smtClean="0"/>
              <a:t>POP MÜZİK</a:t>
            </a:r>
            <a:endParaRPr lang="tr-TR" dirty="0" smtClean="0"/>
          </a:p>
          <a:p>
            <a:pPr fontAlgn="base"/>
            <a:r>
              <a:rPr lang="tr-TR" dirty="0" smtClean="0"/>
              <a:t>Pop </a:t>
            </a:r>
            <a:r>
              <a:rPr lang="tr-TR" dirty="0"/>
              <a:t>müzik, genellikle hit olan, tutulan müzik yerine kullanılsa da aslında popüler müziğin bir alt grubudur. Dünyada 1940'lara dayanan bir tarihi vardır. Günümüzde birçok </a:t>
            </a:r>
            <a:r>
              <a:rPr lang="tr-TR" dirty="0" err="1"/>
              <a:t>Rock</a:t>
            </a:r>
            <a:r>
              <a:rPr lang="tr-TR" dirty="0"/>
              <a:t>, </a:t>
            </a:r>
            <a:r>
              <a:rPr lang="tr-TR" dirty="0" err="1"/>
              <a:t>Hip</a:t>
            </a:r>
            <a:r>
              <a:rPr lang="tr-TR" dirty="0"/>
              <a:t> Hop, R&amp;B ve Country türlerine de dokunan pop müzik, tam olarak tanımlanmakta zorluk çekilen bir kavramdır.</a:t>
            </a:r>
          </a:p>
          <a:p>
            <a:endParaRPr lang="tr-TR" dirty="0"/>
          </a:p>
        </p:txBody>
      </p:sp>
    </p:spTree>
    <p:extLst>
      <p:ext uri="{BB962C8B-B14F-4D97-AF65-F5344CB8AC3E}">
        <p14:creationId xmlns:p14="http://schemas.microsoft.com/office/powerpoint/2010/main" val="3004354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a:t>TÜRKİYE'DEKİ MÜZİK TÜRLERİ</a:t>
            </a:r>
            <a:r>
              <a:rPr lang="tr-TR" dirty="0"/>
              <a:t/>
            </a:r>
            <a:br>
              <a:rPr lang="tr-TR" dirty="0"/>
            </a:br>
            <a:endParaRPr lang="tr-TR" dirty="0"/>
          </a:p>
        </p:txBody>
      </p:sp>
      <p:sp>
        <p:nvSpPr>
          <p:cNvPr id="3" name="İçerik Yer Tutucusu 2"/>
          <p:cNvSpPr>
            <a:spLocks noGrp="1"/>
          </p:cNvSpPr>
          <p:nvPr>
            <p:ph sz="half" idx="1"/>
          </p:nvPr>
        </p:nvSpPr>
        <p:spPr/>
        <p:txBody>
          <a:bodyPr>
            <a:normAutofit/>
          </a:bodyPr>
          <a:lstStyle/>
          <a:p>
            <a:pPr fontAlgn="base"/>
            <a:r>
              <a:rPr lang="tr-TR" sz="3600" dirty="0"/>
              <a:t>1. Arabesk Müzik</a:t>
            </a:r>
          </a:p>
          <a:p>
            <a:pPr fontAlgn="base"/>
            <a:r>
              <a:rPr lang="tr-TR" sz="3600" dirty="0"/>
              <a:t>2. Halk Müziği</a:t>
            </a:r>
          </a:p>
          <a:p>
            <a:pPr fontAlgn="base"/>
            <a:r>
              <a:rPr lang="tr-TR" sz="3600" dirty="0"/>
              <a:t>3. Türk Pop Müziği</a:t>
            </a:r>
          </a:p>
          <a:p>
            <a:pPr fontAlgn="base"/>
            <a:r>
              <a:rPr lang="tr-TR" sz="3600" dirty="0"/>
              <a:t>4. Karadeniz Müziği</a:t>
            </a:r>
          </a:p>
          <a:p>
            <a:pPr fontAlgn="base"/>
            <a:r>
              <a:rPr lang="tr-TR" sz="3600" dirty="0"/>
              <a:t>5. Oyun Havaları</a:t>
            </a:r>
          </a:p>
          <a:p>
            <a:endParaRPr lang="tr-TR" sz="3600" dirty="0"/>
          </a:p>
        </p:txBody>
      </p:sp>
      <p:sp>
        <p:nvSpPr>
          <p:cNvPr id="7" name="İçerik Yer Tutucusu 6"/>
          <p:cNvSpPr>
            <a:spLocks noGrp="1"/>
          </p:cNvSpPr>
          <p:nvPr>
            <p:ph sz="half" idx="2"/>
          </p:nvPr>
        </p:nvSpPr>
        <p:spPr/>
        <p:txBody>
          <a:bodyPr>
            <a:normAutofit/>
          </a:bodyPr>
          <a:lstStyle/>
          <a:p>
            <a:pPr fontAlgn="base"/>
            <a:r>
              <a:rPr lang="tr-TR" sz="3600" dirty="0"/>
              <a:t>6. Tasavvuf Müziği</a:t>
            </a:r>
          </a:p>
          <a:p>
            <a:pPr fontAlgn="base"/>
            <a:r>
              <a:rPr lang="tr-TR" sz="3600" dirty="0"/>
              <a:t>7. Taverna Müziği</a:t>
            </a:r>
          </a:p>
          <a:p>
            <a:pPr fontAlgn="base"/>
            <a:r>
              <a:rPr lang="tr-TR" sz="3600" dirty="0"/>
              <a:t>8. Çocuk Müziği</a:t>
            </a:r>
          </a:p>
          <a:p>
            <a:pPr fontAlgn="base"/>
            <a:r>
              <a:rPr lang="tr-TR" sz="3600" dirty="0"/>
              <a:t>9. Türk Pop Folk Müziği</a:t>
            </a:r>
          </a:p>
          <a:p>
            <a:endParaRPr lang="tr-TR" sz="3600" dirty="0"/>
          </a:p>
        </p:txBody>
      </p:sp>
    </p:spTree>
    <p:extLst>
      <p:ext uri="{BB962C8B-B14F-4D97-AF65-F5344CB8AC3E}">
        <p14:creationId xmlns:p14="http://schemas.microsoft.com/office/powerpoint/2010/main" val="822354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19764"/>
            <a:ext cx="10515600" cy="5657199"/>
          </a:xfrm>
        </p:spPr>
        <p:txBody>
          <a:bodyPr>
            <a:normAutofit/>
          </a:bodyPr>
          <a:lstStyle/>
          <a:p>
            <a:pPr marL="0" indent="0" fontAlgn="base">
              <a:buNone/>
            </a:pPr>
            <a:r>
              <a:rPr lang="tr-TR" b="1" dirty="0" smtClean="0"/>
              <a:t>ARABESK MÜZİK:</a:t>
            </a:r>
            <a:endParaRPr lang="tr-TR" dirty="0" smtClean="0"/>
          </a:p>
          <a:p>
            <a:pPr fontAlgn="base"/>
            <a:r>
              <a:rPr lang="tr-TR" dirty="0" smtClean="0"/>
              <a:t>Türkiye'ye </a:t>
            </a:r>
            <a:r>
              <a:rPr lang="tr-TR" dirty="0"/>
              <a:t>özgü, oryantal bir halk müziği türü. Genellikle duygusal olan şarkı sözleri; umutsuz aşkları, günlük dertleri, umutsuzluğu ve başarısızlığı konu edinir. Küçük bir kısmı ise </a:t>
            </a:r>
            <a:r>
              <a:rPr lang="tr-TR" dirty="0" err="1"/>
              <a:t>entrümantaldir</a:t>
            </a:r>
            <a:r>
              <a:rPr lang="tr-TR" dirty="0"/>
              <a:t>.</a:t>
            </a:r>
          </a:p>
          <a:p>
            <a:pPr marL="0" indent="0" fontAlgn="base">
              <a:buNone/>
            </a:pPr>
            <a:r>
              <a:rPr lang="tr-TR" b="1" dirty="0" smtClean="0"/>
              <a:t>HALK MÜZİĞİ:</a:t>
            </a:r>
            <a:endParaRPr lang="tr-TR" dirty="0" smtClean="0"/>
          </a:p>
          <a:p>
            <a:pPr fontAlgn="base"/>
            <a:r>
              <a:rPr lang="tr-TR" dirty="0" smtClean="0"/>
              <a:t>Halk </a:t>
            </a:r>
            <a:r>
              <a:rPr lang="tr-TR" dirty="0"/>
              <a:t>müziği, toplumun içinden gelen, insandan insana aktarılarak yaşayan, sürekliliği bulunan, yüzyıllar boyunca toplumların kendi öz kültürleri ile </a:t>
            </a:r>
            <a:r>
              <a:rPr lang="tr-TR" dirty="0" err="1"/>
              <a:t>bezenen,halk</a:t>
            </a:r>
            <a:r>
              <a:rPr lang="tr-TR" dirty="0"/>
              <a:t> tarafından genel kabul görerek yaşayan bir müzik türüdür.</a:t>
            </a:r>
          </a:p>
          <a:p>
            <a:pPr marL="0" indent="0" fontAlgn="base">
              <a:buNone/>
            </a:pPr>
            <a:r>
              <a:rPr lang="tr-TR" b="1" dirty="0" smtClean="0"/>
              <a:t>TÜRK POP MÜZİĞİ:</a:t>
            </a:r>
            <a:endParaRPr lang="tr-TR" dirty="0" smtClean="0"/>
          </a:p>
          <a:p>
            <a:pPr fontAlgn="base"/>
            <a:r>
              <a:rPr lang="tr-TR" dirty="0" smtClean="0"/>
              <a:t>Türkçe </a:t>
            </a:r>
            <a:r>
              <a:rPr lang="tr-TR" dirty="0"/>
              <a:t>sözlü hafif müzik veya Anadolu pop alaturka ve halk müziği kalıpları üzerine modern müzik kalıplarının monte edilmesiyle oluşturulmuş bir Türk müziği çeşididir. Batı Avrupa melodileri baz alınarak geliştirilen Türk pop müziği, hem klasik Türk müziğinden ve halk müziğinden yoğun olarak beslenmiş hem de popüler müziğin evrensel çizgilerine sadık kalmayı başarmıştır.</a:t>
            </a:r>
          </a:p>
          <a:p>
            <a:endParaRPr lang="tr-TR" dirty="0"/>
          </a:p>
        </p:txBody>
      </p:sp>
    </p:spTree>
    <p:extLst>
      <p:ext uri="{BB962C8B-B14F-4D97-AF65-F5344CB8AC3E}">
        <p14:creationId xmlns:p14="http://schemas.microsoft.com/office/powerpoint/2010/main" val="3442914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6392"/>
            <a:ext cx="10515600" cy="5570571"/>
          </a:xfrm>
        </p:spPr>
        <p:txBody>
          <a:bodyPr>
            <a:normAutofit fontScale="92500" lnSpcReduction="20000"/>
          </a:bodyPr>
          <a:lstStyle/>
          <a:p>
            <a:pPr marL="0" indent="0" fontAlgn="base">
              <a:buNone/>
            </a:pPr>
            <a:r>
              <a:rPr lang="tr-TR" b="1" dirty="0" smtClean="0"/>
              <a:t>KARADENİZ MÜZİĞİ:</a:t>
            </a:r>
            <a:endParaRPr lang="tr-TR" dirty="0" smtClean="0"/>
          </a:p>
          <a:p>
            <a:pPr fontAlgn="base"/>
            <a:r>
              <a:rPr lang="tr-TR" dirty="0" smtClean="0"/>
              <a:t>Karadeniz </a:t>
            </a:r>
            <a:r>
              <a:rPr lang="tr-TR" dirty="0"/>
              <a:t>türküleri tümüyle halk müziğinin özelliklerini gösteren bu türün en belirgin özelliği, oyuna eşlik amacıyla üretilmiş </a:t>
            </a:r>
            <a:r>
              <a:rPr lang="tr-TR" dirty="0" err="1"/>
              <a:t>olmalarıdır.Türü</a:t>
            </a:r>
            <a:r>
              <a:rPr lang="tr-TR" dirty="0"/>
              <a:t> belirleyen en önemli öğe, 7/16, 7/8, 5/8'lik </a:t>
            </a:r>
            <a:r>
              <a:rPr lang="tr-TR" dirty="0" err="1"/>
              <a:t>düzümlerin</a:t>
            </a:r>
            <a:r>
              <a:rPr lang="tr-TR" dirty="0"/>
              <a:t> kullanılmış olmasıdır. Bunun yanında </a:t>
            </a:r>
            <a:r>
              <a:rPr lang="tr-TR" dirty="0" err="1"/>
              <a:t>karadeniz</a:t>
            </a:r>
            <a:r>
              <a:rPr lang="tr-TR" dirty="0"/>
              <a:t> kemençesi ve tulum zurna bu türü belirleyen </a:t>
            </a:r>
            <a:r>
              <a:rPr lang="tr-TR" dirty="0" err="1"/>
              <a:t>çalgısal</a:t>
            </a:r>
            <a:r>
              <a:rPr lang="tr-TR" dirty="0"/>
              <a:t> öğelerdir.</a:t>
            </a:r>
          </a:p>
          <a:p>
            <a:pPr fontAlgn="base"/>
            <a:r>
              <a:rPr lang="tr-TR" dirty="0"/>
              <a:t>Seslendirme sırasında kullanılan ağız ve özellikle bağlama türü çalgılarla oluşturulan </a:t>
            </a:r>
            <a:r>
              <a:rPr lang="tr-TR" dirty="0" err="1"/>
              <a:t>karadeniz</a:t>
            </a:r>
            <a:r>
              <a:rPr lang="tr-TR" dirty="0"/>
              <a:t> </a:t>
            </a:r>
            <a:r>
              <a:rPr lang="tr-TR" dirty="0" err="1"/>
              <a:t>tezeneside</a:t>
            </a:r>
            <a:r>
              <a:rPr lang="tr-TR" dirty="0"/>
              <a:t> denilen tavır, türü oluşturan diğer öğelerdir. Karadeniz halk müziğinin en önemli 2 çalgısı kemençe ve tulumdur.</a:t>
            </a:r>
          </a:p>
          <a:p>
            <a:pPr marL="0" indent="0" fontAlgn="base">
              <a:buNone/>
            </a:pPr>
            <a:r>
              <a:rPr lang="tr-TR" b="1" dirty="0" smtClean="0"/>
              <a:t>OYUN HAVALARI:</a:t>
            </a:r>
            <a:endParaRPr lang="tr-TR" dirty="0" smtClean="0"/>
          </a:p>
          <a:p>
            <a:pPr fontAlgn="base"/>
            <a:r>
              <a:rPr lang="tr-TR" dirty="0" smtClean="0"/>
              <a:t>Oyun </a:t>
            </a:r>
            <a:r>
              <a:rPr lang="tr-TR" dirty="0"/>
              <a:t>havası, insanlarda coşku uyandıran, sazlarla çalınan, saz eserleridir. Çiftetelli, zeybek, longa, horon, hora, bar, köçekçe, halay ve sirto gibi değişik şekilleri vardır.</a:t>
            </a:r>
          </a:p>
          <a:p>
            <a:pPr marL="0" indent="0" fontAlgn="base">
              <a:buNone/>
            </a:pPr>
            <a:r>
              <a:rPr lang="tr-TR" b="1" dirty="0" smtClean="0"/>
              <a:t>TASAVVUF MÜZİĞİ:</a:t>
            </a:r>
            <a:endParaRPr lang="tr-TR" dirty="0" smtClean="0"/>
          </a:p>
          <a:p>
            <a:pPr fontAlgn="base"/>
            <a:r>
              <a:rPr lang="tr-TR" dirty="0" smtClean="0"/>
              <a:t>Tasavvuf </a:t>
            </a:r>
            <a:r>
              <a:rPr lang="tr-TR" dirty="0"/>
              <a:t>müziği, </a:t>
            </a:r>
            <a:r>
              <a:rPr lang="tr-TR" dirty="0" err="1"/>
              <a:t>İslamdaki</a:t>
            </a:r>
            <a:r>
              <a:rPr lang="tr-TR" dirty="0"/>
              <a:t> Tasavvuf felsefesine uygun olarak, eğlendirmek için değil, insanın Allah'a olan kulluğunun farkına varmasını sağlamak için yapılan bir müzik türüdür. Dini duyguların seslendirilmesidir. tasavvuf müziği ilahidir</a:t>
            </a:r>
          </a:p>
          <a:p>
            <a:pPr fontAlgn="base"/>
            <a:r>
              <a:rPr lang="tr-TR" dirty="0"/>
              <a:t>Tasavvuf musikisi nefes ile dokunuş ile ritim ile icra edilir, sonu olmayan sürekli bir kurgu içerisinde örülür. Temel </a:t>
            </a:r>
            <a:r>
              <a:rPr lang="tr-TR" dirty="0" err="1"/>
              <a:t>enstrumanlar</a:t>
            </a:r>
            <a:r>
              <a:rPr lang="tr-TR" dirty="0"/>
              <a:t> Ney ve </a:t>
            </a:r>
            <a:r>
              <a:rPr lang="tr-TR" dirty="0" err="1"/>
              <a:t>bendirdir</a:t>
            </a:r>
            <a:r>
              <a:rPr lang="tr-TR" dirty="0"/>
              <a:t>. Mevlevi müziği tasavvuf müziğinin temelidir.</a:t>
            </a:r>
          </a:p>
          <a:p>
            <a:endParaRPr lang="tr-TR" dirty="0"/>
          </a:p>
        </p:txBody>
      </p:sp>
    </p:spTree>
    <p:extLst>
      <p:ext uri="{BB962C8B-B14F-4D97-AF65-F5344CB8AC3E}">
        <p14:creationId xmlns:p14="http://schemas.microsoft.com/office/powerpoint/2010/main" val="1434712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29389"/>
            <a:ext cx="10515600" cy="5647574"/>
          </a:xfrm>
        </p:spPr>
        <p:txBody>
          <a:bodyPr>
            <a:normAutofit/>
          </a:bodyPr>
          <a:lstStyle/>
          <a:p>
            <a:pPr marL="0" indent="0" fontAlgn="base">
              <a:buNone/>
            </a:pPr>
            <a:r>
              <a:rPr lang="tr-TR" b="1" dirty="0" smtClean="0"/>
              <a:t>TAVERNA MÜZİĞİ :</a:t>
            </a:r>
            <a:endParaRPr lang="tr-TR" dirty="0" smtClean="0"/>
          </a:p>
          <a:p>
            <a:pPr fontAlgn="base"/>
            <a:r>
              <a:rPr lang="tr-TR" dirty="0" smtClean="0"/>
              <a:t>Taverna</a:t>
            </a:r>
            <a:r>
              <a:rPr lang="tr-TR" dirty="0"/>
              <a:t> özellikle 70 ve 80 yıllarda </a:t>
            </a:r>
            <a:r>
              <a:rPr lang="tr-TR" dirty="0" err="1"/>
              <a:t>varolmuş</a:t>
            </a:r>
            <a:r>
              <a:rPr lang="tr-TR" dirty="0"/>
              <a:t> müzik türü. Arabesk tarza benzetilse de, yapı olarak arabeskten çok farklıdır. icra eden sanatçıların sahne aldığı tavernalardan almıştır ismini herhalde. Ferdi </a:t>
            </a:r>
            <a:r>
              <a:rPr lang="tr-TR" dirty="0" err="1"/>
              <a:t>özbeğen</a:t>
            </a:r>
            <a:r>
              <a:rPr lang="tr-TR" dirty="0"/>
              <a:t>, ümit </a:t>
            </a:r>
            <a:r>
              <a:rPr lang="tr-TR" dirty="0" err="1"/>
              <a:t>besen</a:t>
            </a:r>
            <a:r>
              <a:rPr lang="tr-TR" dirty="0"/>
              <a:t>, arif susam, cengiz </a:t>
            </a:r>
            <a:r>
              <a:rPr lang="tr-TR" dirty="0" err="1"/>
              <a:t>kurtoğlu</a:t>
            </a:r>
            <a:r>
              <a:rPr lang="tr-TR" dirty="0"/>
              <a:t> gibi sanatçıların var ettiği akımdır.</a:t>
            </a:r>
          </a:p>
          <a:p>
            <a:pPr marL="0" indent="0" fontAlgn="base">
              <a:buNone/>
            </a:pPr>
            <a:r>
              <a:rPr lang="tr-TR" b="1" dirty="0" smtClean="0"/>
              <a:t>ÇOCUK MÜZİĞİ :</a:t>
            </a:r>
            <a:endParaRPr lang="tr-TR" dirty="0" smtClean="0"/>
          </a:p>
          <a:p>
            <a:pPr fontAlgn="base"/>
            <a:r>
              <a:rPr lang="tr-TR" dirty="0" smtClean="0"/>
              <a:t>Özellikle </a:t>
            </a:r>
            <a:r>
              <a:rPr lang="tr-TR" dirty="0"/>
              <a:t>çocukların gereksinme ve ilgileri göz önünde tutularak yaratılan eğlendirici, dinlendirici ve eğitici parçalardan oluşan müzik.</a:t>
            </a:r>
          </a:p>
          <a:p>
            <a:pPr marL="0" indent="0" fontAlgn="base">
              <a:buNone/>
            </a:pPr>
            <a:r>
              <a:rPr lang="tr-TR" b="1" dirty="0" smtClean="0"/>
              <a:t>TÜRK POP FOLK MÜZİĞİ :</a:t>
            </a:r>
            <a:endParaRPr lang="tr-TR" dirty="0" smtClean="0"/>
          </a:p>
          <a:p>
            <a:pPr fontAlgn="base"/>
            <a:r>
              <a:rPr lang="tr-TR" dirty="0" smtClean="0"/>
              <a:t>Türk </a:t>
            </a:r>
            <a:r>
              <a:rPr lang="tr-TR" dirty="0"/>
              <a:t>pop folk müziğini iki kısımda inceleye biliriz Anadolu </a:t>
            </a:r>
            <a:r>
              <a:rPr lang="tr-TR" dirty="0" err="1"/>
              <a:t>rock</a:t>
            </a:r>
            <a:r>
              <a:rPr lang="tr-TR" dirty="0"/>
              <a:t> ve Anadolu pop. Türkülerin batı </a:t>
            </a:r>
            <a:r>
              <a:rPr lang="tr-TR" dirty="0" err="1"/>
              <a:t>enstrumanları</a:t>
            </a:r>
            <a:r>
              <a:rPr lang="tr-TR" dirty="0"/>
              <a:t> ile söylenmesi sonucu oluşmuş müzik türüdür. En önemli temsilcisi Modern Folk Üçlüsüdür. Selda </a:t>
            </a:r>
            <a:r>
              <a:rPr lang="tr-TR" dirty="0" err="1"/>
              <a:t>Bağcan</a:t>
            </a:r>
            <a:r>
              <a:rPr lang="tr-TR" dirty="0"/>
              <a:t> bu akımda önemli bir yer tutar. Kubat, Ayşegül, Orhan </a:t>
            </a:r>
            <a:r>
              <a:rPr lang="tr-TR" dirty="0" err="1"/>
              <a:t>Hakalmaz</a:t>
            </a:r>
            <a:r>
              <a:rPr lang="tr-TR" dirty="0"/>
              <a:t> ve Yavuz Bingöl bu akımda yer alan diğer günümüz sanatçılarıdır. Pop folk olarak adlandırılan Balkan ve Ortadoğu müziği etkili Arabesk müzikten tamamen ayrışmıştır.</a:t>
            </a:r>
          </a:p>
          <a:p>
            <a:endParaRPr lang="tr-TR" dirty="0"/>
          </a:p>
        </p:txBody>
      </p:sp>
    </p:spTree>
    <p:extLst>
      <p:ext uri="{BB962C8B-B14F-4D97-AF65-F5344CB8AC3E}">
        <p14:creationId xmlns:p14="http://schemas.microsoft.com/office/powerpoint/2010/main" val="1916112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smtClean="0"/>
              <a:t>DÜNYA’DA MÜZİK </a:t>
            </a:r>
            <a:r>
              <a:rPr lang="tr-TR" b="1" dirty="0"/>
              <a:t>TARİHİ</a:t>
            </a:r>
            <a:r>
              <a:rPr lang="tr-TR" dirty="0"/>
              <a:t/>
            </a:r>
            <a:br>
              <a:rPr lang="tr-TR" dirty="0"/>
            </a:br>
            <a:endParaRPr lang="tr-TR" dirty="0"/>
          </a:p>
        </p:txBody>
      </p:sp>
      <p:sp>
        <p:nvSpPr>
          <p:cNvPr id="3" name="İçerik Yer Tutucusu 2"/>
          <p:cNvSpPr>
            <a:spLocks noGrp="1"/>
          </p:cNvSpPr>
          <p:nvPr>
            <p:ph idx="1"/>
          </p:nvPr>
        </p:nvSpPr>
        <p:spPr>
          <a:xfrm>
            <a:off x="677333" y="1588168"/>
            <a:ext cx="11296494" cy="4995511"/>
          </a:xfrm>
        </p:spPr>
        <p:txBody>
          <a:bodyPr>
            <a:normAutofit/>
          </a:bodyPr>
          <a:lstStyle/>
          <a:p>
            <a:r>
              <a:rPr lang="tr-TR" b="1" dirty="0">
                <a:hlinkClick r:id="rId2" tooltip="Bale Kursu"/>
              </a:rPr>
              <a:t>İLK ÇAĞ UYGARLIKLARINDA MÜZİK ( M.Ö.4000-M.S. 300 )</a:t>
            </a:r>
            <a:r>
              <a:rPr lang="tr-TR" dirty="0"/>
              <a:t/>
            </a:r>
            <a:br>
              <a:rPr lang="tr-TR" dirty="0"/>
            </a:br>
            <a:r>
              <a:rPr lang="tr-TR" dirty="0"/>
              <a:t>İlk çağ uygarlıkları içinde yer alan her toplumun kendine has bir müziği vardı. Ancak günümüze hiç biri gelememiştir. Anadolu’da kurulan Hitit, </a:t>
            </a:r>
            <a:r>
              <a:rPr lang="tr-TR" dirty="0" err="1"/>
              <a:t>Frigya</a:t>
            </a:r>
            <a:r>
              <a:rPr lang="tr-TR" dirty="0"/>
              <a:t> ve Lidya gibi uygarlıklarında müziğin dinsel merasimlerde bulunduğu bilinmektedir. 1859 senesinde Çanakkale yakınlarında bulunan ve M.Ö. 400 senesinden kalma çalgının, dünyanın en daha önceki ahşap çalgısı olduğu ileri sürülmektedir.</a:t>
            </a:r>
          </a:p>
          <a:p>
            <a:r>
              <a:rPr lang="tr-TR" b="1" dirty="0">
                <a:hlinkClick r:id="rId3" tooltip="Piyano Kursu"/>
              </a:rPr>
              <a:t>MEZOPOTAMYA’DA İLK ÇAĞ UYGARLIKLARI</a:t>
            </a:r>
            <a:endParaRPr lang="tr-TR" dirty="0"/>
          </a:p>
          <a:p>
            <a:r>
              <a:rPr lang="tr-TR" dirty="0"/>
              <a:t>Sümer, Akad, Ur, Babil ve Asur devletlerinde canlı bir müzik ortamı gelişmiştir. Tapınaklarda mesleği müzik olanlar ekseriyetle din adamlarıydı. Babiller, telli ve vurmalı çalgıların yanı sıra flüt ve Obua türünden çalgıları da kullanmaya başlamışlardır. Babiller, müzikte kullanılan aralıklarla mevsimler arasında irtibat kurmuşlar, mesela; ilkbahar-sonbahar arasında 4’lü aralığına, ilkbahar-kış Aralığında 5’li, ilkbahar-yaz arasında 8’li aralığına eş saymışlardı.</a:t>
            </a:r>
          </a:p>
          <a:p>
            <a:endParaRPr lang="tr-TR" dirty="0"/>
          </a:p>
        </p:txBody>
      </p:sp>
    </p:spTree>
    <p:extLst>
      <p:ext uri="{BB962C8B-B14F-4D97-AF65-F5344CB8AC3E}">
        <p14:creationId xmlns:p14="http://schemas.microsoft.com/office/powerpoint/2010/main" val="136701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tr-TR" b="1" dirty="0"/>
              <a:t>TEMEL KAVRAMLAR</a:t>
            </a:r>
            <a:r>
              <a:rPr lang="tr-TR" dirty="0"/>
              <a:t/>
            </a:r>
            <a:br>
              <a:rPr lang="tr-TR" dirty="0"/>
            </a:br>
            <a:endParaRPr lang="tr-TR" dirty="0"/>
          </a:p>
        </p:txBody>
      </p:sp>
      <p:sp>
        <p:nvSpPr>
          <p:cNvPr id="3" name="İçerik Yer Tutucusu 2"/>
          <p:cNvSpPr>
            <a:spLocks noGrp="1"/>
          </p:cNvSpPr>
          <p:nvPr>
            <p:ph idx="1"/>
          </p:nvPr>
        </p:nvSpPr>
        <p:spPr>
          <a:xfrm>
            <a:off x="471637" y="1496729"/>
            <a:ext cx="11069053" cy="5361271"/>
          </a:xfrm>
        </p:spPr>
        <p:txBody>
          <a:bodyPr>
            <a:normAutofit/>
          </a:bodyPr>
          <a:lstStyle/>
          <a:p>
            <a:pPr lvl="0" fontAlgn="base"/>
            <a:r>
              <a:rPr lang="tr-TR" sz="3200" b="1" dirty="0" smtClean="0"/>
              <a:t>MÜZİK: </a:t>
            </a:r>
            <a:r>
              <a:rPr lang="tr-TR" sz="3200" dirty="0" smtClean="0"/>
              <a:t>Duygu </a:t>
            </a:r>
            <a:r>
              <a:rPr lang="tr-TR" sz="3200" dirty="0"/>
              <a:t>ve düşünceleri ifade eden seslerin düzenlenmesi </a:t>
            </a:r>
            <a:r>
              <a:rPr lang="tr-TR" sz="3200" dirty="0" smtClean="0"/>
              <a:t>sanatıdır. Müzik</a:t>
            </a:r>
            <a:r>
              <a:rPr lang="tr-TR" sz="3200" dirty="0"/>
              <a:t>, ilkel insanın doğadaki sesleri taklit etmesi ile başlar.</a:t>
            </a:r>
          </a:p>
          <a:p>
            <a:pPr lvl="0" fontAlgn="base"/>
            <a:r>
              <a:rPr lang="tr-TR" sz="3200" b="1" dirty="0"/>
              <a:t>KORO:</a:t>
            </a:r>
            <a:r>
              <a:rPr lang="tr-TR" sz="3200" dirty="0"/>
              <a:t> Müzik eserlerinin toplu bir şekilde seslendirilmesine</a:t>
            </a:r>
            <a:r>
              <a:rPr lang="tr-TR" sz="3200" dirty="0">
                <a:hlinkClick r:id="rId2" tooltip=" denir"/>
              </a:rPr>
              <a:t> denir</a:t>
            </a:r>
            <a:r>
              <a:rPr lang="tr-TR" sz="3200" dirty="0"/>
              <a:t>.</a:t>
            </a:r>
          </a:p>
          <a:p>
            <a:pPr lvl="0" fontAlgn="base"/>
            <a:r>
              <a:rPr lang="tr-TR" sz="3200" b="1" dirty="0"/>
              <a:t>SOLO:</a:t>
            </a:r>
            <a:r>
              <a:rPr lang="tr-TR" sz="3200" dirty="0"/>
              <a:t> Müzik eserlerinin tek bir kişi tarafından çalınıp söylenmesine </a:t>
            </a:r>
            <a:r>
              <a:rPr lang="tr-TR" sz="3200" dirty="0">
                <a:hlinkClick r:id="rId2" tooltip=" denir"/>
              </a:rPr>
              <a:t> denir</a:t>
            </a:r>
            <a:r>
              <a:rPr lang="tr-TR" sz="3200" dirty="0"/>
              <a:t>.</a:t>
            </a:r>
          </a:p>
          <a:p>
            <a:pPr lvl="0" fontAlgn="base"/>
            <a:r>
              <a:rPr lang="tr-TR" sz="3200" b="1" dirty="0"/>
              <a:t>ANONİM:</a:t>
            </a:r>
            <a:r>
              <a:rPr lang="tr-TR" sz="3200" dirty="0"/>
              <a:t> Yaratıcısının adı bilinmeyen </a:t>
            </a:r>
            <a:r>
              <a:rPr lang="tr-TR" sz="3200" dirty="0">
                <a:hlinkClick r:id="rId3" tooltip="müzik"/>
              </a:rPr>
              <a:t>müzik</a:t>
            </a:r>
            <a:r>
              <a:rPr lang="tr-TR" sz="3200" dirty="0"/>
              <a:t> eserleridir.</a:t>
            </a:r>
          </a:p>
          <a:p>
            <a:endParaRPr lang="tr-TR" sz="3200" dirty="0"/>
          </a:p>
        </p:txBody>
      </p:sp>
    </p:spTree>
    <p:extLst>
      <p:ext uri="{BB962C8B-B14F-4D97-AF65-F5344CB8AC3E}">
        <p14:creationId xmlns:p14="http://schemas.microsoft.com/office/powerpoint/2010/main" val="2502270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35267"/>
            <a:ext cx="10515600" cy="5541696"/>
          </a:xfrm>
        </p:spPr>
        <p:txBody>
          <a:bodyPr>
            <a:normAutofit fontScale="92500" lnSpcReduction="20000"/>
          </a:bodyPr>
          <a:lstStyle/>
          <a:p>
            <a:pPr marL="0" indent="0">
              <a:buNone/>
            </a:pPr>
            <a:r>
              <a:rPr lang="tr-TR" b="1" dirty="0" smtClean="0"/>
              <a:t>MISIR</a:t>
            </a:r>
            <a:endParaRPr lang="tr-TR" dirty="0"/>
          </a:p>
          <a:p>
            <a:r>
              <a:rPr lang="tr-TR" dirty="0" smtClean="0"/>
              <a:t>M.Ö</a:t>
            </a:r>
            <a:r>
              <a:rPr lang="tr-TR" dirty="0"/>
              <a:t>. 2800-2160. Daha önceki Devlet döneminde Saray ve tapınak müziği ile halk müziği birbirinden ayrılmıştır. Müzikte perde şuurunun gelişmesi, hecelerle adlandırıldığını ilk sefer Mısır’da görmekteyiz. Orta Devlet safhası M.Ö. 2160-1580 seneleri arasındaki dönemi kapsar. Kazılarda bulunan flüt kalıntıları Mısırlıların büyük aralıklı gamlar kullandığını göstermektedir. Çalgılar daha gelişmiş, değerli gereçlerden yapılmıştır. Yeni devlet safhasında ise ordu müziği canlandı, metal ziller, davullar ve deniz kabuklarından zillerle zenginleştirildi. Geç dönemde ise kadın müzikçiler değişik bir dans ve eğlence müziği geliştirdiler. Daha önceki çağlara ait 9 telli lir, büyük defter, çıngıraklar, bugünkü darbukaya benzeyen davul türleri, Anadolu kaşıklarına benzeyen kastanyetler </a:t>
            </a:r>
            <a:r>
              <a:rPr lang="tr-TR" dirty="0" smtClean="0"/>
              <a:t>katıldı.</a:t>
            </a:r>
          </a:p>
          <a:p>
            <a:pPr marL="0" indent="0">
              <a:buNone/>
            </a:pPr>
            <a:endParaRPr lang="tr-TR" b="1" dirty="0"/>
          </a:p>
          <a:p>
            <a:pPr marL="0" indent="0">
              <a:buNone/>
            </a:pPr>
            <a:r>
              <a:rPr lang="tr-TR" b="1" dirty="0" smtClean="0"/>
              <a:t>HİNDİSTAN</a:t>
            </a:r>
          </a:p>
          <a:p>
            <a:r>
              <a:rPr lang="tr-TR" dirty="0" smtClean="0"/>
              <a:t>M.Ö</a:t>
            </a:r>
            <a:r>
              <a:rPr lang="tr-TR" dirty="0"/>
              <a:t>. 3000 senesinde müzik 4 safhada incelenir: “Veda safhası”, Klasik safha”, “Ortaçağ”, “Modern safha”.</a:t>
            </a:r>
            <a:br>
              <a:rPr lang="tr-TR" dirty="0"/>
            </a:br>
            <a:r>
              <a:rPr lang="tr-TR" dirty="0"/>
              <a:t>Klasik Safhada </a:t>
            </a:r>
            <a:r>
              <a:rPr lang="tr-TR" dirty="0" err="1"/>
              <a:t>Bharata</a:t>
            </a:r>
            <a:r>
              <a:rPr lang="tr-TR" dirty="0"/>
              <a:t> tarafından yazılan 5. Veda kitabı </a:t>
            </a:r>
            <a:r>
              <a:rPr lang="tr-TR" dirty="0" err="1"/>
              <a:t>Natyaveda’da</a:t>
            </a:r>
            <a:r>
              <a:rPr lang="tr-TR" dirty="0"/>
              <a:t> eski vokal müzik örnekleri görülür. Tek sesli vokal örnekleridir.</a:t>
            </a:r>
            <a:br>
              <a:rPr lang="tr-TR" dirty="0"/>
            </a:br>
            <a:r>
              <a:rPr lang="tr-TR" dirty="0"/>
              <a:t>Hint makamlarını belirleyen “</a:t>
            </a:r>
            <a:r>
              <a:rPr lang="tr-TR" dirty="0" err="1"/>
              <a:t>Raga</a:t>
            </a:r>
            <a:r>
              <a:rPr lang="tr-TR" dirty="0"/>
              <a:t>” sistemi ile usulleri belirleyen “</a:t>
            </a:r>
            <a:r>
              <a:rPr lang="tr-TR" dirty="0" err="1"/>
              <a:t>Tala</a:t>
            </a:r>
            <a:r>
              <a:rPr lang="tr-TR" dirty="0"/>
              <a:t>” isimli ritmik sistem geleneksel Hint müziği içindeki yerini alır.</a:t>
            </a:r>
          </a:p>
          <a:p>
            <a:endParaRPr lang="tr-TR" dirty="0"/>
          </a:p>
        </p:txBody>
      </p:sp>
    </p:spTree>
    <p:extLst>
      <p:ext uri="{BB962C8B-B14F-4D97-AF65-F5344CB8AC3E}">
        <p14:creationId xmlns:p14="http://schemas.microsoft.com/office/powerpoint/2010/main" val="2010633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48640"/>
            <a:ext cx="10515600" cy="5628323"/>
          </a:xfrm>
        </p:spPr>
        <p:txBody>
          <a:bodyPr>
            <a:normAutofit lnSpcReduction="10000"/>
          </a:bodyPr>
          <a:lstStyle/>
          <a:p>
            <a:pPr marL="0" indent="0">
              <a:buNone/>
            </a:pPr>
            <a:r>
              <a:rPr lang="tr-TR" b="1" dirty="0"/>
              <a:t>ÇİN</a:t>
            </a:r>
            <a:endParaRPr lang="tr-TR" dirty="0"/>
          </a:p>
          <a:p>
            <a:r>
              <a:rPr lang="tr-TR" dirty="0"/>
              <a:t>4000 yıllık bir geçmişe sahiptir. Saray ve tapınaklarda kurumlaşmış bir gelenektir. Çinliler müziğin yer ve gök arasındaki uyumu yansıtması gerektiğine inanırlar. Müziğin amacı halkı eğitmek ve iyi duygular </a:t>
            </a:r>
            <a:r>
              <a:rPr lang="tr-TR" dirty="0" smtClean="0"/>
              <a:t>aşılamaktır.</a:t>
            </a:r>
          </a:p>
          <a:p>
            <a:r>
              <a:rPr lang="tr-TR" dirty="0" smtClean="0"/>
              <a:t>Çin </a:t>
            </a:r>
            <a:r>
              <a:rPr lang="tr-TR" dirty="0"/>
              <a:t>kültünün ilk aşaması tarih öncesi çağlardan başlayarak </a:t>
            </a:r>
            <a:r>
              <a:rPr lang="tr-TR" dirty="0" err="1"/>
              <a:t>Şang</a:t>
            </a:r>
            <a:r>
              <a:rPr lang="tr-TR" dirty="0"/>
              <a:t> ve </a:t>
            </a:r>
            <a:r>
              <a:rPr lang="tr-TR" dirty="0" err="1"/>
              <a:t>Çu</a:t>
            </a:r>
            <a:r>
              <a:rPr lang="tr-TR" dirty="0"/>
              <a:t> sülalelerini kapsar. Kazılarda </a:t>
            </a:r>
            <a:r>
              <a:rPr lang="tr-TR" dirty="0" err="1"/>
              <a:t>Şang</a:t>
            </a:r>
            <a:r>
              <a:rPr lang="tr-TR" dirty="0"/>
              <a:t> sülalesinden kalma iyi korunmuş çanlar, çıngıraklar, </a:t>
            </a:r>
            <a:r>
              <a:rPr lang="tr-TR" dirty="0" err="1"/>
              <a:t>Çu</a:t>
            </a:r>
            <a:r>
              <a:rPr lang="tr-TR" dirty="0"/>
              <a:t> sülalesinden kalma çalgı kalıntıları bulunmuştur. Çin müziğinde ana ses “FA” </a:t>
            </a:r>
            <a:r>
              <a:rPr lang="tr-TR" dirty="0" err="1"/>
              <a:t>dır</a:t>
            </a:r>
            <a:r>
              <a:rPr lang="tr-TR" dirty="0"/>
              <a:t>. 5 ses düzeni vardır ve hiçbir nota bir diğerine bağımlı değildir. Eski Çin çalgıları; davul, zil, </a:t>
            </a:r>
            <a:r>
              <a:rPr lang="tr-TR" dirty="0" err="1"/>
              <a:t>sistron</a:t>
            </a:r>
            <a:r>
              <a:rPr lang="tr-TR" dirty="0"/>
              <a:t>, bambu flüt, ağız orgu, çeşitli </a:t>
            </a:r>
            <a:r>
              <a:rPr lang="tr-TR" dirty="0" err="1"/>
              <a:t>gonglar</a:t>
            </a:r>
            <a:r>
              <a:rPr lang="tr-TR" dirty="0"/>
              <a:t> ve çanlardan oluşur.</a:t>
            </a:r>
          </a:p>
          <a:p>
            <a:r>
              <a:rPr lang="tr-TR" dirty="0"/>
              <a:t>Çin müziğinin ilk teorisyeni olarak kabul edilen </a:t>
            </a:r>
            <a:r>
              <a:rPr lang="tr-TR" dirty="0" err="1"/>
              <a:t>Lyng</a:t>
            </a:r>
            <a:r>
              <a:rPr lang="tr-TR" dirty="0"/>
              <a:t> </a:t>
            </a:r>
            <a:r>
              <a:rPr lang="tr-TR" dirty="0" err="1"/>
              <a:t>Lun</a:t>
            </a:r>
            <a:r>
              <a:rPr lang="tr-TR" dirty="0"/>
              <a:t>, MÖ 2500'lü yıllarda Çin müziğinin 5</a:t>
            </a:r>
          </a:p>
          <a:p>
            <a:r>
              <a:rPr lang="tr-TR" dirty="0"/>
              <a:t>notasını düzenleyerek </a:t>
            </a:r>
            <a:r>
              <a:rPr lang="tr-TR" dirty="0" err="1"/>
              <a:t>pentatonik</a:t>
            </a:r>
            <a:r>
              <a:rPr lang="tr-TR" dirty="0"/>
              <a:t> bir düzen kurdu. Bu dizideki notaların adları sosyal</a:t>
            </a:r>
          </a:p>
          <a:p>
            <a:r>
              <a:rPr lang="tr-TR" dirty="0"/>
              <a:t>sınıflar ve devlet işleri </a:t>
            </a:r>
            <a:r>
              <a:rPr lang="tr-TR" dirty="0" err="1"/>
              <a:t>vb</a:t>
            </a:r>
            <a:r>
              <a:rPr lang="tr-TR" dirty="0"/>
              <a:t> gibi konularla ilgiliydi. (Kong, </a:t>
            </a:r>
            <a:r>
              <a:rPr lang="tr-TR" dirty="0" err="1"/>
              <a:t>Çang</a:t>
            </a:r>
            <a:r>
              <a:rPr lang="tr-TR" dirty="0"/>
              <a:t>, </a:t>
            </a:r>
            <a:r>
              <a:rPr lang="tr-TR" dirty="0" err="1"/>
              <a:t>Kyo</a:t>
            </a:r>
            <a:r>
              <a:rPr lang="tr-TR" dirty="0"/>
              <a:t>...) </a:t>
            </a:r>
            <a:r>
              <a:rPr lang="tr-TR" dirty="0" err="1"/>
              <a:t>Pentatonik</a:t>
            </a:r>
            <a:r>
              <a:rPr lang="tr-TR" dirty="0"/>
              <a:t> diziye Japonya,</a:t>
            </a:r>
          </a:p>
          <a:p>
            <a:r>
              <a:rPr lang="tr-TR" dirty="0"/>
              <a:t>Amerika, Grönland, ve dünyanın birçok bölgesinde rastlanır.</a:t>
            </a:r>
          </a:p>
          <a:p>
            <a:endParaRPr lang="tr-TR" dirty="0"/>
          </a:p>
        </p:txBody>
      </p:sp>
    </p:spTree>
    <p:extLst>
      <p:ext uri="{BB962C8B-B14F-4D97-AF65-F5344CB8AC3E}">
        <p14:creationId xmlns:p14="http://schemas.microsoft.com/office/powerpoint/2010/main" val="2210556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49441" y="583966"/>
            <a:ext cx="11058625" cy="5710955"/>
          </a:xfrm>
        </p:spPr>
        <p:txBody>
          <a:bodyPr>
            <a:normAutofit/>
          </a:bodyPr>
          <a:lstStyle/>
          <a:p>
            <a:pPr marL="0" indent="0">
              <a:buNone/>
            </a:pPr>
            <a:r>
              <a:rPr lang="tr-TR" b="1" dirty="0"/>
              <a:t>JAPON</a:t>
            </a:r>
            <a:endParaRPr lang="tr-TR" dirty="0"/>
          </a:p>
          <a:p>
            <a:r>
              <a:rPr lang="tr-TR" dirty="0"/>
              <a:t>Japonya MS 300'lü yıllarda Kore'yi işgal ettiği zaman Çin müziğinden etkilendi ve bu sanatı</a:t>
            </a:r>
          </a:p>
          <a:p>
            <a:r>
              <a:rPr lang="tr-TR" dirty="0"/>
              <a:t>benimsedi. Japon çalgıları Çin çalgılarıyla büyük benzerlik gösterir. Su kabağından yapılan 17</a:t>
            </a:r>
          </a:p>
          <a:p>
            <a:r>
              <a:rPr lang="tr-TR" dirty="0"/>
              <a:t>borulu </a:t>
            </a:r>
            <a:r>
              <a:rPr lang="tr-TR" dirty="0" err="1"/>
              <a:t>Sho</a:t>
            </a:r>
            <a:r>
              <a:rPr lang="tr-TR" dirty="0"/>
              <a:t>, bambudan yapılmış çapraz flüt, büyük ve küçük davullar vs.. </a:t>
            </a:r>
            <a:r>
              <a:rPr lang="tr-TR" dirty="0" err="1"/>
              <a:t>Koto</a:t>
            </a:r>
            <a:r>
              <a:rPr lang="tr-TR" dirty="0"/>
              <a:t> adlı 13 telli çalgı kin adlı </a:t>
            </a:r>
            <a:r>
              <a:rPr lang="tr-TR" dirty="0" err="1"/>
              <a:t>çin</a:t>
            </a:r>
            <a:r>
              <a:rPr lang="tr-TR" dirty="0"/>
              <a:t> çalgısından kopyadır</a:t>
            </a:r>
            <a:r>
              <a:rPr lang="tr-TR" dirty="0" smtClean="0"/>
              <a:t>.</a:t>
            </a:r>
            <a:endParaRPr lang="tr-TR" dirty="0"/>
          </a:p>
          <a:p>
            <a:pPr marL="0" indent="0">
              <a:buNone/>
            </a:pPr>
            <a:r>
              <a:rPr lang="tr-TR" b="1" dirty="0" smtClean="0"/>
              <a:t>ESKİ </a:t>
            </a:r>
            <a:r>
              <a:rPr lang="tr-TR" b="1" dirty="0"/>
              <a:t>YUNAN VE </a:t>
            </a:r>
            <a:r>
              <a:rPr lang="tr-TR" b="1" dirty="0" smtClean="0"/>
              <a:t>ROMA</a:t>
            </a:r>
          </a:p>
          <a:p>
            <a:r>
              <a:rPr lang="tr-TR" dirty="0" smtClean="0"/>
              <a:t>Çağımız </a:t>
            </a:r>
            <a:r>
              <a:rPr lang="tr-TR" dirty="0"/>
              <a:t>uygarlıklarının köklerinin büyük ihtimalle eski Yunan uygarlığına dayandığı kabul edilir. Aristo’nun talebesi </a:t>
            </a:r>
            <a:r>
              <a:rPr lang="tr-TR" dirty="0" err="1"/>
              <a:t>Aristokseros’un</a:t>
            </a:r>
            <a:r>
              <a:rPr lang="tr-TR" dirty="0"/>
              <a:t> liderliğiyle ritim ve ezgi kuralı tespit etmiştir. Okullarda müzik, dilden ve matematikten önce gelmiş, çalgı çalmak 30 yaşına kadar mecburi tutulmuştur. Yunan müzik kuramı, notalar, aralıklar, makamlar, dizi sistemleri, perdeler, modülasyon ve melodik kompozisyon olarak 7 başlık altında toplanır. Çalgı müziğinde parmak işaretlerinin bulunması “</a:t>
            </a:r>
            <a:r>
              <a:rPr lang="tr-TR" dirty="0" err="1"/>
              <a:t>Tabulatur</a:t>
            </a:r>
            <a:r>
              <a:rPr lang="tr-TR" dirty="0"/>
              <a:t>” yazısının orijinini gösterir. Romalılar “</a:t>
            </a:r>
            <a:r>
              <a:rPr lang="tr-TR" dirty="0" err="1"/>
              <a:t>modları</a:t>
            </a:r>
            <a:r>
              <a:rPr lang="tr-TR" dirty="0"/>
              <a:t>” Yunanlılardan almışlardır.</a:t>
            </a:r>
          </a:p>
          <a:p>
            <a:endParaRPr lang="tr-TR" dirty="0"/>
          </a:p>
        </p:txBody>
      </p:sp>
    </p:spTree>
    <p:extLst>
      <p:ext uri="{BB962C8B-B14F-4D97-AF65-F5344CB8AC3E}">
        <p14:creationId xmlns:p14="http://schemas.microsoft.com/office/powerpoint/2010/main" val="544842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smtClean="0"/>
              <a:t>ORTAÇAĞ MÜZİĞİ</a:t>
            </a:r>
            <a:endParaRPr lang="tr-TR" dirty="0"/>
          </a:p>
        </p:txBody>
      </p:sp>
      <p:sp>
        <p:nvSpPr>
          <p:cNvPr id="3" name="İçerik Yer Tutucusu 2"/>
          <p:cNvSpPr>
            <a:spLocks noGrp="1"/>
          </p:cNvSpPr>
          <p:nvPr>
            <p:ph idx="1"/>
          </p:nvPr>
        </p:nvSpPr>
        <p:spPr>
          <a:xfrm>
            <a:off x="609957" y="1737077"/>
            <a:ext cx="10795980" cy="4480843"/>
          </a:xfrm>
        </p:spPr>
        <p:txBody>
          <a:bodyPr>
            <a:normAutofit lnSpcReduction="10000"/>
          </a:bodyPr>
          <a:lstStyle/>
          <a:p>
            <a:pPr marL="0" indent="0">
              <a:buNone/>
            </a:pPr>
            <a:r>
              <a:rPr lang="tr-TR" sz="2400" dirty="0" smtClean="0"/>
              <a:t>Ortaçağ </a:t>
            </a:r>
            <a:r>
              <a:rPr lang="tr-TR" sz="2400" dirty="0"/>
              <a:t>çoksesliliğin gelişmesine ve uluslararası sanat müziğinin doğmasına şahittir. Kilisenin papazları kilise içine </a:t>
            </a:r>
            <a:r>
              <a:rPr lang="tr-TR" sz="2400" dirty="0" err="1"/>
              <a:t>çalgısal</a:t>
            </a:r>
            <a:r>
              <a:rPr lang="tr-TR" sz="2400" dirty="0"/>
              <a:t> müziğin girmesini yasaklamıştı. Müzik tek sesli, Tanrıya adanmış, duaları kolay ezberletmeye yarayan bir araçtı. </a:t>
            </a:r>
            <a:r>
              <a:rPr lang="tr-TR" sz="2400" dirty="0" err="1"/>
              <a:t>Boethius</a:t>
            </a:r>
            <a:r>
              <a:rPr lang="tr-TR" sz="2400" dirty="0"/>
              <a:t>, bir müzik yazısının yaratıcısı olarak bilinir. Latin alfabesinin A’dan P’ye kadar 15 harfi kullanılıyordu. A sesi LA, B sesi Sİ, C sesi </a:t>
            </a:r>
            <a:r>
              <a:rPr lang="tr-TR" sz="2400" dirty="0" err="1"/>
              <a:t>DO’ya</a:t>
            </a:r>
            <a:r>
              <a:rPr lang="tr-TR" sz="2400" dirty="0"/>
              <a:t> karşılık geliyordu. Bugün Almanya, İngiltere gibi ülkelerde sesin harflerle gösterilme kuralı </a:t>
            </a:r>
            <a:r>
              <a:rPr lang="tr-TR" sz="2400" dirty="0" err="1"/>
              <a:t>Boethius</a:t>
            </a:r>
            <a:r>
              <a:rPr lang="tr-TR" sz="2400" dirty="0"/>
              <a:t> yazısına uzanmaktadır. Papa </a:t>
            </a:r>
            <a:r>
              <a:rPr lang="tr-TR" sz="2400" dirty="0" err="1"/>
              <a:t>Gregorius</a:t>
            </a:r>
            <a:r>
              <a:rPr lang="tr-TR" sz="2400" dirty="0"/>
              <a:t> (M.S. 540-604) kiliselerdeki dinsel ezgileri yeniden düzenledi. Böylelikle kilise müziği repertuvarı </a:t>
            </a:r>
            <a:r>
              <a:rPr lang="tr-TR" sz="2400" dirty="0" err="1"/>
              <a:t>oluştu.Eşliksiz</a:t>
            </a:r>
            <a:r>
              <a:rPr lang="tr-TR" sz="2400" dirty="0"/>
              <a:t>, ölçüsüz, serbest ritim kullanılan ve Latince sözlere dayanmıştır. Ayrı olarak </a:t>
            </a:r>
            <a:r>
              <a:rPr lang="tr-TR" sz="2400" dirty="0" err="1"/>
              <a:t>Gregorius</a:t>
            </a:r>
            <a:r>
              <a:rPr lang="tr-TR" sz="2400" dirty="0"/>
              <a:t>, </a:t>
            </a:r>
            <a:r>
              <a:rPr lang="tr-TR" sz="2400" dirty="0" err="1"/>
              <a:t>Ambrius’un</a:t>
            </a:r>
            <a:r>
              <a:rPr lang="tr-TR" sz="2400" dirty="0"/>
              <a:t> 4.yy’da düzenlediği ve adına “</a:t>
            </a:r>
            <a:r>
              <a:rPr lang="tr-TR" sz="2400" dirty="0" err="1"/>
              <a:t>autentique</a:t>
            </a:r>
            <a:r>
              <a:rPr lang="tr-TR" sz="2400" dirty="0"/>
              <a:t>” dediği 4 kilise makamına 4 makam daha ilave etmiştir. Bunlara </a:t>
            </a:r>
            <a:r>
              <a:rPr lang="tr-TR" sz="2400" dirty="0" err="1"/>
              <a:t>plagal</a:t>
            </a:r>
            <a:r>
              <a:rPr lang="tr-TR" sz="2400" dirty="0"/>
              <a:t> makamlar denir.</a:t>
            </a:r>
          </a:p>
          <a:p>
            <a:endParaRPr lang="tr-TR" sz="2400" dirty="0"/>
          </a:p>
        </p:txBody>
      </p:sp>
    </p:spTree>
    <p:extLst>
      <p:ext uri="{BB962C8B-B14F-4D97-AF65-F5344CB8AC3E}">
        <p14:creationId xmlns:p14="http://schemas.microsoft.com/office/powerpoint/2010/main" val="251657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750771"/>
            <a:ext cx="10515600" cy="5426192"/>
          </a:xfrm>
        </p:spPr>
        <p:txBody>
          <a:bodyPr>
            <a:normAutofit fontScale="92500" lnSpcReduction="20000"/>
          </a:bodyPr>
          <a:lstStyle/>
          <a:p>
            <a:pPr marL="0" indent="0">
              <a:buNone/>
            </a:pPr>
            <a:r>
              <a:rPr lang="tr-TR" b="1" dirty="0"/>
              <a:t>ROMANESK DÖNEM (1000-1150)</a:t>
            </a:r>
            <a:r>
              <a:rPr lang="tr-TR" dirty="0"/>
              <a:t/>
            </a:r>
            <a:br>
              <a:rPr lang="tr-TR" dirty="0"/>
            </a:br>
            <a:endParaRPr lang="tr-TR" dirty="0" smtClean="0"/>
          </a:p>
          <a:p>
            <a:r>
              <a:rPr lang="tr-TR" dirty="0" smtClean="0"/>
              <a:t>Avrupa’da </a:t>
            </a:r>
            <a:r>
              <a:rPr lang="tr-TR" dirty="0"/>
              <a:t>çok sesliliğe giden yolda temel adımlar atılmıştır. </a:t>
            </a:r>
            <a:r>
              <a:rPr lang="tr-TR" dirty="0" err="1"/>
              <a:t>Boethius</a:t>
            </a:r>
            <a:r>
              <a:rPr lang="tr-TR" dirty="0"/>
              <a:t> harf sistemiyle başlamıştır. 11.yy’dan </a:t>
            </a:r>
            <a:r>
              <a:rPr lang="tr-TR" dirty="0" err="1"/>
              <a:t>neumalar</a:t>
            </a:r>
            <a:r>
              <a:rPr lang="tr-TR" dirty="0"/>
              <a:t> dizelerin ilk örneği sayılabilecek çizgiler üzerine yazılmaya başlanmıştır. Rahip </a:t>
            </a:r>
            <a:r>
              <a:rPr lang="tr-TR" dirty="0" err="1"/>
              <a:t>Guido</a:t>
            </a:r>
            <a:r>
              <a:rPr lang="tr-TR" dirty="0"/>
              <a:t> 1030 senesinde Elinin parmaklarındaki girinti ve çıkıntılarla metnin ilk hecelerini yazar. Nota ve </a:t>
            </a:r>
            <a:r>
              <a:rPr lang="tr-TR" dirty="0" err="1"/>
              <a:t>dizek</a:t>
            </a:r>
            <a:r>
              <a:rPr lang="tr-TR" dirty="0"/>
              <a:t> kavramını müzik tarihine getiren kişi </a:t>
            </a:r>
            <a:r>
              <a:rPr lang="tr-TR" dirty="0" err="1"/>
              <a:t>Guido</a:t>
            </a:r>
            <a:r>
              <a:rPr lang="tr-TR" dirty="0"/>
              <a:t> d. </a:t>
            </a:r>
            <a:r>
              <a:rPr lang="tr-TR" dirty="0" err="1"/>
              <a:t>Arezzo’dur</a:t>
            </a:r>
            <a:r>
              <a:rPr lang="tr-TR" dirty="0"/>
              <a:t>.</a:t>
            </a:r>
            <a:br>
              <a:rPr lang="tr-TR" dirty="0"/>
            </a:br>
            <a:r>
              <a:rPr lang="tr-TR" dirty="0"/>
              <a:t>Romanesk dönemin bir diğer özelliği ilkel çok seslilik dediğimiz “</a:t>
            </a:r>
            <a:r>
              <a:rPr lang="tr-TR" dirty="0" err="1"/>
              <a:t>Organum”dur</a:t>
            </a:r>
            <a:r>
              <a:rPr lang="tr-TR" dirty="0"/>
              <a:t>. Bu dönemde, dinsel müziğin en olgun ve ergin biçimi Katolik kilisesi merasimlerinde yer alan ayin müziği “</a:t>
            </a:r>
            <a:r>
              <a:rPr lang="tr-TR" dirty="0" err="1"/>
              <a:t>missa</a:t>
            </a:r>
            <a:r>
              <a:rPr lang="tr-TR" dirty="0"/>
              <a:t>, </a:t>
            </a:r>
            <a:r>
              <a:rPr lang="tr-TR" dirty="0" err="1"/>
              <a:t>messe</a:t>
            </a:r>
            <a:r>
              <a:rPr lang="tr-TR" dirty="0"/>
              <a:t>” idi.</a:t>
            </a:r>
          </a:p>
          <a:p>
            <a:pPr marL="0" indent="0">
              <a:buNone/>
            </a:pPr>
            <a:r>
              <a:rPr lang="tr-TR" b="1" dirty="0"/>
              <a:t>GOTİK DÖNEM (1150-1460)</a:t>
            </a:r>
            <a:r>
              <a:rPr lang="tr-TR" dirty="0"/>
              <a:t/>
            </a:r>
            <a:br>
              <a:rPr lang="tr-TR" dirty="0"/>
            </a:br>
            <a:endParaRPr lang="tr-TR" dirty="0" smtClean="0"/>
          </a:p>
          <a:p>
            <a:r>
              <a:rPr lang="tr-TR" dirty="0" smtClean="0"/>
              <a:t>Bu </a:t>
            </a:r>
            <a:r>
              <a:rPr lang="tr-TR" dirty="0"/>
              <a:t>dönemde şövalyelik anlayışı değişir. İnce duyguların, sevginin bulunduğu bir biçime dönüşmüştür. Avrupa derebeylerinin şatolarında ozanlar yavaş yavaş kilise baskısından kurtularak, dünyasal konulu ve hayat sevinciyle yüklü ezgiler ortaya koymuşlardır. </a:t>
            </a:r>
            <a:r>
              <a:rPr lang="tr-TR" dirty="0" err="1"/>
              <a:t>Gregorius</a:t>
            </a:r>
            <a:r>
              <a:rPr lang="tr-TR" dirty="0"/>
              <a:t> müziğinden uzaklaşmış ve kullandıkları </a:t>
            </a:r>
            <a:r>
              <a:rPr lang="tr-TR" dirty="0" err="1"/>
              <a:t>modlara</a:t>
            </a:r>
            <a:r>
              <a:rPr lang="tr-TR" dirty="0"/>
              <a:t> gittikçe yarım sesleri, bilhassa fa diyez ve do diyezi sokmuşlardır. Tüm Avrupa’da Sokak şarkıcıları türedi. Bunlar çalgılarında ustaydılar. Çok seslilik 3 aşamada gerçekleşir;</a:t>
            </a:r>
            <a:br>
              <a:rPr lang="tr-TR" dirty="0"/>
            </a:br>
            <a:r>
              <a:rPr lang="tr-TR" dirty="0"/>
              <a:t>Notre </a:t>
            </a:r>
            <a:r>
              <a:rPr lang="tr-TR" dirty="0" err="1"/>
              <a:t>Dame</a:t>
            </a:r>
            <a:r>
              <a:rPr lang="tr-TR" dirty="0"/>
              <a:t> Dönemi</a:t>
            </a:r>
            <a:br>
              <a:rPr lang="tr-TR" dirty="0"/>
            </a:br>
            <a:r>
              <a:rPr lang="tr-TR" dirty="0"/>
              <a:t>Eski Sanat Dönemi</a:t>
            </a:r>
            <a:br>
              <a:rPr lang="tr-TR" dirty="0"/>
            </a:br>
            <a:r>
              <a:rPr lang="tr-TR" dirty="0"/>
              <a:t>Yeni Sanat Dönemi</a:t>
            </a:r>
          </a:p>
          <a:p>
            <a:endParaRPr lang="tr-TR" dirty="0"/>
          </a:p>
        </p:txBody>
      </p:sp>
    </p:spTree>
    <p:extLst>
      <p:ext uri="{BB962C8B-B14F-4D97-AF65-F5344CB8AC3E}">
        <p14:creationId xmlns:p14="http://schemas.microsoft.com/office/powerpoint/2010/main" val="2389890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10139"/>
            <a:ext cx="10515600" cy="5666824"/>
          </a:xfrm>
        </p:spPr>
        <p:txBody>
          <a:bodyPr>
            <a:normAutofit fontScale="92500" lnSpcReduction="10000"/>
          </a:bodyPr>
          <a:lstStyle/>
          <a:p>
            <a:pPr marL="0" indent="0">
              <a:buNone/>
            </a:pPr>
            <a:r>
              <a:rPr lang="tr-TR" sz="2800" b="1" dirty="0" smtClean="0"/>
              <a:t>RÖNESANS</a:t>
            </a:r>
            <a:endParaRPr lang="tr-TR" sz="2800" dirty="0"/>
          </a:p>
          <a:p>
            <a:endParaRPr lang="tr-TR" sz="2800" dirty="0"/>
          </a:p>
          <a:p>
            <a:r>
              <a:rPr lang="tr-TR" sz="2800" dirty="0" smtClean="0"/>
              <a:t>Rönesans </a:t>
            </a:r>
            <a:r>
              <a:rPr lang="tr-TR" sz="2800" dirty="0"/>
              <a:t>Orta çağ döneminin çözülüp Yeni çağı oluşturacak düşüncenin belirmeye başladığı dönemdir. Kilisenin bağnaz baskısından kurtulmaya çalışan insan, bu dünyanın yalnız ölümden sonrası için hazırlık aşaması olmadığını, bugünün yaşanması gerektiğini anlar. Rönesans ile başlayan yaşam sevinci ile oluşan danslar ve danslarda da çalgılar artar. </a:t>
            </a:r>
          </a:p>
          <a:p>
            <a:r>
              <a:rPr lang="tr-TR" sz="2800" dirty="0" smtClean="0"/>
              <a:t>Çalgılar </a:t>
            </a:r>
            <a:r>
              <a:rPr lang="tr-TR" sz="2800" dirty="0"/>
              <a:t>yalnız eşlik etmekle kalmaz, vokal müzikten bağımsız bir çalgı müziği gelişir. Martin Luther’in, kilisenin müzik dünyasına en ehemmiyetli katkısı “koral” isimli ilahi biçimini geliştirmek olmuştur. 15.asrın ikinci yarısı müzik tarihinde “Geç Rönesans” veyahut “Altın çağ” olarak bilinir. Bu dönemde İtalyan besteciler müzikte egemenliği ele alırlar.</a:t>
            </a:r>
          </a:p>
          <a:p>
            <a:endParaRPr lang="tr-TR" sz="2800" dirty="0"/>
          </a:p>
        </p:txBody>
      </p:sp>
    </p:spTree>
    <p:extLst>
      <p:ext uri="{BB962C8B-B14F-4D97-AF65-F5344CB8AC3E}">
        <p14:creationId xmlns:p14="http://schemas.microsoft.com/office/powerpoint/2010/main" val="4028867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b="1" dirty="0" smtClean="0"/>
              <a:t>RÖNESANS MÜZİĞİNİN GENEL ÖZELLİKLERİ</a:t>
            </a:r>
            <a:r>
              <a:rPr lang="tr-TR" dirty="0" smtClean="0"/>
              <a:t/>
            </a:r>
            <a:br>
              <a:rPr lang="tr-TR" dirty="0" smtClean="0"/>
            </a:br>
            <a:endParaRPr lang="tr-TR" dirty="0"/>
          </a:p>
        </p:txBody>
      </p:sp>
      <p:sp>
        <p:nvSpPr>
          <p:cNvPr id="3" name="İçerik Yer Tutucusu 2"/>
          <p:cNvSpPr>
            <a:spLocks noGrp="1"/>
          </p:cNvSpPr>
          <p:nvPr>
            <p:ph idx="1"/>
          </p:nvPr>
        </p:nvSpPr>
        <p:spPr/>
        <p:txBody>
          <a:bodyPr/>
          <a:lstStyle/>
          <a:p>
            <a:pPr>
              <a:buFontTx/>
              <a:buChar char="-"/>
            </a:pPr>
            <a:r>
              <a:rPr lang="tr-TR" sz="4000" dirty="0" smtClean="0"/>
              <a:t>Vokal </a:t>
            </a:r>
            <a:r>
              <a:rPr lang="tr-TR" sz="4000" dirty="0"/>
              <a:t>polifonik stil doruğa erişir</a:t>
            </a:r>
            <a:r>
              <a:rPr lang="tr-TR" sz="4000" dirty="0" smtClean="0"/>
              <a:t>.</a:t>
            </a:r>
          </a:p>
          <a:p>
            <a:pPr>
              <a:buFontTx/>
              <a:buChar char="-"/>
            </a:pPr>
            <a:r>
              <a:rPr lang="tr-TR" sz="4000" dirty="0" smtClean="0"/>
              <a:t>Din </a:t>
            </a:r>
            <a:r>
              <a:rPr lang="tr-TR" sz="4000" dirty="0"/>
              <a:t>dışı müzik daha çok </a:t>
            </a:r>
            <a:r>
              <a:rPr lang="tr-TR" sz="4000" dirty="0" smtClean="0"/>
              <a:t>ehemmiyet kazanır.</a:t>
            </a:r>
          </a:p>
          <a:p>
            <a:pPr>
              <a:buFontTx/>
              <a:buChar char="-"/>
            </a:pPr>
            <a:r>
              <a:rPr lang="tr-TR" sz="4000" dirty="0" smtClean="0"/>
              <a:t> Bağımsız </a:t>
            </a:r>
            <a:r>
              <a:rPr lang="tr-TR" sz="4000" dirty="0"/>
              <a:t>bir çalgı stili kendini gösterir</a:t>
            </a:r>
            <a:r>
              <a:rPr lang="tr-TR" sz="4000" dirty="0" smtClean="0"/>
              <a:t>.</a:t>
            </a:r>
            <a:endParaRPr lang="tr-TR" sz="4000" dirty="0"/>
          </a:p>
          <a:p>
            <a:pPr>
              <a:buFontTx/>
              <a:buChar char="-"/>
            </a:pPr>
            <a:r>
              <a:rPr lang="tr-TR" sz="4000" dirty="0" smtClean="0"/>
              <a:t> Müzik </a:t>
            </a:r>
            <a:r>
              <a:rPr lang="tr-TR" sz="4000" dirty="0"/>
              <a:t>yayıncılığı doğar.</a:t>
            </a:r>
          </a:p>
          <a:p>
            <a:endParaRPr lang="tr-TR" dirty="0"/>
          </a:p>
        </p:txBody>
      </p:sp>
    </p:spTree>
    <p:extLst>
      <p:ext uri="{BB962C8B-B14F-4D97-AF65-F5344CB8AC3E}">
        <p14:creationId xmlns:p14="http://schemas.microsoft.com/office/powerpoint/2010/main" val="3822929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a:t>BAROK DÖNEM (1600 – 1750 )</a:t>
            </a:r>
            <a:r>
              <a:rPr lang="tr-TR" dirty="0"/>
              <a:t/>
            </a:r>
            <a:br>
              <a:rPr lang="tr-TR" dirty="0"/>
            </a:br>
            <a:endParaRPr lang="tr-TR" dirty="0"/>
          </a:p>
        </p:txBody>
      </p:sp>
      <p:sp>
        <p:nvSpPr>
          <p:cNvPr id="3" name="İçerik Yer Tutucusu 2"/>
          <p:cNvSpPr>
            <a:spLocks noGrp="1"/>
          </p:cNvSpPr>
          <p:nvPr>
            <p:ph idx="1"/>
          </p:nvPr>
        </p:nvSpPr>
        <p:spPr>
          <a:xfrm>
            <a:off x="221381" y="1270536"/>
            <a:ext cx="11733195" cy="5447898"/>
          </a:xfrm>
        </p:spPr>
        <p:txBody>
          <a:bodyPr>
            <a:normAutofit/>
          </a:bodyPr>
          <a:lstStyle/>
          <a:p>
            <a:r>
              <a:rPr lang="tr-TR" sz="2400" dirty="0"/>
              <a:t>Barok, 1600-1750 yılları arasındaki müzik eserlerinin karmaşık, aşırı süslü, abartılı gibi özelliklerini anlatan </a:t>
            </a:r>
            <a:r>
              <a:rPr lang="tr-TR" sz="2400" dirty="0" err="1"/>
              <a:t>bie</a:t>
            </a:r>
            <a:r>
              <a:rPr lang="tr-TR" sz="2400" dirty="0"/>
              <a:t> terimdir. Soyluların beğenisini yansıtan bir saray sanatıdır.</a:t>
            </a:r>
          </a:p>
          <a:p>
            <a:r>
              <a:rPr lang="tr-TR" sz="2400" dirty="0"/>
              <a:t>Barok Dönem özelliklerini şöyle özetleyebiliriz:</a:t>
            </a:r>
          </a:p>
          <a:p>
            <a:r>
              <a:rPr lang="tr-TR" sz="2400" dirty="0"/>
              <a:t>•	 Din dışı ezgiler ön plana çıkmıştır.</a:t>
            </a:r>
          </a:p>
          <a:p>
            <a:r>
              <a:rPr lang="tr-TR" sz="2400" dirty="0"/>
              <a:t>•	 Kilise dizilerinin yerini majör-minör diziler almıştır.</a:t>
            </a:r>
          </a:p>
          <a:p>
            <a:r>
              <a:rPr lang="tr-TR" sz="2400" dirty="0"/>
              <a:t>•	 Çalgı müziği ses müziğinin önüne geçmiştir.</a:t>
            </a:r>
          </a:p>
          <a:p>
            <a:r>
              <a:rPr lang="tr-TR" sz="2400" dirty="0"/>
              <a:t>•	 Operanın gelişimi bu dönemde başlamıştır.</a:t>
            </a:r>
          </a:p>
          <a:p>
            <a:r>
              <a:rPr lang="tr-TR" sz="2400" dirty="0"/>
              <a:t>•	 Dönemin en önemli çalgısı klavsendir.</a:t>
            </a:r>
          </a:p>
          <a:p>
            <a:r>
              <a:rPr lang="tr-TR" sz="2400" dirty="0"/>
              <a:t>•	 Telli çalgılar grubuna keman katılmıştır.</a:t>
            </a:r>
          </a:p>
          <a:p>
            <a:r>
              <a:rPr lang="tr-TR" sz="2400" dirty="0"/>
              <a:t>•	 Roma, Venedik ve Napoli Okulları kurulmuştur.</a:t>
            </a:r>
          </a:p>
          <a:p>
            <a:endParaRPr lang="tr-TR" dirty="0"/>
          </a:p>
        </p:txBody>
      </p:sp>
    </p:spTree>
    <p:extLst>
      <p:ext uri="{BB962C8B-B14F-4D97-AF65-F5344CB8AC3E}">
        <p14:creationId xmlns:p14="http://schemas.microsoft.com/office/powerpoint/2010/main" val="3601990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263448" y="0"/>
            <a:ext cx="8596668" cy="1320800"/>
          </a:xfrm>
        </p:spPr>
        <p:txBody>
          <a:bodyPr>
            <a:normAutofit fontScale="90000"/>
          </a:bodyPr>
          <a:lstStyle/>
          <a:p>
            <a:r>
              <a:rPr lang="tr-TR" dirty="0"/>
              <a:t> </a:t>
            </a:r>
            <a:br>
              <a:rPr lang="tr-TR" dirty="0"/>
            </a:br>
            <a:r>
              <a:rPr lang="tr-TR" b="1" dirty="0"/>
              <a:t>KLASİK DÖNEM (1750-1830)</a:t>
            </a:r>
            <a:r>
              <a:rPr lang="tr-TR" dirty="0"/>
              <a:t/>
            </a:r>
            <a:br>
              <a:rPr lang="tr-TR" dirty="0"/>
            </a:br>
            <a:endParaRPr lang="tr-TR" dirty="0"/>
          </a:p>
        </p:txBody>
      </p:sp>
      <p:sp>
        <p:nvSpPr>
          <p:cNvPr id="3" name="İçerik Yer Tutucusu 2"/>
          <p:cNvSpPr>
            <a:spLocks noGrp="1"/>
          </p:cNvSpPr>
          <p:nvPr>
            <p:ph idx="1"/>
          </p:nvPr>
        </p:nvSpPr>
        <p:spPr>
          <a:xfrm>
            <a:off x="385011" y="1540042"/>
            <a:ext cx="11386686" cy="5159141"/>
          </a:xfrm>
        </p:spPr>
        <p:txBody>
          <a:bodyPr>
            <a:normAutofit fontScale="92500" lnSpcReduction="20000"/>
          </a:bodyPr>
          <a:lstStyle/>
          <a:p>
            <a:pPr marL="0" indent="0">
              <a:buNone/>
            </a:pPr>
            <a:r>
              <a:rPr lang="tr-TR" dirty="0"/>
              <a:t>1700’lerin ortaları ile 1800’ler arası klasik müzik için çok önemli bir çağdır ve ‘Aydınlanma Çağı’ olarak anılır.</a:t>
            </a:r>
          </a:p>
          <a:p>
            <a:pPr marL="0" indent="0">
              <a:buNone/>
            </a:pPr>
            <a:r>
              <a:rPr lang="tr-TR" dirty="0"/>
              <a:t>Klasik Dönem, müzik tarihine, teknik karmaşayı yenmiş ve doğallığa ulaşmış, yalınlaşmış bir dönem olarak geçmektedir</a:t>
            </a:r>
            <a:r>
              <a:rPr lang="tr-TR" dirty="0" smtClean="0"/>
              <a:t>. </a:t>
            </a:r>
            <a:r>
              <a:rPr lang="tr-TR" dirty="0"/>
              <a:t>	</a:t>
            </a:r>
          </a:p>
          <a:p>
            <a:pPr marL="0" indent="0">
              <a:buNone/>
            </a:pPr>
            <a:r>
              <a:rPr lang="tr-TR" dirty="0"/>
              <a:t>Klasik Dönem Müziğinin özelliklerini şöyle sıralayabiliriz:</a:t>
            </a:r>
          </a:p>
          <a:p>
            <a:pPr>
              <a:buFont typeface="Wingdings" panose="05000000000000000000" pitchFamily="2" charset="2"/>
              <a:buChar char="Ø"/>
            </a:pPr>
            <a:r>
              <a:rPr lang="tr-TR" dirty="0" smtClean="0"/>
              <a:t>Uzun </a:t>
            </a:r>
            <a:r>
              <a:rPr lang="tr-TR" dirty="0"/>
              <a:t>cümleli, süslü ve gösterişli barok müzik, yerini sade bir müzik anlayışına bırakmıştır.</a:t>
            </a:r>
          </a:p>
          <a:p>
            <a:pPr>
              <a:buFont typeface="Wingdings" panose="05000000000000000000" pitchFamily="2" charset="2"/>
              <a:buChar char="Ø"/>
            </a:pPr>
            <a:r>
              <a:rPr lang="tr-TR" dirty="0" smtClean="0"/>
              <a:t>Müzik </a:t>
            </a:r>
            <a:r>
              <a:rPr lang="tr-TR" dirty="0"/>
              <a:t>cümleleri ve temalar kısa ve nettir.</a:t>
            </a:r>
          </a:p>
          <a:p>
            <a:pPr>
              <a:buFont typeface="Wingdings" panose="05000000000000000000" pitchFamily="2" charset="2"/>
              <a:buChar char="Ø"/>
            </a:pPr>
            <a:r>
              <a:rPr lang="tr-TR" dirty="0" smtClean="0"/>
              <a:t>Günümüzdeki </a:t>
            </a:r>
            <a:r>
              <a:rPr lang="tr-TR" dirty="0"/>
              <a:t>senfonik orkestra biçimi bu dönemde ortaya çıkmıştır.</a:t>
            </a:r>
          </a:p>
          <a:p>
            <a:pPr>
              <a:buFont typeface="Wingdings" panose="05000000000000000000" pitchFamily="2" charset="2"/>
              <a:buChar char="Ø"/>
            </a:pPr>
            <a:r>
              <a:rPr lang="tr-TR" dirty="0" smtClean="0"/>
              <a:t>Orkestranın tını</a:t>
            </a:r>
            <a:r>
              <a:rPr lang="tr-TR" dirty="0"/>
              <a:t>, nüans ve </a:t>
            </a:r>
            <a:r>
              <a:rPr lang="tr-TR" dirty="0" err="1"/>
              <a:t>ritmle</a:t>
            </a:r>
            <a:r>
              <a:rPr lang="tr-TR" dirty="0"/>
              <a:t> ilgili bütün sorunları deneysel çalışmalarla çözümlenmiş, yalın ve kesin kurallara bağlanmıştır.</a:t>
            </a:r>
          </a:p>
          <a:p>
            <a:pPr>
              <a:buFont typeface="Wingdings" panose="05000000000000000000" pitchFamily="2" charset="2"/>
              <a:buChar char="Ø"/>
            </a:pPr>
            <a:r>
              <a:rPr lang="tr-TR" dirty="0" smtClean="0"/>
              <a:t>Klavsenin </a:t>
            </a:r>
            <a:r>
              <a:rPr lang="tr-TR" dirty="0"/>
              <a:t>yerini piyano almıştır.</a:t>
            </a:r>
          </a:p>
          <a:p>
            <a:pPr>
              <a:buFont typeface="Wingdings" panose="05000000000000000000" pitchFamily="2" charset="2"/>
              <a:buChar char="Ø"/>
            </a:pPr>
            <a:r>
              <a:rPr lang="tr-TR" dirty="0" smtClean="0"/>
              <a:t>Senfoni </a:t>
            </a:r>
            <a:r>
              <a:rPr lang="tr-TR" dirty="0"/>
              <a:t>ortaya çıkmıştır.</a:t>
            </a:r>
          </a:p>
          <a:p>
            <a:pPr>
              <a:buFont typeface="Wingdings" panose="05000000000000000000" pitchFamily="2" charset="2"/>
              <a:buChar char="Ø"/>
            </a:pPr>
            <a:r>
              <a:rPr lang="tr-TR" dirty="0" smtClean="0"/>
              <a:t>Opera </a:t>
            </a:r>
            <a:r>
              <a:rPr lang="tr-TR" dirty="0"/>
              <a:t>yaygınlaşmış ve 18.yy’da operanın en önemli temsilcisi Mozart olmuştur.</a:t>
            </a:r>
          </a:p>
          <a:p>
            <a:pPr>
              <a:buFont typeface="Wingdings" panose="05000000000000000000" pitchFamily="2" charset="2"/>
              <a:buChar char="Ø"/>
            </a:pPr>
            <a:r>
              <a:rPr lang="tr-TR" dirty="0" smtClean="0"/>
              <a:t>Bütün </a:t>
            </a:r>
            <a:r>
              <a:rPr lang="tr-TR" dirty="0"/>
              <a:t>armoni kuralları bu dönemde konmuştur.</a:t>
            </a:r>
          </a:p>
          <a:p>
            <a:pPr>
              <a:buFont typeface="Wingdings" panose="05000000000000000000" pitchFamily="2" charset="2"/>
              <a:buChar char="Ø"/>
            </a:pPr>
            <a:r>
              <a:rPr lang="tr-TR" dirty="0" smtClean="0"/>
              <a:t>Müzik </a:t>
            </a:r>
            <a:r>
              <a:rPr lang="tr-TR" dirty="0"/>
              <a:t>saray ve kiliseden çıkmış, halkla bütünleşmeye başlamıştır.</a:t>
            </a:r>
          </a:p>
          <a:p>
            <a:endParaRPr lang="tr-TR" dirty="0"/>
          </a:p>
        </p:txBody>
      </p:sp>
    </p:spTree>
    <p:extLst>
      <p:ext uri="{BB962C8B-B14F-4D97-AF65-F5344CB8AC3E}">
        <p14:creationId xmlns:p14="http://schemas.microsoft.com/office/powerpoint/2010/main" val="12808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77333" y="644893"/>
            <a:ext cx="10256965" cy="5396469"/>
          </a:xfrm>
        </p:spPr>
        <p:txBody>
          <a:bodyPr>
            <a:normAutofit/>
          </a:bodyPr>
          <a:lstStyle/>
          <a:p>
            <a:pPr marL="0" indent="0">
              <a:buNone/>
            </a:pPr>
            <a:r>
              <a:rPr lang="tr-TR" sz="3200" dirty="0" smtClean="0"/>
              <a:t>Klasik </a:t>
            </a:r>
            <a:r>
              <a:rPr lang="tr-TR" sz="3200" dirty="0"/>
              <a:t>Dönemin sonat, senfoni ve opera gibi belli başlı müzik biçimlerinin ve müzik tekniklerinin geliştirilmesi, üç önemli müzik merkezinde olmuştur. Bunlar;</a:t>
            </a:r>
          </a:p>
          <a:p>
            <a:pPr>
              <a:buFont typeface="Wingdings" panose="05000000000000000000" pitchFamily="2" charset="2"/>
              <a:buChar char="Ø"/>
            </a:pPr>
            <a:r>
              <a:rPr lang="tr-TR" sz="3200" dirty="0" err="1" smtClean="0"/>
              <a:t>Manheim</a:t>
            </a:r>
            <a:r>
              <a:rPr lang="tr-TR" sz="3200" dirty="0" smtClean="0"/>
              <a:t> Okulu</a:t>
            </a:r>
          </a:p>
          <a:p>
            <a:pPr>
              <a:buFont typeface="Wingdings" panose="05000000000000000000" pitchFamily="2" charset="2"/>
              <a:buChar char="Ø"/>
            </a:pPr>
            <a:r>
              <a:rPr lang="tr-TR" sz="3200" dirty="0" smtClean="0"/>
              <a:t>Bach’ın Oğulları</a:t>
            </a:r>
          </a:p>
          <a:p>
            <a:pPr>
              <a:buFont typeface="Wingdings" panose="05000000000000000000" pitchFamily="2" charset="2"/>
              <a:buChar char="Ø"/>
            </a:pPr>
            <a:r>
              <a:rPr lang="tr-TR" sz="3200" dirty="0" smtClean="0"/>
              <a:t>Viyana Klasikleri ( Mozart, </a:t>
            </a:r>
            <a:r>
              <a:rPr lang="tr-TR" sz="3200" dirty="0" err="1" smtClean="0"/>
              <a:t>Haydn</a:t>
            </a:r>
            <a:r>
              <a:rPr lang="tr-TR" sz="3200" dirty="0" smtClean="0"/>
              <a:t> ve Beethoven, Viyana Klasikleri olarak adlandırılırlar.)</a:t>
            </a:r>
          </a:p>
          <a:p>
            <a:endParaRPr lang="tr-TR" sz="2800" dirty="0"/>
          </a:p>
        </p:txBody>
      </p:sp>
    </p:spTree>
    <p:extLst>
      <p:ext uri="{BB962C8B-B14F-4D97-AF65-F5344CB8AC3E}">
        <p14:creationId xmlns:p14="http://schemas.microsoft.com/office/powerpoint/2010/main" val="2331594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82065" y="481263"/>
            <a:ext cx="10515600" cy="5156685"/>
          </a:xfrm>
        </p:spPr>
        <p:txBody>
          <a:bodyPr>
            <a:noAutofit/>
          </a:bodyPr>
          <a:lstStyle/>
          <a:p>
            <a:pPr lvl="0" fontAlgn="base"/>
            <a:r>
              <a:rPr lang="tr-TR" sz="4000" b="1" dirty="0"/>
              <a:t>TENOR:</a:t>
            </a:r>
            <a:r>
              <a:rPr lang="tr-TR" sz="4000" dirty="0"/>
              <a:t> İnce erkek sesine verilen isimdir.</a:t>
            </a:r>
          </a:p>
          <a:p>
            <a:pPr lvl="0" fontAlgn="base"/>
            <a:r>
              <a:rPr lang="tr-TR" sz="4000" b="1" dirty="0"/>
              <a:t>BAS:</a:t>
            </a:r>
            <a:r>
              <a:rPr lang="tr-TR" sz="4000" dirty="0"/>
              <a:t> Kalın erkek sesine verilen isimdir.</a:t>
            </a:r>
          </a:p>
          <a:p>
            <a:pPr lvl="0" fontAlgn="base"/>
            <a:r>
              <a:rPr lang="tr-TR" sz="4000" b="1" dirty="0"/>
              <a:t>SOPRANO:</a:t>
            </a:r>
            <a:r>
              <a:rPr lang="tr-TR" sz="4000" dirty="0"/>
              <a:t> İnce kadın veya çocuk sesidir.</a:t>
            </a:r>
          </a:p>
          <a:p>
            <a:pPr lvl="0" fontAlgn="base"/>
            <a:r>
              <a:rPr lang="tr-TR" sz="4000" b="1" dirty="0"/>
              <a:t>ALTO:</a:t>
            </a:r>
            <a:r>
              <a:rPr lang="tr-TR" sz="4000" dirty="0"/>
              <a:t> Kalın kadın sesine verilen isimdir</a:t>
            </a:r>
            <a:r>
              <a:rPr lang="tr-TR" sz="4000" dirty="0" smtClean="0"/>
              <a:t>.</a:t>
            </a:r>
          </a:p>
          <a:p>
            <a:pPr fontAlgn="base"/>
            <a:r>
              <a:rPr lang="tr-TR" sz="4000" b="1" dirty="0"/>
              <a:t>MİLLİ MARŞ:</a:t>
            </a:r>
            <a:r>
              <a:rPr lang="tr-TR" sz="4000" dirty="0"/>
              <a:t> Özlü dizeleriyle bir ulusun, yurt ve bayrak sevgisini, özgürlük, bağımsızlık ve çağdaşlık tutkusunu yansıtan marştır.</a:t>
            </a:r>
          </a:p>
          <a:p>
            <a:pPr lvl="0" fontAlgn="base"/>
            <a:endParaRPr lang="tr-TR" sz="4000" dirty="0"/>
          </a:p>
          <a:p>
            <a:endParaRPr lang="tr-TR" sz="4000" dirty="0"/>
          </a:p>
        </p:txBody>
      </p:sp>
    </p:spTree>
    <p:extLst>
      <p:ext uri="{BB962C8B-B14F-4D97-AF65-F5344CB8AC3E}">
        <p14:creationId xmlns:p14="http://schemas.microsoft.com/office/powerpoint/2010/main" val="3093254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103312" y="683394"/>
            <a:ext cx="10052368" cy="5698155"/>
          </a:xfrm>
        </p:spPr>
        <p:txBody>
          <a:bodyPr>
            <a:normAutofit/>
          </a:bodyPr>
          <a:lstStyle/>
          <a:p>
            <a:pPr marL="0" indent="0">
              <a:buNone/>
            </a:pPr>
            <a:r>
              <a:rPr lang="tr-TR" sz="4800" b="1" dirty="0"/>
              <a:t>KLASİK DÖNEM BESTECİLERİ</a:t>
            </a:r>
            <a:endParaRPr lang="tr-TR" sz="4800" dirty="0"/>
          </a:p>
          <a:p>
            <a:pPr>
              <a:buFont typeface="Wingdings" panose="05000000000000000000" pitchFamily="2" charset="2"/>
              <a:buChar char="v"/>
            </a:pPr>
            <a:r>
              <a:rPr lang="tr-TR" sz="4800" dirty="0" err="1" smtClean="0"/>
              <a:t>Haydn</a:t>
            </a:r>
            <a:endParaRPr lang="tr-TR" sz="4800" dirty="0"/>
          </a:p>
          <a:p>
            <a:pPr>
              <a:buFont typeface="Wingdings" panose="05000000000000000000" pitchFamily="2" charset="2"/>
              <a:buChar char="v"/>
            </a:pPr>
            <a:r>
              <a:rPr lang="tr-TR" sz="4800" dirty="0" smtClean="0"/>
              <a:t>Mozart</a:t>
            </a:r>
            <a:endParaRPr lang="tr-TR" sz="4800" dirty="0"/>
          </a:p>
          <a:p>
            <a:pPr>
              <a:buFont typeface="Wingdings" panose="05000000000000000000" pitchFamily="2" charset="2"/>
              <a:buChar char="v"/>
            </a:pPr>
            <a:r>
              <a:rPr lang="tr-TR" sz="4800" dirty="0" smtClean="0"/>
              <a:t>Beethoven</a:t>
            </a:r>
            <a:endParaRPr lang="tr-TR" sz="4800" dirty="0"/>
          </a:p>
          <a:p>
            <a:pPr>
              <a:buFont typeface="Wingdings" panose="05000000000000000000" pitchFamily="2" charset="2"/>
              <a:buChar char="v"/>
            </a:pPr>
            <a:r>
              <a:rPr lang="tr-TR" sz="4800" dirty="0" err="1" smtClean="0"/>
              <a:t>Clementi</a:t>
            </a:r>
            <a:endParaRPr lang="tr-TR" sz="4800" dirty="0"/>
          </a:p>
          <a:p>
            <a:pPr>
              <a:buFont typeface="Wingdings" panose="05000000000000000000" pitchFamily="2" charset="2"/>
              <a:buChar char="v"/>
            </a:pPr>
            <a:r>
              <a:rPr lang="tr-TR" sz="4800" dirty="0" err="1" smtClean="0"/>
              <a:t>Gluck</a:t>
            </a:r>
            <a:endParaRPr lang="tr-TR" sz="4800" dirty="0"/>
          </a:p>
          <a:p>
            <a:endParaRPr lang="tr-TR" sz="4800" dirty="0"/>
          </a:p>
        </p:txBody>
      </p:sp>
    </p:spTree>
    <p:extLst>
      <p:ext uri="{BB962C8B-B14F-4D97-AF65-F5344CB8AC3E}">
        <p14:creationId xmlns:p14="http://schemas.microsoft.com/office/powerpoint/2010/main" val="4133638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696584" y="224590"/>
            <a:ext cx="8596668" cy="1320800"/>
          </a:xfrm>
        </p:spPr>
        <p:txBody>
          <a:bodyPr/>
          <a:lstStyle/>
          <a:p>
            <a:r>
              <a:rPr lang="tr-TR" b="1" dirty="0" smtClean="0"/>
              <a:t>ROMANTİK DÖNEM ( 1830-1900)</a:t>
            </a:r>
            <a:r>
              <a:rPr lang="tr-TR" dirty="0" smtClean="0"/>
              <a:t/>
            </a:r>
            <a:br>
              <a:rPr lang="tr-TR" dirty="0" smtClean="0"/>
            </a:br>
            <a:endParaRPr lang="tr-TR" dirty="0"/>
          </a:p>
        </p:txBody>
      </p:sp>
      <p:sp>
        <p:nvSpPr>
          <p:cNvPr id="3" name="İçerik Yer Tutucusu 2"/>
          <p:cNvSpPr>
            <a:spLocks noGrp="1"/>
          </p:cNvSpPr>
          <p:nvPr>
            <p:ph idx="1"/>
          </p:nvPr>
        </p:nvSpPr>
        <p:spPr>
          <a:xfrm>
            <a:off x="375386" y="1058780"/>
            <a:ext cx="11559940" cy="5659654"/>
          </a:xfrm>
        </p:spPr>
        <p:txBody>
          <a:bodyPr>
            <a:normAutofit/>
          </a:bodyPr>
          <a:lstStyle/>
          <a:p>
            <a:r>
              <a:rPr lang="tr-TR" sz="2000" dirty="0"/>
              <a:t>19. yy ile birlikte besteciler eserlerini yazarken romantik romanlar ve </a:t>
            </a:r>
            <a:r>
              <a:rPr lang="tr-TR" sz="2000" dirty="0" err="1"/>
              <a:t>dramalardan</a:t>
            </a:r>
            <a:r>
              <a:rPr lang="tr-TR" sz="2000" dirty="0"/>
              <a:t> etkilenmeye başlamışlardır. Bu, özellikle opera ve senfonik şiirde göze çarpmaktadır.</a:t>
            </a:r>
          </a:p>
          <a:p>
            <a:r>
              <a:rPr lang="tr-TR" sz="2000" dirty="0"/>
              <a:t>Ludwig Van Beethoven dünyanın ilk romantiği kabul edilir ve hem klasik hem romantik dönem bestecisidir.</a:t>
            </a:r>
          </a:p>
          <a:p>
            <a:r>
              <a:rPr lang="tr-TR" sz="2000" dirty="0" err="1"/>
              <a:t>Weber</a:t>
            </a:r>
            <a:r>
              <a:rPr lang="tr-TR" sz="2000" dirty="0"/>
              <a:t>, </a:t>
            </a:r>
            <a:r>
              <a:rPr lang="tr-TR" sz="2000" dirty="0" err="1"/>
              <a:t>Brahms</a:t>
            </a:r>
            <a:r>
              <a:rPr lang="tr-TR" sz="2000" dirty="0"/>
              <a:t>, </a:t>
            </a:r>
            <a:r>
              <a:rPr lang="tr-TR" sz="2000" dirty="0" err="1"/>
              <a:t>Tchaikovsky</a:t>
            </a:r>
            <a:r>
              <a:rPr lang="tr-TR" sz="2000" dirty="0"/>
              <a:t>, </a:t>
            </a:r>
            <a:r>
              <a:rPr lang="tr-TR" sz="2000" dirty="0" err="1"/>
              <a:t>Bruckner</a:t>
            </a:r>
            <a:r>
              <a:rPr lang="tr-TR" sz="2000" dirty="0"/>
              <a:t>, Schubert ve </a:t>
            </a:r>
            <a:r>
              <a:rPr lang="tr-TR" sz="2000" dirty="0" err="1"/>
              <a:t>Rossini</a:t>
            </a:r>
            <a:r>
              <a:rPr lang="tr-TR" sz="2000" dirty="0"/>
              <a:t>, ilk katıksız Romantikler Kuşağı olarak bilinir ve Romantik Dönemi gerçek anlamıyla başlatan da onlar olmuşlardır. Bu bestecilerin 1830’ </a:t>
            </a:r>
            <a:r>
              <a:rPr lang="tr-TR" sz="2000" dirty="0" err="1"/>
              <a:t>larda</a:t>
            </a:r>
            <a:r>
              <a:rPr lang="tr-TR" sz="2000" dirty="0"/>
              <a:t> ölmesiyle İkinci Kuşak Romantikler döneme ağırlıklarını koymuşlardır.1803-1813 yılları arasında doğan </a:t>
            </a:r>
            <a:r>
              <a:rPr lang="tr-TR" sz="2000" dirty="0" err="1"/>
              <a:t>Berlioz</a:t>
            </a:r>
            <a:r>
              <a:rPr lang="tr-TR" sz="2000" dirty="0"/>
              <a:t>, Chopin, </a:t>
            </a:r>
            <a:r>
              <a:rPr lang="tr-TR" sz="2000" dirty="0" err="1"/>
              <a:t>Glinka</a:t>
            </a:r>
            <a:r>
              <a:rPr lang="tr-TR" sz="2000" dirty="0"/>
              <a:t>, </a:t>
            </a:r>
            <a:r>
              <a:rPr lang="tr-TR" sz="2000" dirty="0" err="1"/>
              <a:t>Liszt</a:t>
            </a:r>
            <a:r>
              <a:rPr lang="tr-TR" sz="2000" dirty="0"/>
              <a:t>, </a:t>
            </a:r>
            <a:r>
              <a:rPr lang="tr-TR" sz="2000" dirty="0" err="1"/>
              <a:t>Mendelssohn</a:t>
            </a:r>
            <a:r>
              <a:rPr lang="tr-TR" sz="2000" dirty="0"/>
              <a:t>, </a:t>
            </a:r>
            <a:r>
              <a:rPr lang="tr-TR" sz="2000" dirty="0" err="1"/>
              <a:t>Schumann</a:t>
            </a:r>
            <a:r>
              <a:rPr lang="tr-TR" sz="2000" dirty="0"/>
              <a:t>, Verdi ve Wagner gibi besteciler ise İkinci Kuşak Romantiklerdir.</a:t>
            </a:r>
          </a:p>
          <a:p>
            <a:r>
              <a:rPr lang="tr-TR" sz="2000" dirty="0"/>
              <a:t>Bu dönemde olağanüstü senfoniler, </a:t>
            </a:r>
            <a:r>
              <a:rPr lang="tr-TR" sz="2000" dirty="0" err="1"/>
              <a:t>liedler</a:t>
            </a:r>
            <a:r>
              <a:rPr lang="tr-TR" sz="2000" dirty="0"/>
              <a:t>, koral müzikler, operalar, uvertürler, </a:t>
            </a:r>
            <a:r>
              <a:rPr lang="tr-TR" sz="2000" dirty="0" err="1"/>
              <a:t>konçertolaryazılmış</a:t>
            </a:r>
            <a:r>
              <a:rPr lang="tr-TR" sz="2000" dirty="0"/>
              <a:t> ve yorumlanmıştır. Özellikle Verdi’nin operaları bugün bile hayranlıkla dinlenmektedir. Dönemin sonlarına doğru atağa geçen BALE türü ise klasik müziğe dansın eşsiz güzelliğini getirmiştir.</a:t>
            </a:r>
          </a:p>
          <a:p>
            <a:endParaRPr lang="tr-TR" sz="2000" dirty="0"/>
          </a:p>
        </p:txBody>
      </p:sp>
    </p:spTree>
    <p:extLst>
      <p:ext uri="{BB962C8B-B14F-4D97-AF65-F5344CB8AC3E}">
        <p14:creationId xmlns:p14="http://schemas.microsoft.com/office/powerpoint/2010/main" val="3054789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77333" y="587141"/>
            <a:ext cx="10497597" cy="6092792"/>
          </a:xfrm>
        </p:spPr>
        <p:txBody>
          <a:bodyPr>
            <a:normAutofit/>
          </a:bodyPr>
          <a:lstStyle/>
          <a:p>
            <a:pPr marL="0" indent="0">
              <a:buNone/>
            </a:pPr>
            <a:r>
              <a:rPr lang="tr-TR" sz="2400" dirty="0" smtClean="0"/>
              <a:t>Dönemin en gözde çalgısı piyano olmuştur. Besteciler, çalgılarının olanaklarını çok iyi tanıdıklarından kendi parlak yetenekleriyle çalgının tüm sınırlarını zorlamışlardır. Ancak tarihe adını gerçekten bileğinin hakkıyla yazdıran kemen virtüözü PAGANİNİ’ </a:t>
            </a:r>
            <a:r>
              <a:rPr lang="tr-TR" sz="2400" dirty="0" err="1" smtClean="0"/>
              <a:t>nin</a:t>
            </a:r>
            <a:r>
              <a:rPr lang="tr-TR" sz="2400" dirty="0" smtClean="0"/>
              <a:t> yeteneği öylesine olağanüstüdür ki şeytanla işbirliği yaptığı inancı almış yürümüştür. Çağının çok ilerisinde olan bu keman ustasının yazdığı ve yorumladığı eserleri aynı ustalıkla seslendirebilecek kemancı, bugün bile yok denecek kadar azdır.</a:t>
            </a:r>
          </a:p>
          <a:p>
            <a:pPr marL="0" indent="0">
              <a:buNone/>
            </a:pPr>
            <a:endParaRPr lang="tr-TR" sz="2400" dirty="0" smtClean="0"/>
          </a:p>
          <a:p>
            <a:pPr marL="0" indent="0">
              <a:buNone/>
            </a:pPr>
            <a:r>
              <a:rPr lang="tr-TR" sz="2400" dirty="0" smtClean="0"/>
              <a:t>Romantik </a:t>
            </a:r>
            <a:r>
              <a:rPr lang="tr-TR" sz="2400" dirty="0"/>
              <a:t>Dönem müziğinde özellikle şu unsurlar dikkat çekmektedir:</a:t>
            </a:r>
          </a:p>
          <a:p>
            <a:pPr>
              <a:buFont typeface="Wingdings" panose="05000000000000000000" pitchFamily="2" charset="2"/>
              <a:buChar char="Ø"/>
            </a:pPr>
            <a:r>
              <a:rPr lang="tr-TR" sz="2400" dirty="0" smtClean="0"/>
              <a:t>•Uzun </a:t>
            </a:r>
            <a:r>
              <a:rPr lang="tr-TR" sz="2400" dirty="0"/>
              <a:t>ve açıklayıcı melodiler</a:t>
            </a:r>
          </a:p>
          <a:p>
            <a:pPr>
              <a:buFont typeface="Wingdings" panose="05000000000000000000" pitchFamily="2" charset="2"/>
              <a:buChar char="Ø"/>
            </a:pPr>
            <a:r>
              <a:rPr lang="tr-TR" sz="2400" dirty="0" smtClean="0"/>
              <a:t>•Renkli </a:t>
            </a:r>
            <a:r>
              <a:rPr lang="tr-TR" sz="2400" dirty="0"/>
              <a:t>armoni</a:t>
            </a:r>
          </a:p>
          <a:p>
            <a:pPr>
              <a:buFont typeface="Wingdings" panose="05000000000000000000" pitchFamily="2" charset="2"/>
              <a:buChar char="Ø"/>
            </a:pPr>
            <a:r>
              <a:rPr lang="tr-TR" sz="2400" dirty="0" smtClean="0"/>
              <a:t>•Çalgıların </a:t>
            </a:r>
            <a:r>
              <a:rPr lang="tr-TR" sz="2400" dirty="0"/>
              <a:t>çeşitliliği</a:t>
            </a:r>
          </a:p>
          <a:p>
            <a:pPr>
              <a:buFont typeface="Wingdings" panose="05000000000000000000" pitchFamily="2" charset="2"/>
              <a:buChar char="Ø"/>
            </a:pPr>
            <a:r>
              <a:rPr lang="tr-TR" sz="2400" dirty="0" smtClean="0"/>
              <a:t>•</a:t>
            </a:r>
            <a:r>
              <a:rPr lang="tr-TR" sz="2400" dirty="0" err="1" smtClean="0"/>
              <a:t>Ritmdeki</a:t>
            </a:r>
            <a:r>
              <a:rPr lang="tr-TR" sz="2400" dirty="0" smtClean="0"/>
              <a:t> </a:t>
            </a:r>
            <a:r>
              <a:rPr lang="tr-TR" sz="2400" dirty="0"/>
              <a:t>özgürlük ve esneklik</a:t>
            </a:r>
          </a:p>
          <a:p>
            <a:endParaRPr lang="tr-TR" sz="2400" dirty="0"/>
          </a:p>
        </p:txBody>
      </p:sp>
    </p:spTree>
    <p:extLst>
      <p:ext uri="{BB962C8B-B14F-4D97-AF65-F5344CB8AC3E}">
        <p14:creationId xmlns:p14="http://schemas.microsoft.com/office/powerpoint/2010/main" val="1970075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a:t>ROMANTİK DÖNEM BESTECİLERİ</a:t>
            </a:r>
            <a:r>
              <a:rPr lang="tr-TR" dirty="0"/>
              <a:t/>
            </a:r>
            <a:br>
              <a:rPr lang="tr-TR" dirty="0"/>
            </a:br>
            <a:endParaRPr lang="tr-TR" dirty="0"/>
          </a:p>
        </p:txBody>
      </p:sp>
      <p:sp>
        <p:nvSpPr>
          <p:cNvPr id="3" name="İçerik Yer Tutucusu 2"/>
          <p:cNvSpPr>
            <a:spLocks noGrp="1"/>
          </p:cNvSpPr>
          <p:nvPr>
            <p:ph idx="1"/>
          </p:nvPr>
        </p:nvSpPr>
        <p:spPr/>
        <p:txBody>
          <a:bodyPr>
            <a:noAutofit/>
          </a:bodyPr>
          <a:lstStyle/>
          <a:p>
            <a:pPr marL="0" indent="0">
              <a:buNone/>
            </a:pPr>
            <a:r>
              <a:rPr lang="tr-TR" sz="2800" dirty="0"/>
              <a:t>•	Schubert</a:t>
            </a:r>
          </a:p>
          <a:p>
            <a:pPr marL="0" indent="0">
              <a:buNone/>
            </a:pPr>
            <a:r>
              <a:rPr lang="tr-TR" sz="2800" dirty="0"/>
              <a:t>•	Chopin</a:t>
            </a:r>
          </a:p>
          <a:p>
            <a:pPr marL="0" indent="0">
              <a:buNone/>
            </a:pPr>
            <a:r>
              <a:rPr lang="tr-TR" sz="2800" dirty="0"/>
              <a:t>•	</a:t>
            </a:r>
            <a:r>
              <a:rPr lang="tr-TR" sz="2800" dirty="0" err="1"/>
              <a:t>Bizet</a:t>
            </a:r>
            <a:endParaRPr lang="tr-TR" sz="2800" dirty="0"/>
          </a:p>
          <a:p>
            <a:pPr marL="0" indent="0">
              <a:buNone/>
            </a:pPr>
            <a:r>
              <a:rPr lang="tr-TR" sz="2800" dirty="0"/>
              <a:t>•	</a:t>
            </a:r>
            <a:r>
              <a:rPr lang="tr-TR" sz="2800" dirty="0" err="1"/>
              <a:t>Tchaikovsky</a:t>
            </a:r>
            <a:endParaRPr lang="tr-TR" sz="2800" dirty="0"/>
          </a:p>
          <a:p>
            <a:pPr marL="0" indent="0">
              <a:buNone/>
            </a:pPr>
            <a:r>
              <a:rPr lang="tr-TR" sz="2800" dirty="0"/>
              <a:t>•	Verdi</a:t>
            </a:r>
          </a:p>
          <a:p>
            <a:pPr marL="0" indent="0">
              <a:buNone/>
            </a:pPr>
            <a:r>
              <a:rPr lang="tr-TR" sz="2800" dirty="0"/>
              <a:t>•	</a:t>
            </a:r>
            <a:r>
              <a:rPr lang="tr-TR" sz="2800" dirty="0" err="1"/>
              <a:t>Korsakov</a:t>
            </a:r>
            <a:endParaRPr lang="tr-TR" sz="2800" dirty="0"/>
          </a:p>
          <a:p>
            <a:pPr marL="0" indent="0">
              <a:buNone/>
            </a:pPr>
            <a:r>
              <a:rPr lang="tr-TR" sz="2800" dirty="0"/>
              <a:t>•	</a:t>
            </a:r>
            <a:r>
              <a:rPr lang="tr-TR" sz="2800" dirty="0" err="1"/>
              <a:t>Paganini</a:t>
            </a:r>
            <a:endParaRPr lang="tr-TR" sz="2800" dirty="0"/>
          </a:p>
          <a:p>
            <a:endParaRPr lang="tr-TR" sz="2800" dirty="0"/>
          </a:p>
        </p:txBody>
      </p:sp>
    </p:spTree>
    <p:extLst>
      <p:ext uri="{BB962C8B-B14F-4D97-AF65-F5344CB8AC3E}">
        <p14:creationId xmlns:p14="http://schemas.microsoft.com/office/powerpoint/2010/main" val="874872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963745" y="887903"/>
            <a:ext cx="9404723" cy="1400530"/>
          </a:xfrm>
        </p:spPr>
        <p:txBody>
          <a:bodyPr/>
          <a:lstStyle/>
          <a:p>
            <a:r>
              <a:rPr lang="tr-TR" sz="3200" b="1" dirty="0"/>
              <a:t>ÇAĞDAŞ ( MODERN ) DÖNEM ( 1900- …)</a:t>
            </a:r>
            <a:r>
              <a:rPr lang="tr-TR" sz="3200" dirty="0"/>
              <a:t/>
            </a:r>
            <a:br>
              <a:rPr lang="tr-TR" sz="3200" dirty="0"/>
            </a:br>
            <a:endParaRPr lang="tr-TR" sz="3200" dirty="0"/>
          </a:p>
        </p:txBody>
      </p:sp>
      <p:sp>
        <p:nvSpPr>
          <p:cNvPr id="3" name="İçerik Yer Tutucusu 2"/>
          <p:cNvSpPr>
            <a:spLocks noGrp="1"/>
          </p:cNvSpPr>
          <p:nvPr>
            <p:ph idx="1"/>
          </p:nvPr>
        </p:nvSpPr>
        <p:spPr>
          <a:xfrm>
            <a:off x="677333" y="1588168"/>
            <a:ext cx="11094363" cy="5062889"/>
          </a:xfrm>
        </p:spPr>
        <p:txBody>
          <a:bodyPr>
            <a:normAutofit/>
          </a:bodyPr>
          <a:lstStyle/>
          <a:p>
            <a:r>
              <a:rPr lang="tr-TR" sz="2000" dirty="0"/>
              <a:t>20. yy, müzikte her türlü sınırın bilinçli olarak zorlanmadır. Teknikte, ifadede, biçimde, stilde, içerikte, özde tüm geleneksel kurallar eğilip bükülmeye, eriyip çökmeye başlamıştır. Besteciler belli bir tekniğe bağlı kalmak yerine, birini denedikten sonra bir başkasına geçmekte bir sakınca görmemişlerdir. Bu dönemdeki müzik, Alman-Avusturya Romantizmine ve onun temsil ettiği her şeye bir başkaldırıyı simgeler.</a:t>
            </a:r>
          </a:p>
          <a:p>
            <a:r>
              <a:rPr lang="tr-TR" sz="2000" dirty="0"/>
              <a:t>20. yy, besteci ve yorumcuların birbirlerinden etkilendikleri ve herhangi bir akıma bağlı kaldıkları bir dönem değil, aksine birbirlerinden tamamen bağımsız, gerçekçi ve ait olduğu kültürün köklerine inen sanatçıların çağı olmuştur.</a:t>
            </a:r>
          </a:p>
          <a:p>
            <a:r>
              <a:rPr lang="tr-TR" sz="2000" dirty="0"/>
              <a:t>Bu dönemde sadece </a:t>
            </a:r>
            <a:r>
              <a:rPr lang="tr-TR" sz="2000" dirty="0" err="1"/>
              <a:t>orkestral</a:t>
            </a:r>
            <a:r>
              <a:rPr lang="tr-TR" sz="2000" dirty="0"/>
              <a:t> müzikte değil, sahne müziklerinde de yenilikler yapılmıştır. I. Dünya Savaşı sonrası bazı bestecilerin eserlerinde caz esintileri görülmektedir. Örneğin; Stravinsky – </a:t>
            </a:r>
            <a:r>
              <a:rPr lang="tr-TR" sz="2000" dirty="0" err="1"/>
              <a:t>Ragtime</a:t>
            </a:r>
            <a:r>
              <a:rPr lang="tr-TR" sz="2000" dirty="0"/>
              <a:t>…</a:t>
            </a:r>
          </a:p>
          <a:p>
            <a:endParaRPr lang="tr-TR" sz="2000" dirty="0"/>
          </a:p>
        </p:txBody>
      </p:sp>
    </p:spTree>
    <p:extLst>
      <p:ext uri="{BB962C8B-B14F-4D97-AF65-F5344CB8AC3E}">
        <p14:creationId xmlns:p14="http://schemas.microsoft.com/office/powerpoint/2010/main" val="3024931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93019" y="827774"/>
            <a:ext cx="10660781" cy="5349190"/>
          </a:xfrm>
        </p:spPr>
        <p:txBody>
          <a:bodyPr>
            <a:noAutofit/>
          </a:bodyPr>
          <a:lstStyle/>
          <a:p>
            <a:r>
              <a:rPr lang="tr-TR" sz="2400" dirty="0"/>
              <a:t>Bilimdeki gelişmelere paralel olarak radyo, konser salonlarına gidemeyen milyonları dinleyici haline getirmiştir. </a:t>
            </a:r>
            <a:r>
              <a:rPr lang="tr-TR" sz="2400" dirty="0" err="1"/>
              <a:t>Randall</a:t>
            </a:r>
            <a:r>
              <a:rPr lang="tr-TR" sz="2400" dirty="0"/>
              <a:t> </a:t>
            </a:r>
            <a:r>
              <a:rPr lang="tr-TR" sz="2400" dirty="0" err="1"/>
              <a:t>Thampson’un</a:t>
            </a:r>
            <a:r>
              <a:rPr lang="tr-TR" sz="2400" dirty="0"/>
              <a:t> Süleyman ve Belkıs Operası, radyo istasyonları tarafından telif ödenerek yayınlanmıştır.</a:t>
            </a:r>
          </a:p>
          <a:p>
            <a:r>
              <a:rPr lang="tr-TR" sz="2400" dirty="0"/>
              <a:t>1929’ dan itibaren sesli çekilmeye başlayan sinema filmleri, bestecilere yeni imkanlar yaratmıştır. Fonografın icadı ile dünyanın en izole bölgelerinde bile insanlara müziği istedikleri repertuarla dinleme imkânı yaratılmıştır. Son olarak televizyon, kitle iletişimini en üst düzeye çıkarmıştır.</a:t>
            </a:r>
          </a:p>
          <a:p>
            <a:r>
              <a:rPr lang="tr-TR" sz="2400" dirty="0"/>
              <a:t>Bu dönem bestecileri ‘an’ faktörünün ve biraz da şansın devreye girdiği bir tür olan RASTLANTISAL MÜZİK yapmışlardır. Yorumlaması kişiden kişiye değişen bu tür müzikte şans ve tesadüf öğeleri yanında grafik semboller kullanılmıştır.</a:t>
            </a:r>
          </a:p>
          <a:p>
            <a:endParaRPr lang="tr-TR" sz="2400" dirty="0"/>
          </a:p>
        </p:txBody>
      </p:sp>
    </p:spTree>
    <p:extLst>
      <p:ext uri="{BB962C8B-B14F-4D97-AF65-F5344CB8AC3E}">
        <p14:creationId xmlns:p14="http://schemas.microsoft.com/office/powerpoint/2010/main" val="1972693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a:t>ÖNEMLİ BESTECİLER </a:t>
            </a:r>
            <a:r>
              <a:rPr lang="tr-TR" dirty="0"/>
              <a:t/>
            </a:r>
            <a:br>
              <a:rPr lang="tr-TR" dirty="0"/>
            </a:br>
            <a:endParaRPr lang="tr-TR" dirty="0"/>
          </a:p>
        </p:txBody>
      </p:sp>
      <p:sp>
        <p:nvSpPr>
          <p:cNvPr id="3" name="İçerik Yer Tutucusu 2"/>
          <p:cNvSpPr>
            <a:spLocks noGrp="1"/>
          </p:cNvSpPr>
          <p:nvPr>
            <p:ph idx="1"/>
          </p:nvPr>
        </p:nvSpPr>
        <p:spPr>
          <a:xfrm>
            <a:off x="677334" y="1472665"/>
            <a:ext cx="11055862" cy="5082139"/>
          </a:xfrm>
        </p:spPr>
        <p:txBody>
          <a:bodyPr>
            <a:normAutofit/>
          </a:bodyPr>
          <a:lstStyle/>
          <a:p>
            <a:pPr marL="0" indent="0">
              <a:buNone/>
            </a:pPr>
            <a:r>
              <a:rPr lang="tr-TR" b="1" dirty="0"/>
              <a:t>LUDWİG VAN BEETHOVEN (1770-1827)</a:t>
            </a:r>
            <a:endParaRPr lang="tr-TR" dirty="0"/>
          </a:p>
          <a:p>
            <a:pPr marL="0" indent="0">
              <a:buNone/>
            </a:pPr>
            <a:endParaRPr lang="tr-TR" dirty="0"/>
          </a:p>
          <a:p>
            <a:r>
              <a:rPr lang="tr-TR" dirty="0"/>
              <a:t>Beethoven müzik tarihi kapsamında en çok incelenen bestecilerin başında gelmektedir. </a:t>
            </a:r>
            <a:r>
              <a:rPr lang="tr-TR" dirty="0" smtClean="0"/>
              <a:t>Bunun nedeni </a:t>
            </a:r>
            <a:r>
              <a:rPr lang="tr-TR" dirty="0"/>
              <a:t>Klasik dönemden Romantik döneme geçişte bir köprü olmasıdır. Beethoven eserleri </a:t>
            </a:r>
            <a:r>
              <a:rPr lang="tr-TR" dirty="0" smtClean="0"/>
              <a:t>ve düşünceleri </a:t>
            </a:r>
            <a:r>
              <a:rPr lang="tr-TR" dirty="0"/>
              <a:t>ile bir sembol ve bir otoritedir. Şefkatli ve kaba, hassas ve öfkeli, idealist ve </a:t>
            </a:r>
            <a:r>
              <a:rPr lang="tr-TR" dirty="0" smtClean="0"/>
              <a:t>maddeci, insanların </a:t>
            </a:r>
            <a:r>
              <a:rPr lang="tr-TR" dirty="0"/>
              <a:t>kardeşliğine inanan bir münzevi, aristokrat dostlarının sunduğu ayrıcalıkları kabul </a:t>
            </a:r>
            <a:r>
              <a:rPr lang="tr-TR" dirty="0" smtClean="0"/>
              <a:t>eden, hürriyet </a:t>
            </a:r>
            <a:r>
              <a:rPr lang="tr-TR" dirty="0"/>
              <a:t>aşığı bir </a:t>
            </a:r>
            <a:r>
              <a:rPr lang="tr-TR" dirty="0" smtClean="0"/>
              <a:t>kişilik…</a:t>
            </a:r>
          </a:p>
          <a:p>
            <a:r>
              <a:rPr lang="tr-TR" dirty="0" err="1" smtClean="0"/>
              <a:t>Beethoven’ın</a:t>
            </a:r>
            <a:r>
              <a:rPr lang="tr-TR" dirty="0" smtClean="0"/>
              <a:t> </a:t>
            </a:r>
            <a:r>
              <a:rPr lang="tr-TR" dirty="0"/>
              <a:t>eserleri klasik bir anlayışla yazılmış fakat romantizm öğeleriyle birleşmiş </a:t>
            </a:r>
            <a:r>
              <a:rPr lang="tr-TR" dirty="0" smtClean="0"/>
              <a:t>niteliktedir. Beethoven </a:t>
            </a:r>
            <a:r>
              <a:rPr lang="tr-TR" dirty="0"/>
              <a:t>müzikolog ve araştırmacı yazarlar için her zaman çok ilgi çekici bir besteci olmuştur.</a:t>
            </a:r>
          </a:p>
          <a:p>
            <a:endParaRPr lang="tr-TR" dirty="0"/>
          </a:p>
        </p:txBody>
      </p:sp>
    </p:spTree>
    <p:extLst>
      <p:ext uri="{BB962C8B-B14F-4D97-AF65-F5344CB8AC3E}">
        <p14:creationId xmlns:p14="http://schemas.microsoft.com/office/powerpoint/2010/main" val="1399919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90887" y="182881"/>
            <a:ext cx="10963175" cy="6217920"/>
          </a:xfrm>
        </p:spPr>
        <p:txBody>
          <a:bodyPr>
            <a:normAutofit lnSpcReduction="10000"/>
          </a:bodyPr>
          <a:lstStyle/>
          <a:p>
            <a:pPr marL="0" indent="0">
              <a:buNone/>
            </a:pPr>
            <a:r>
              <a:rPr lang="tr-TR" b="1" dirty="0" smtClean="0"/>
              <a:t>FRANZ JOSEPH HAYDN (1732-1809)</a:t>
            </a:r>
            <a:r>
              <a:rPr lang="tr-TR" dirty="0" smtClean="0"/>
              <a:t> </a:t>
            </a:r>
            <a:endParaRPr lang="tr-TR" dirty="0"/>
          </a:p>
          <a:p>
            <a:r>
              <a:rPr lang="tr-TR" dirty="0"/>
              <a:t>Müzik tarihinde en uzun yaşayan bestecilerden biridir. ‚Baba </a:t>
            </a:r>
            <a:r>
              <a:rPr lang="tr-TR" dirty="0" err="1"/>
              <a:t>haydn</a:t>
            </a:r>
            <a:r>
              <a:rPr lang="tr-TR" dirty="0"/>
              <a:t>‘ olarak anılır. Avusturya’da </a:t>
            </a:r>
            <a:r>
              <a:rPr lang="tr-TR" dirty="0" smtClean="0"/>
              <a:t>bir arabacının </a:t>
            </a:r>
            <a:r>
              <a:rPr lang="tr-TR" dirty="0"/>
              <a:t>oğlu olarak doğar. Babası müziği çok sever; ailede müzisyen yoktur. 6 </a:t>
            </a:r>
            <a:r>
              <a:rPr lang="tr-TR" dirty="0" smtClean="0"/>
              <a:t>yaşındayken babası </a:t>
            </a:r>
            <a:r>
              <a:rPr lang="tr-TR" dirty="0" err="1"/>
              <a:t>Haydn’ın</a:t>
            </a:r>
            <a:r>
              <a:rPr lang="tr-TR" dirty="0"/>
              <a:t> müzik yeteneğini keşfeder ve </a:t>
            </a:r>
            <a:r>
              <a:rPr lang="tr-TR" dirty="0" err="1"/>
              <a:t>Hainburg</a:t>
            </a:r>
            <a:r>
              <a:rPr lang="tr-TR" dirty="0"/>
              <a:t> müzik okuluna başlatır. 18 yaşına </a:t>
            </a:r>
            <a:r>
              <a:rPr lang="tr-TR" dirty="0" smtClean="0"/>
              <a:t>kadar </a:t>
            </a:r>
            <a:r>
              <a:rPr lang="tr-TR" dirty="0" err="1" smtClean="0"/>
              <a:t>koristlik</a:t>
            </a:r>
            <a:r>
              <a:rPr lang="tr-TR" dirty="0" smtClean="0"/>
              <a:t> </a:t>
            </a:r>
            <a:r>
              <a:rPr lang="tr-TR" dirty="0"/>
              <a:t>yapan </a:t>
            </a:r>
            <a:r>
              <a:rPr lang="tr-TR" dirty="0" err="1"/>
              <a:t>Haydn</a:t>
            </a:r>
            <a:r>
              <a:rPr lang="tr-TR" dirty="0"/>
              <a:t>, </a:t>
            </a:r>
            <a:r>
              <a:rPr lang="tr-TR" dirty="0" err="1"/>
              <a:t>Porpora’dan</a:t>
            </a:r>
            <a:r>
              <a:rPr lang="tr-TR" dirty="0"/>
              <a:t> müzik dersleri alır. </a:t>
            </a:r>
            <a:r>
              <a:rPr lang="tr-TR" dirty="0" smtClean="0"/>
              <a:t>Klavsen </a:t>
            </a:r>
            <a:r>
              <a:rPr lang="tr-TR" dirty="0"/>
              <a:t>ve piyano için parçalar </a:t>
            </a:r>
            <a:r>
              <a:rPr lang="tr-TR" dirty="0" smtClean="0"/>
              <a:t>ve </a:t>
            </a:r>
            <a:r>
              <a:rPr lang="tr-TR" dirty="0" err="1" smtClean="0"/>
              <a:t>divertimentolar</a:t>
            </a:r>
            <a:r>
              <a:rPr lang="tr-TR" dirty="0" smtClean="0"/>
              <a:t> </a:t>
            </a:r>
            <a:r>
              <a:rPr lang="tr-TR" dirty="0"/>
              <a:t>yazar (eğlence müziği). </a:t>
            </a:r>
            <a:r>
              <a:rPr lang="tr-TR" dirty="0" smtClean="0"/>
              <a:t>1761’de </a:t>
            </a:r>
            <a:r>
              <a:rPr lang="tr-TR" dirty="0"/>
              <a:t>Prens </a:t>
            </a:r>
            <a:r>
              <a:rPr lang="tr-TR" dirty="0" err="1"/>
              <a:t>Esterhazy</a:t>
            </a:r>
            <a:r>
              <a:rPr lang="tr-TR" dirty="0"/>
              <a:t> sarayında göreve başlar </a:t>
            </a:r>
            <a:r>
              <a:rPr lang="tr-TR" dirty="0" smtClean="0"/>
              <a:t>ve yaşamı </a:t>
            </a:r>
            <a:r>
              <a:rPr lang="tr-TR" dirty="0"/>
              <a:t>boyunca burada üretir. 25 opera, 107 senfoni, </a:t>
            </a:r>
            <a:r>
              <a:rPr lang="tr-TR" dirty="0" err="1"/>
              <a:t>quartetler</a:t>
            </a:r>
            <a:r>
              <a:rPr lang="tr-TR" dirty="0"/>
              <a:t> yazar. 1768-74 yılları </a:t>
            </a:r>
            <a:r>
              <a:rPr lang="tr-TR" dirty="0" smtClean="0"/>
              <a:t>arasında Fırtına </a:t>
            </a:r>
            <a:r>
              <a:rPr lang="tr-TR" dirty="0"/>
              <a:t>ve Gerilim akımından etkilenir. Veda </a:t>
            </a:r>
            <a:r>
              <a:rPr lang="tr-TR" dirty="0" err="1"/>
              <a:t>senfonisive</a:t>
            </a:r>
            <a:r>
              <a:rPr lang="tr-TR" dirty="0"/>
              <a:t> Güneş </a:t>
            </a:r>
            <a:r>
              <a:rPr lang="tr-TR" dirty="0" err="1"/>
              <a:t>quartetleri</a:t>
            </a:r>
            <a:r>
              <a:rPr lang="tr-TR" dirty="0"/>
              <a:t> minör tonlarda olup </a:t>
            </a:r>
            <a:r>
              <a:rPr lang="tr-TR" dirty="0" smtClean="0"/>
              <a:t>bu dönem </a:t>
            </a:r>
            <a:r>
              <a:rPr lang="tr-TR" dirty="0"/>
              <a:t>yapıtlarıdır. 1785 yılında Mozart ile tanışır ve uzun yıllar dost kalırlar. </a:t>
            </a:r>
            <a:endParaRPr lang="tr-TR" dirty="0" smtClean="0"/>
          </a:p>
          <a:p>
            <a:pPr marL="0" indent="0">
              <a:buNone/>
            </a:pPr>
            <a:endParaRPr lang="tr-TR" dirty="0"/>
          </a:p>
          <a:p>
            <a:r>
              <a:rPr lang="tr-TR" dirty="0" smtClean="0"/>
              <a:t>1791 yılında </a:t>
            </a:r>
            <a:r>
              <a:rPr lang="tr-TR" dirty="0" err="1" smtClean="0"/>
              <a:t>Lonndra’ya</a:t>
            </a:r>
            <a:r>
              <a:rPr lang="tr-TR" dirty="0" smtClean="0"/>
              <a:t> </a:t>
            </a:r>
            <a:r>
              <a:rPr lang="tr-TR" dirty="0"/>
              <a:t>gider ve 18 ay orada kalır. Burada büyük saygı </a:t>
            </a:r>
            <a:r>
              <a:rPr lang="tr-TR" dirty="0" err="1"/>
              <a:t>görmüştir</a:t>
            </a:r>
            <a:r>
              <a:rPr lang="tr-TR" dirty="0"/>
              <a:t>. Daha sonra </a:t>
            </a:r>
            <a:r>
              <a:rPr lang="tr-TR" dirty="0" smtClean="0"/>
              <a:t>Viyana’ya dönüp </a:t>
            </a:r>
            <a:r>
              <a:rPr lang="tr-TR" dirty="0"/>
              <a:t>Beethoven’in öğretmeni olur. Sonrasında ikinci kez Londra’ya gidip Londra </a:t>
            </a:r>
            <a:r>
              <a:rPr lang="tr-TR" dirty="0" err="1" smtClean="0"/>
              <a:t>Senfonileri’ni</a:t>
            </a:r>
            <a:r>
              <a:rPr lang="tr-TR" dirty="0"/>
              <a:t> </a:t>
            </a:r>
            <a:r>
              <a:rPr lang="tr-TR" dirty="0" smtClean="0"/>
              <a:t>yazar</a:t>
            </a:r>
            <a:r>
              <a:rPr lang="tr-TR" dirty="0"/>
              <a:t>. Londra’dan döndükten sonra yazdığı Yaratılış Oratoryosu gerçek bir başyapıttır. </a:t>
            </a:r>
            <a:r>
              <a:rPr lang="tr-TR" dirty="0" smtClean="0"/>
              <a:t>Bu oratoryo </a:t>
            </a:r>
            <a:r>
              <a:rPr lang="tr-TR" dirty="0"/>
              <a:t>insanın doğal yaşamdaki saf yönlerini anlatmaktadır. 31 Mayıs 2809’da </a:t>
            </a:r>
            <a:r>
              <a:rPr lang="tr-TR" dirty="0" smtClean="0"/>
              <a:t>öldüğünde </a:t>
            </a:r>
            <a:r>
              <a:rPr lang="tr-TR" dirty="0" err="1" smtClean="0"/>
              <a:t>Napoleon’un</a:t>
            </a:r>
            <a:r>
              <a:rPr lang="tr-TR" dirty="0" smtClean="0"/>
              <a:t> </a:t>
            </a:r>
            <a:r>
              <a:rPr lang="tr-TR" dirty="0"/>
              <a:t>orduları Viyana’yı bombalamaktadır. Cenazesi Fransız </a:t>
            </a:r>
            <a:r>
              <a:rPr lang="tr-TR" dirty="0" err="1"/>
              <a:t>komutlanlarla</a:t>
            </a:r>
            <a:r>
              <a:rPr lang="tr-TR" dirty="0"/>
              <a:t> </a:t>
            </a:r>
            <a:r>
              <a:rPr lang="tr-TR" dirty="0" smtClean="0"/>
              <a:t>birlikte Mozart’ın </a:t>
            </a:r>
            <a:r>
              <a:rPr lang="tr-TR" dirty="0" err="1"/>
              <a:t>requemi</a:t>
            </a:r>
            <a:r>
              <a:rPr lang="tr-TR" dirty="0"/>
              <a:t> çalarken kaldırılır. Klasik tarzın yaratıcısı olarak tarihe geçer. HOB 100 </a:t>
            </a:r>
            <a:r>
              <a:rPr lang="tr-TR" dirty="0" smtClean="0"/>
              <a:t>askeri senfonisi </a:t>
            </a:r>
            <a:r>
              <a:rPr lang="tr-TR" dirty="0"/>
              <a:t>Türk Mehter müziğinin etkisindedir. Kardeşi Michael </a:t>
            </a:r>
            <a:r>
              <a:rPr lang="tr-TR" dirty="0" err="1"/>
              <a:t>Haydn</a:t>
            </a:r>
            <a:r>
              <a:rPr lang="tr-TR" dirty="0"/>
              <a:t> da önemli bir </a:t>
            </a:r>
            <a:r>
              <a:rPr lang="tr-TR" dirty="0" err="1"/>
              <a:t>besecidir</a:t>
            </a:r>
            <a:r>
              <a:rPr lang="tr-TR" dirty="0"/>
              <a:t>.</a:t>
            </a:r>
          </a:p>
          <a:p>
            <a:endParaRPr lang="tr-TR" dirty="0"/>
          </a:p>
        </p:txBody>
      </p:sp>
    </p:spTree>
    <p:extLst>
      <p:ext uri="{BB962C8B-B14F-4D97-AF65-F5344CB8AC3E}">
        <p14:creationId xmlns:p14="http://schemas.microsoft.com/office/powerpoint/2010/main" val="670350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a:t>FREDERİC CHOPİN (1810-1849)</a:t>
            </a:r>
            <a:r>
              <a:rPr lang="tr-TR" dirty="0"/>
              <a:t/>
            </a:r>
            <a:br>
              <a:rPr lang="tr-TR" dirty="0"/>
            </a:br>
            <a:endParaRPr lang="tr-TR" dirty="0"/>
          </a:p>
        </p:txBody>
      </p:sp>
      <p:sp>
        <p:nvSpPr>
          <p:cNvPr id="3" name="İçerik Yer Tutucusu 2"/>
          <p:cNvSpPr>
            <a:spLocks noGrp="1"/>
          </p:cNvSpPr>
          <p:nvPr>
            <p:ph idx="1"/>
          </p:nvPr>
        </p:nvSpPr>
        <p:spPr>
          <a:xfrm>
            <a:off x="677334" y="1405289"/>
            <a:ext cx="11026986" cy="5255394"/>
          </a:xfrm>
        </p:spPr>
        <p:txBody>
          <a:bodyPr>
            <a:normAutofit lnSpcReduction="10000"/>
          </a:bodyPr>
          <a:lstStyle/>
          <a:p>
            <a:pPr marL="0" indent="0">
              <a:buNone/>
            </a:pPr>
            <a:r>
              <a:rPr lang="tr-TR" sz="2800" dirty="0"/>
              <a:t>Chopin hemen hemen tüm eserlerini piyano için yazmış </a:t>
            </a:r>
            <a:r>
              <a:rPr lang="tr-TR" sz="2800" dirty="0" err="1"/>
              <a:t>Polonya’lı</a:t>
            </a:r>
            <a:r>
              <a:rPr lang="tr-TR" sz="2800" dirty="0"/>
              <a:t> bir bestecidir. 2. </a:t>
            </a:r>
            <a:r>
              <a:rPr lang="tr-TR" sz="2800" dirty="0" smtClean="0"/>
              <a:t>Piyano sonatının </a:t>
            </a:r>
            <a:r>
              <a:rPr lang="tr-TR" sz="2800" dirty="0"/>
              <a:t>yavaş bölümü olan Cenaze Marşı çağlar boyu dünyada kabul görmüş ve hala </a:t>
            </a:r>
            <a:r>
              <a:rPr lang="tr-TR" sz="2800" dirty="0" smtClean="0"/>
              <a:t>daha çalınmaktadır</a:t>
            </a:r>
            <a:r>
              <a:rPr lang="tr-TR" sz="2800" dirty="0"/>
              <a:t>. </a:t>
            </a:r>
            <a:r>
              <a:rPr lang="tr-TR" sz="2800" dirty="0" err="1"/>
              <a:t>Varşava</a:t>
            </a:r>
            <a:r>
              <a:rPr lang="tr-TR" sz="2800" dirty="0"/>
              <a:t> yakınlarında doğmuş Fransız bir baba ve Polonyalı bir annenin </a:t>
            </a:r>
            <a:r>
              <a:rPr lang="tr-TR" sz="2800" dirty="0" smtClean="0"/>
              <a:t>tek oğludur</a:t>
            </a:r>
            <a:r>
              <a:rPr lang="tr-TR" sz="2800" dirty="0"/>
              <a:t>. </a:t>
            </a:r>
            <a:endParaRPr lang="tr-TR" sz="2800" dirty="0" smtClean="0"/>
          </a:p>
          <a:p>
            <a:pPr marL="0" indent="0">
              <a:buNone/>
            </a:pPr>
            <a:endParaRPr lang="tr-TR" sz="2800" dirty="0"/>
          </a:p>
          <a:p>
            <a:pPr marL="0" indent="0">
              <a:buNone/>
            </a:pPr>
            <a:r>
              <a:rPr lang="tr-TR" sz="2800" dirty="0" smtClean="0"/>
              <a:t>Babası </a:t>
            </a:r>
            <a:r>
              <a:rPr lang="tr-TR" sz="2800" dirty="0"/>
              <a:t>öğretmen olduğundan 12 yaşına kadar evde aldığı özel derslerle yetiştirilir. </a:t>
            </a:r>
            <a:r>
              <a:rPr lang="tr-TR" sz="2800" dirty="0" smtClean="0"/>
              <a:t>Bu dönemde </a:t>
            </a:r>
            <a:r>
              <a:rPr lang="tr-TR" sz="2800" dirty="0"/>
              <a:t>çevresinde Mazurka, </a:t>
            </a:r>
            <a:r>
              <a:rPr lang="tr-TR" sz="2800" dirty="0" err="1"/>
              <a:t>Krakowiak</a:t>
            </a:r>
            <a:r>
              <a:rPr lang="tr-TR" sz="2800" dirty="0"/>
              <a:t>, Polonez gibi Polonya’ya özgü müzikler </a:t>
            </a:r>
            <a:r>
              <a:rPr lang="tr-TR" sz="2800" dirty="0" smtClean="0"/>
              <a:t>çalınmaktadır. Daha </a:t>
            </a:r>
            <a:r>
              <a:rPr lang="tr-TR" sz="2800" dirty="0"/>
              <a:t>7yaşında besteler yapmaya başlar. Ortaokul çağında </a:t>
            </a:r>
            <a:r>
              <a:rPr lang="tr-TR" sz="2800" dirty="0" err="1"/>
              <a:t>varşova</a:t>
            </a:r>
            <a:r>
              <a:rPr lang="tr-TR" sz="2800" dirty="0"/>
              <a:t> Konservatuvarı </a:t>
            </a:r>
            <a:r>
              <a:rPr lang="tr-TR" sz="2800" dirty="0" smtClean="0"/>
              <a:t>müdüründen dersler almakta </a:t>
            </a:r>
            <a:r>
              <a:rPr lang="tr-TR" sz="2800" dirty="0"/>
              <a:t>ve piyanist olarak ün yapmaya başlamıştır.</a:t>
            </a:r>
          </a:p>
          <a:p>
            <a:endParaRPr lang="tr-TR" sz="2800" dirty="0"/>
          </a:p>
        </p:txBody>
      </p:sp>
    </p:spTree>
    <p:extLst>
      <p:ext uri="{BB962C8B-B14F-4D97-AF65-F5344CB8AC3E}">
        <p14:creationId xmlns:p14="http://schemas.microsoft.com/office/powerpoint/2010/main" val="2609789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16018" y="365760"/>
            <a:ext cx="11223056" cy="6237171"/>
          </a:xfrm>
        </p:spPr>
        <p:txBody>
          <a:bodyPr>
            <a:normAutofit/>
          </a:bodyPr>
          <a:lstStyle/>
          <a:p>
            <a:pPr marL="0" indent="0">
              <a:buNone/>
            </a:pPr>
            <a:r>
              <a:rPr lang="tr-TR" b="1" dirty="0"/>
              <a:t>JOHANNES BRAHMS (1833-1897)</a:t>
            </a:r>
            <a:endParaRPr lang="tr-TR" dirty="0"/>
          </a:p>
          <a:p>
            <a:pPr marL="0" indent="0">
              <a:buNone/>
            </a:pPr>
            <a:r>
              <a:rPr lang="tr-TR" dirty="0"/>
              <a:t>Romantik çağda yaşamış fakat Klasik dönemim tarzına bağlı kalmış bir besteci olan </a:t>
            </a:r>
            <a:r>
              <a:rPr lang="tr-TR" dirty="0" err="1" smtClean="0"/>
              <a:t>Brahms</a:t>
            </a:r>
            <a:r>
              <a:rPr lang="tr-TR" dirty="0"/>
              <a:t> </a:t>
            </a:r>
            <a:r>
              <a:rPr lang="tr-TR" dirty="0" smtClean="0"/>
              <a:t>Hamburg’da </a:t>
            </a:r>
            <a:r>
              <a:rPr lang="tr-TR" dirty="0"/>
              <a:t>doğar. Hamburg Operası’nda </a:t>
            </a:r>
            <a:r>
              <a:rPr lang="tr-TR" dirty="0" err="1"/>
              <a:t>Kontrabas</a:t>
            </a:r>
            <a:r>
              <a:rPr lang="tr-TR" dirty="0"/>
              <a:t> çalan babası annesinden 17 yaş </a:t>
            </a:r>
            <a:r>
              <a:rPr lang="tr-TR" dirty="0" smtClean="0"/>
              <a:t>küçüktür. Küçük </a:t>
            </a:r>
            <a:r>
              <a:rPr lang="tr-TR" dirty="0"/>
              <a:t>yaşta piyano ve </a:t>
            </a:r>
            <a:r>
              <a:rPr lang="tr-TR" dirty="0" err="1"/>
              <a:t>komposizyon</a:t>
            </a:r>
            <a:r>
              <a:rPr lang="tr-TR" dirty="0"/>
              <a:t> çalışır. Piyanist olarak ilk halk </a:t>
            </a:r>
            <a:r>
              <a:rPr lang="tr-TR" dirty="0" err="1"/>
              <a:t>konerini</a:t>
            </a:r>
            <a:r>
              <a:rPr lang="tr-TR" dirty="0"/>
              <a:t> 14 yaşında </a:t>
            </a:r>
            <a:r>
              <a:rPr lang="tr-TR" dirty="0" smtClean="0"/>
              <a:t>verir. 1850’de </a:t>
            </a:r>
            <a:r>
              <a:rPr lang="tr-TR" dirty="0"/>
              <a:t>Macar kemancı </a:t>
            </a:r>
            <a:r>
              <a:rPr lang="tr-TR" dirty="0" err="1"/>
              <a:t>Remenyi</a:t>
            </a:r>
            <a:r>
              <a:rPr lang="tr-TR" dirty="0"/>
              <a:t> ile tanışır ve turne düzenlerler. Bu turne sırasında </a:t>
            </a:r>
            <a:r>
              <a:rPr lang="tr-TR" dirty="0" err="1"/>
              <a:t>Lizst</a:t>
            </a:r>
            <a:r>
              <a:rPr lang="tr-TR" dirty="0"/>
              <a:t> </a:t>
            </a:r>
            <a:r>
              <a:rPr lang="tr-TR" dirty="0" smtClean="0"/>
              <a:t>ile tanışır</a:t>
            </a:r>
            <a:r>
              <a:rPr lang="tr-TR" dirty="0"/>
              <a:t>. </a:t>
            </a:r>
            <a:r>
              <a:rPr lang="tr-TR" dirty="0" err="1"/>
              <a:t>Lizst’in</a:t>
            </a:r>
            <a:r>
              <a:rPr lang="tr-TR" dirty="0"/>
              <a:t> </a:t>
            </a:r>
            <a:r>
              <a:rPr lang="tr-TR" dirty="0" err="1"/>
              <a:t>Brahms’ı</a:t>
            </a:r>
            <a:r>
              <a:rPr lang="tr-TR" dirty="0"/>
              <a:t> övmesine karşın </a:t>
            </a:r>
            <a:r>
              <a:rPr lang="tr-TR" dirty="0" err="1"/>
              <a:t>Brahms</a:t>
            </a:r>
            <a:r>
              <a:rPr lang="tr-TR" dirty="0"/>
              <a:t> </a:t>
            </a:r>
            <a:r>
              <a:rPr lang="tr-TR" dirty="0" err="1"/>
              <a:t>Liszt’in</a:t>
            </a:r>
            <a:r>
              <a:rPr lang="tr-TR" dirty="0"/>
              <a:t> yenilikçi eserlerini </a:t>
            </a:r>
            <a:r>
              <a:rPr lang="tr-TR" dirty="0" smtClean="0"/>
              <a:t>benimsememiştir. Sonra </a:t>
            </a:r>
            <a:r>
              <a:rPr lang="tr-TR" dirty="0"/>
              <a:t>ünlü keman virtüözü Joseph </a:t>
            </a:r>
            <a:r>
              <a:rPr lang="tr-TR" dirty="0" err="1"/>
              <a:t>Joachim</a:t>
            </a:r>
            <a:r>
              <a:rPr lang="tr-TR" dirty="0"/>
              <a:t> ile tanışır ve kendi yazdığı keman konçertosunu </a:t>
            </a:r>
            <a:r>
              <a:rPr lang="tr-TR" dirty="0" smtClean="0"/>
              <a:t>ona adar</a:t>
            </a:r>
            <a:r>
              <a:rPr lang="tr-TR" dirty="0"/>
              <a:t>. </a:t>
            </a:r>
            <a:endParaRPr lang="tr-TR" dirty="0" smtClean="0"/>
          </a:p>
          <a:p>
            <a:pPr marL="0" indent="0">
              <a:buNone/>
            </a:pPr>
            <a:endParaRPr lang="tr-TR" dirty="0"/>
          </a:p>
          <a:p>
            <a:pPr marL="0" indent="0">
              <a:buNone/>
            </a:pPr>
            <a:r>
              <a:rPr lang="tr-TR" dirty="0" err="1" smtClean="0"/>
              <a:t>Düsseldorf’ta</a:t>
            </a:r>
            <a:r>
              <a:rPr lang="tr-TR" dirty="0" smtClean="0"/>
              <a:t> </a:t>
            </a:r>
            <a:r>
              <a:rPr lang="tr-TR" dirty="0" err="1"/>
              <a:t>Schumann</a:t>
            </a:r>
            <a:r>
              <a:rPr lang="tr-TR" dirty="0"/>
              <a:t> ile karşılaşması </a:t>
            </a:r>
            <a:r>
              <a:rPr lang="tr-TR" dirty="0" err="1"/>
              <a:t>Brahms</a:t>
            </a:r>
            <a:r>
              <a:rPr lang="tr-TR" dirty="0"/>
              <a:t> için müziksel anlamda verimli </a:t>
            </a:r>
            <a:r>
              <a:rPr lang="tr-TR" dirty="0" smtClean="0"/>
              <a:t>sonuçlar doğurur</a:t>
            </a:r>
            <a:r>
              <a:rPr lang="tr-TR" dirty="0"/>
              <a:t>. </a:t>
            </a:r>
            <a:r>
              <a:rPr lang="tr-TR" dirty="0" err="1"/>
              <a:t>Schumann’ın</a:t>
            </a:r>
            <a:r>
              <a:rPr lang="tr-TR" dirty="0"/>
              <a:t> ölümünden sonra </a:t>
            </a:r>
            <a:r>
              <a:rPr lang="tr-TR" dirty="0" err="1"/>
              <a:t>Brahms</a:t>
            </a:r>
            <a:r>
              <a:rPr lang="tr-TR" dirty="0"/>
              <a:t> </a:t>
            </a:r>
            <a:r>
              <a:rPr lang="tr-TR" dirty="0" err="1"/>
              <a:t>Clara</a:t>
            </a:r>
            <a:r>
              <a:rPr lang="tr-TR" dirty="0"/>
              <a:t> </a:t>
            </a:r>
            <a:r>
              <a:rPr lang="tr-TR" dirty="0" err="1"/>
              <a:t>Schumann</a:t>
            </a:r>
            <a:r>
              <a:rPr lang="tr-TR" dirty="0"/>
              <a:t> ile duygusal bir yakınlık </a:t>
            </a:r>
            <a:r>
              <a:rPr lang="tr-TR" dirty="0" smtClean="0"/>
              <a:t>yaşar ve </a:t>
            </a:r>
            <a:r>
              <a:rPr lang="tr-TR" dirty="0" err="1"/>
              <a:t>Clara’nın</a:t>
            </a:r>
            <a:r>
              <a:rPr lang="tr-TR" dirty="0"/>
              <a:t> ölümüne kadar ondan ayrılmaz. Yeni yapıtları ile ilgili </a:t>
            </a:r>
            <a:r>
              <a:rPr lang="tr-TR" dirty="0" err="1"/>
              <a:t>Clara’ya</a:t>
            </a:r>
            <a:r>
              <a:rPr lang="tr-TR" dirty="0"/>
              <a:t> her zaman </a:t>
            </a:r>
            <a:r>
              <a:rPr lang="tr-TR" dirty="0" smtClean="0"/>
              <a:t>danışır, eleştirilerini </a:t>
            </a:r>
            <a:r>
              <a:rPr lang="tr-TR" dirty="0"/>
              <a:t>değerlendirir. </a:t>
            </a:r>
            <a:r>
              <a:rPr lang="tr-TR" dirty="0" err="1"/>
              <a:t>Brahms</a:t>
            </a:r>
            <a:r>
              <a:rPr lang="tr-TR" dirty="0"/>
              <a:t> hiç bir zaman evlenmemiş, yaşam boyu tutkusu olan </a:t>
            </a:r>
            <a:r>
              <a:rPr lang="tr-TR" dirty="0" err="1" smtClean="0"/>
              <a:t>Clara’nın</a:t>
            </a:r>
            <a:r>
              <a:rPr lang="tr-TR" dirty="0"/>
              <a:t> </a:t>
            </a:r>
            <a:r>
              <a:rPr lang="tr-TR" dirty="0" smtClean="0"/>
              <a:t>dostluğu </a:t>
            </a:r>
            <a:r>
              <a:rPr lang="tr-TR" dirty="0"/>
              <a:t>onun için önemli olmuştur.</a:t>
            </a:r>
          </a:p>
          <a:p>
            <a:pPr marL="0" indent="0">
              <a:buNone/>
            </a:pPr>
            <a:r>
              <a:rPr lang="tr-TR" dirty="0"/>
              <a:t> </a:t>
            </a:r>
          </a:p>
        </p:txBody>
      </p:sp>
    </p:spTree>
    <p:extLst>
      <p:ext uri="{BB962C8B-B14F-4D97-AF65-F5344CB8AC3E}">
        <p14:creationId xmlns:p14="http://schemas.microsoft.com/office/powerpoint/2010/main" val="4048018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tr-TR" sz="6000" b="1" dirty="0" smtClean="0"/>
              <a:t>İSTİKLAL MARŞI</a:t>
            </a:r>
            <a:r>
              <a:rPr lang="tr-TR" sz="6000" dirty="0" smtClean="0"/>
              <a:t/>
            </a:r>
            <a:br>
              <a:rPr lang="tr-TR" sz="6000" dirty="0" smtClean="0"/>
            </a:br>
            <a:endParaRPr lang="tr-TR" sz="6000" dirty="0"/>
          </a:p>
        </p:txBody>
      </p:sp>
      <p:sp>
        <p:nvSpPr>
          <p:cNvPr id="3" name="İçerik Yer Tutucusu 2"/>
          <p:cNvSpPr>
            <a:spLocks noGrp="1"/>
          </p:cNvSpPr>
          <p:nvPr>
            <p:ph idx="1"/>
          </p:nvPr>
        </p:nvSpPr>
        <p:spPr/>
        <p:txBody>
          <a:bodyPr>
            <a:normAutofit lnSpcReduction="10000"/>
          </a:bodyPr>
          <a:lstStyle/>
          <a:p>
            <a:pPr fontAlgn="base"/>
            <a:r>
              <a:rPr lang="tr-TR" sz="4400" b="1" dirty="0" smtClean="0"/>
              <a:t>İstiklâl </a:t>
            </a:r>
            <a:r>
              <a:rPr lang="tr-TR" sz="4400" b="1" dirty="0"/>
              <a:t>Marşı,</a:t>
            </a:r>
            <a:r>
              <a:rPr lang="tr-TR" sz="4400" dirty="0"/>
              <a:t> Türkiye Cumhuriyeti Devleti'nin Milli marşıdır. </a:t>
            </a:r>
          </a:p>
          <a:p>
            <a:pPr fontAlgn="base"/>
            <a:r>
              <a:rPr lang="tr-TR" sz="4400" dirty="0"/>
              <a:t>Marşın sözlerini </a:t>
            </a:r>
            <a:r>
              <a:rPr lang="tr-TR" sz="4400" b="1" dirty="0"/>
              <a:t>Mehmet Akif ERSOY</a:t>
            </a:r>
            <a:r>
              <a:rPr lang="tr-TR" sz="4400" dirty="0"/>
              <a:t> yazmış, bestesini </a:t>
            </a:r>
            <a:r>
              <a:rPr lang="tr-TR" sz="4400" b="1" dirty="0"/>
              <a:t>Osman Zeki ÜNGÖR </a:t>
            </a:r>
            <a:r>
              <a:rPr lang="tr-TR" sz="4400" dirty="0"/>
              <a:t>yapmıştır.</a:t>
            </a:r>
          </a:p>
          <a:p>
            <a:endParaRPr lang="tr-TR" dirty="0"/>
          </a:p>
        </p:txBody>
      </p:sp>
    </p:spTree>
    <p:extLst>
      <p:ext uri="{BB962C8B-B14F-4D97-AF65-F5344CB8AC3E}">
        <p14:creationId xmlns:p14="http://schemas.microsoft.com/office/powerpoint/2010/main" val="2779888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Eğitimhane.Com</a:t>
            </a:r>
            <a:endParaRPr lang="tr-TR"/>
          </a:p>
        </p:txBody>
      </p:sp>
      <p:sp>
        <p:nvSpPr>
          <p:cNvPr id="3" name="İçerik Yer Tutucusu 2"/>
          <p:cNvSpPr>
            <a:spLocks noGrp="1"/>
          </p:cNvSpPr>
          <p:nvPr>
            <p:ph idx="1"/>
          </p:nvPr>
        </p:nvSpPr>
        <p:spPr/>
        <p:txBody>
          <a:bodyPr>
            <a:normAutofit/>
          </a:bodyPr>
          <a:lstStyle/>
          <a:p>
            <a:pPr marL="0" indent="0" algn="ctr">
              <a:buNone/>
            </a:pPr>
            <a:endParaRPr lang="tr-TR" sz="8000" dirty="0"/>
          </a:p>
          <a:p>
            <a:pPr marL="0" indent="0" algn="ctr">
              <a:buNone/>
            </a:pPr>
            <a:r>
              <a:rPr lang="tr-TR" sz="8000" dirty="0" smtClean="0"/>
              <a:t>SON</a:t>
            </a:r>
            <a:endParaRPr lang="tr-TR" sz="8000" dirty="0"/>
          </a:p>
        </p:txBody>
      </p:sp>
    </p:spTree>
    <p:extLst>
      <p:ext uri="{BB962C8B-B14F-4D97-AF65-F5344CB8AC3E}">
        <p14:creationId xmlns:p14="http://schemas.microsoft.com/office/powerpoint/2010/main" val="877326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algn="ctr"/>
            <a:r>
              <a:rPr lang="tr-TR" b="1" dirty="0"/>
              <a:t>İstiklal Marşı Söylerken Dikkat Edilmesi Gereken Kurallar</a:t>
            </a:r>
            <a:r>
              <a:rPr lang="tr-TR" dirty="0"/>
              <a:t/>
            </a:r>
            <a:br>
              <a:rPr lang="tr-TR" dirty="0"/>
            </a:br>
            <a:endParaRPr lang="tr-TR" dirty="0"/>
          </a:p>
        </p:txBody>
      </p:sp>
      <p:sp>
        <p:nvSpPr>
          <p:cNvPr id="3" name="İçerik Yer Tutucusu 2"/>
          <p:cNvSpPr>
            <a:spLocks noGrp="1"/>
          </p:cNvSpPr>
          <p:nvPr>
            <p:ph idx="1"/>
          </p:nvPr>
        </p:nvSpPr>
        <p:spPr>
          <a:xfrm>
            <a:off x="86627" y="1722922"/>
            <a:ext cx="11627317" cy="5053263"/>
          </a:xfrm>
        </p:spPr>
        <p:txBody>
          <a:bodyPr>
            <a:normAutofit/>
          </a:bodyPr>
          <a:lstStyle/>
          <a:p>
            <a:pPr lvl="0" fontAlgn="base"/>
            <a:r>
              <a:rPr lang="tr-TR" sz="2400" dirty="0"/>
              <a:t>İstiklal Marşı başlamadan evvel kılık kıyafetimize çeki düzen vermeliyiz.</a:t>
            </a:r>
          </a:p>
          <a:p>
            <a:pPr lvl="0" fontAlgn="base"/>
            <a:r>
              <a:rPr lang="tr-TR" sz="2400" dirty="0"/>
              <a:t>Başımızda şapka bulunuyorsa çıkarmalıyız. </a:t>
            </a:r>
          </a:p>
          <a:p>
            <a:pPr lvl="0" fontAlgn="base"/>
            <a:r>
              <a:rPr lang="tr-TR" sz="2400" dirty="0"/>
              <a:t>Sessiz ve ciddi bir şekilde</a:t>
            </a:r>
            <a:r>
              <a:rPr lang="tr-TR" sz="2400" dirty="0">
                <a:hlinkClick r:id="rId2" tooltip=" İstiklal Marşı"/>
              </a:rPr>
              <a:t> İstiklal Marşı</a:t>
            </a:r>
            <a:r>
              <a:rPr lang="tr-TR" sz="2400" dirty="0"/>
              <a:t>nın başlamasını beklemeliyiz. </a:t>
            </a:r>
          </a:p>
          <a:p>
            <a:pPr lvl="0" fontAlgn="base"/>
            <a:r>
              <a:rPr lang="tr-TR" sz="2400" dirty="0"/>
              <a:t>Komut verildiğinde hazır ol vaziyetine geçmeliyiz. </a:t>
            </a:r>
          </a:p>
          <a:p>
            <a:pPr lvl="0" fontAlgn="base"/>
            <a:r>
              <a:rPr lang="tr-TR" sz="2400" dirty="0"/>
              <a:t>İstiklal Marşını söylerken gözümüzle bayrağımızı takip etmeliyiz. </a:t>
            </a:r>
          </a:p>
          <a:p>
            <a:pPr lvl="0" fontAlgn="base"/>
            <a:r>
              <a:rPr lang="tr-TR" sz="2400" dirty="0"/>
              <a:t>Gür bir sesle söylemeliyiz. </a:t>
            </a:r>
          </a:p>
          <a:p>
            <a:pPr lvl="0" fontAlgn="base"/>
            <a:r>
              <a:rPr lang="tr-TR" sz="2400" dirty="0"/>
              <a:t>Kapalı alanlarda</a:t>
            </a:r>
            <a:r>
              <a:rPr lang="tr-TR" sz="2400" dirty="0">
                <a:hlinkClick r:id="rId2" tooltip=" İstiklal Marşı"/>
              </a:rPr>
              <a:t> İstiklal Marşı</a:t>
            </a:r>
            <a:r>
              <a:rPr lang="tr-TR" sz="2400" dirty="0"/>
              <a:t> söylenirken ayağa kalkarak marşı yöneten kişiyi takip etmeliyiz. </a:t>
            </a:r>
          </a:p>
          <a:p>
            <a:pPr lvl="0" fontAlgn="base"/>
            <a:r>
              <a:rPr lang="tr-TR" sz="2400" dirty="0"/>
              <a:t>Rahat komutunu duymadan yerimizden ayrılmamalıyız. </a:t>
            </a:r>
          </a:p>
          <a:p>
            <a:pPr lvl="0" fontAlgn="base"/>
            <a:r>
              <a:rPr lang="tr-TR" sz="2400" dirty="0"/>
              <a:t>İstiklal Marşı söylerken ve dinlerken herhangi bir şeyle meşgul olmamalıyız.</a:t>
            </a:r>
          </a:p>
          <a:p>
            <a:endParaRPr lang="tr-TR" sz="2400" dirty="0"/>
          </a:p>
        </p:txBody>
      </p:sp>
    </p:spTree>
    <p:extLst>
      <p:ext uri="{BB962C8B-B14F-4D97-AF65-F5344CB8AC3E}">
        <p14:creationId xmlns:p14="http://schemas.microsoft.com/office/powerpoint/2010/main" val="362753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a:t>ATATÜRK'ÜN SEVDİĞİ </a:t>
            </a:r>
            <a:r>
              <a:rPr lang="tr-TR" b="1" dirty="0" smtClean="0"/>
              <a:t>ŞARKILAR</a:t>
            </a:r>
            <a:r>
              <a:rPr lang="tr-TR" dirty="0"/>
              <a:t/>
            </a:r>
            <a:br>
              <a:rPr lang="tr-TR" dirty="0"/>
            </a:br>
            <a:endParaRPr lang="tr-TR"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683959166"/>
              </p:ext>
            </p:extLst>
          </p:nvPr>
        </p:nvGraphicFramePr>
        <p:xfrm>
          <a:off x="838200" y="1905802"/>
          <a:ext cx="10515600" cy="3699308"/>
        </p:xfrm>
        <a:graphic>
          <a:graphicData uri="http://schemas.openxmlformats.org/drawingml/2006/table">
            <a:tbl>
              <a:tblPr firstRow="1" bandRow="1">
                <a:tableStyleId>{5C22544A-7EE6-4342-B048-85BDC9FD1C3A}</a:tableStyleId>
              </a:tblPr>
              <a:tblGrid>
                <a:gridCol w="5257800"/>
                <a:gridCol w="5257800"/>
              </a:tblGrid>
              <a:tr h="428324">
                <a:tc>
                  <a:txBody>
                    <a:bodyPr/>
                    <a:lstStyle/>
                    <a:p>
                      <a:r>
                        <a:rPr lang="tr-TR" sz="2000" dirty="0" smtClean="0"/>
                        <a:t>YANIK</a:t>
                      </a:r>
                      <a:r>
                        <a:rPr lang="tr-TR" sz="2000" baseline="0" dirty="0" smtClean="0"/>
                        <a:t> ÖMER</a:t>
                      </a:r>
                      <a:endParaRPr lang="tr-TR" sz="2000" dirty="0"/>
                    </a:p>
                  </a:txBody>
                  <a:tcPr/>
                </a:tc>
                <a:tc>
                  <a:txBody>
                    <a:bodyPr/>
                    <a:lstStyle/>
                    <a:p>
                      <a:r>
                        <a:rPr lang="tr-TR" sz="2000" dirty="0" smtClean="0"/>
                        <a:t>ATABARI</a:t>
                      </a:r>
                      <a:endParaRPr lang="tr-TR" sz="2000" dirty="0"/>
                    </a:p>
                  </a:txBody>
                  <a:tcPr/>
                </a:tc>
              </a:tr>
              <a:tr h="428324">
                <a:tc>
                  <a:txBody>
                    <a:bodyPr/>
                    <a:lstStyle/>
                    <a:p>
                      <a:r>
                        <a:rPr lang="tr-TR" sz="2000" b="1" dirty="0" smtClean="0"/>
                        <a:t>SARI ZEYBEK</a:t>
                      </a:r>
                      <a:endParaRPr lang="tr-TR" sz="2000" b="1" dirty="0"/>
                    </a:p>
                  </a:txBody>
                  <a:tcPr/>
                </a:tc>
                <a:tc>
                  <a:txBody>
                    <a:bodyPr/>
                    <a:lstStyle/>
                    <a:p>
                      <a:r>
                        <a:rPr lang="tr-TR" sz="2000" dirty="0" smtClean="0"/>
                        <a:t>DAĞLAR DAĞLAR</a:t>
                      </a:r>
                      <a:endParaRPr lang="tr-TR" sz="2000" dirty="0"/>
                    </a:p>
                  </a:txBody>
                  <a:tcPr/>
                </a:tc>
              </a:tr>
              <a:tr h="428324">
                <a:tc>
                  <a:txBody>
                    <a:bodyPr/>
                    <a:lstStyle/>
                    <a:p>
                      <a:r>
                        <a:rPr lang="tr-TR" sz="2000" dirty="0" smtClean="0"/>
                        <a:t>KÖROĞLU SOLAĞI</a:t>
                      </a:r>
                      <a:endParaRPr lang="tr-TR" sz="2000" dirty="0"/>
                    </a:p>
                  </a:txBody>
                  <a:tcPr/>
                </a:tc>
                <a:tc>
                  <a:txBody>
                    <a:bodyPr/>
                    <a:lstStyle/>
                    <a:p>
                      <a:r>
                        <a:rPr lang="tr-TR" sz="2000" dirty="0" smtClean="0"/>
                        <a:t>KIRMIZI GÜLÜN ALİ VAR</a:t>
                      </a:r>
                      <a:endParaRPr lang="tr-TR" sz="2000" dirty="0"/>
                    </a:p>
                  </a:txBody>
                  <a:tcPr/>
                </a:tc>
              </a:tr>
              <a:tr h="428324">
                <a:tc>
                  <a:txBody>
                    <a:bodyPr/>
                    <a:lstStyle/>
                    <a:p>
                      <a:r>
                        <a:rPr lang="tr-TR" sz="2000" dirty="0" smtClean="0"/>
                        <a:t>MEHRALİ</a:t>
                      </a:r>
                      <a:r>
                        <a:rPr lang="tr-TR" sz="2000" baseline="0" dirty="0" smtClean="0"/>
                        <a:t> BEY AĞITI</a:t>
                      </a:r>
                      <a:endParaRPr lang="tr-TR" sz="2000" dirty="0"/>
                    </a:p>
                  </a:txBody>
                  <a:tcPr/>
                </a:tc>
                <a:tc>
                  <a:txBody>
                    <a:bodyPr/>
                    <a:lstStyle/>
                    <a:p>
                      <a:r>
                        <a:rPr lang="tr-TR" sz="2000" dirty="0" smtClean="0"/>
                        <a:t>HAVADA BULUT YOK</a:t>
                      </a:r>
                      <a:endParaRPr lang="tr-TR" sz="2000" dirty="0"/>
                    </a:p>
                  </a:txBody>
                  <a:tcPr/>
                </a:tc>
              </a:tr>
              <a:tr h="428324">
                <a:tc>
                  <a:txBody>
                    <a:bodyPr/>
                    <a:lstStyle/>
                    <a:p>
                      <a:r>
                        <a:rPr lang="tr-TR" sz="2000" dirty="0" smtClean="0"/>
                        <a:t>ALİŞİMİN KAŞLARI KARE</a:t>
                      </a:r>
                      <a:endParaRPr lang="tr-TR" sz="2000" dirty="0"/>
                    </a:p>
                  </a:txBody>
                  <a:tcPr/>
                </a:tc>
                <a:tc>
                  <a:txBody>
                    <a:bodyPr/>
                    <a:lstStyle/>
                    <a:p>
                      <a:r>
                        <a:rPr lang="tr-TR" sz="2000" dirty="0" smtClean="0"/>
                        <a:t>VARDAR OVASI</a:t>
                      </a:r>
                      <a:endParaRPr lang="tr-TR" sz="2000" dirty="0"/>
                    </a:p>
                  </a:txBody>
                  <a:tcPr/>
                </a:tc>
              </a:tr>
              <a:tr h="428324">
                <a:tc>
                  <a:txBody>
                    <a:bodyPr/>
                    <a:lstStyle/>
                    <a:p>
                      <a:r>
                        <a:rPr lang="tr-TR" sz="2000" dirty="0" smtClean="0"/>
                        <a:t>ÇÖKERTMEDEN ÇIKTIM DA HALİLİM</a:t>
                      </a:r>
                      <a:endParaRPr lang="tr-TR" sz="2000" dirty="0"/>
                    </a:p>
                  </a:txBody>
                  <a:tcPr/>
                </a:tc>
                <a:tc>
                  <a:txBody>
                    <a:bodyPr/>
                    <a:lstStyle/>
                    <a:p>
                      <a:r>
                        <a:rPr lang="tr-TR" sz="2000" dirty="0" smtClean="0"/>
                        <a:t>SOBALARINDA GURU DA MEŞE YANIYOR EFEM</a:t>
                      </a:r>
                      <a:endParaRPr lang="tr-TR" sz="2000" dirty="0"/>
                    </a:p>
                  </a:txBody>
                  <a:tcPr/>
                </a:tc>
              </a:tr>
              <a:tr h="428324">
                <a:tc>
                  <a:txBody>
                    <a:bodyPr/>
                    <a:lstStyle/>
                    <a:p>
                      <a:r>
                        <a:rPr lang="tr-TR" sz="2000" dirty="0" smtClean="0"/>
                        <a:t>KIŞLAR DOLDU BUGÜN</a:t>
                      </a:r>
                      <a:endParaRPr lang="tr-TR" sz="2000" dirty="0"/>
                    </a:p>
                  </a:txBody>
                  <a:tcPr/>
                </a:tc>
                <a:tc>
                  <a:txBody>
                    <a:bodyPr/>
                    <a:lstStyle/>
                    <a:p>
                      <a:r>
                        <a:rPr lang="tr-TR" sz="2000" dirty="0" smtClean="0"/>
                        <a:t>MIZIKA ÇALINDI</a:t>
                      </a:r>
                      <a:r>
                        <a:rPr lang="tr-TR" sz="2000" baseline="0" dirty="0" smtClean="0"/>
                        <a:t> DÜĞÜN MÜ SANDIN</a:t>
                      </a:r>
                      <a:endParaRPr lang="tr-TR" sz="2000" dirty="0"/>
                    </a:p>
                  </a:txBody>
                  <a:tcPr/>
                </a:tc>
              </a:tr>
              <a:tr h="428324">
                <a:tc>
                  <a:txBody>
                    <a:bodyPr/>
                    <a:lstStyle/>
                    <a:p>
                      <a:r>
                        <a:rPr lang="tr-TR" sz="2000" dirty="0" smtClean="0"/>
                        <a:t>MANASTIR</a:t>
                      </a:r>
                      <a:endParaRPr lang="tr-TR" sz="2000" dirty="0"/>
                    </a:p>
                  </a:txBody>
                  <a:tcPr/>
                </a:tc>
                <a:tc>
                  <a:txBody>
                    <a:bodyPr/>
                    <a:lstStyle/>
                    <a:p>
                      <a:r>
                        <a:rPr lang="tr-TR" sz="2000" dirty="0" smtClean="0"/>
                        <a:t>HOŞ</a:t>
                      </a:r>
                      <a:r>
                        <a:rPr lang="tr-TR" sz="2000" baseline="0" dirty="0" smtClean="0"/>
                        <a:t> GELİŞLER OLA MUSTAFA PAŞA</a:t>
                      </a:r>
                      <a:endParaRPr lang="tr-TR" sz="2000" dirty="0"/>
                    </a:p>
                  </a:txBody>
                  <a:tcPr/>
                </a:tc>
              </a:tr>
            </a:tbl>
          </a:graphicData>
        </a:graphic>
      </p:graphicFrame>
    </p:spTree>
    <p:extLst>
      <p:ext uri="{BB962C8B-B14F-4D97-AF65-F5344CB8AC3E}">
        <p14:creationId xmlns:p14="http://schemas.microsoft.com/office/powerpoint/2010/main" val="182785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tr-TR" sz="6000" b="1" dirty="0" smtClean="0"/>
              <a:t>NOTA NEDİR? </a:t>
            </a:r>
            <a:endParaRPr lang="tr-TR" sz="6000" b="1" dirty="0"/>
          </a:p>
        </p:txBody>
      </p:sp>
      <p:sp>
        <p:nvSpPr>
          <p:cNvPr id="5" name="İçerik Yer Tutucusu 4"/>
          <p:cNvSpPr>
            <a:spLocks noGrp="1"/>
          </p:cNvSpPr>
          <p:nvPr>
            <p:ph idx="1"/>
          </p:nvPr>
        </p:nvSpPr>
        <p:spPr/>
        <p:txBody>
          <a:bodyPr>
            <a:normAutofit/>
          </a:bodyPr>
          <a:lstStyle/>
          <a:p>
            <a:r>
              <a:rPr lang="tr-TR" sz="4800" dirty="0"/>
              <a:t>Bir </a:t>
            </a:r>
            <a:r>
              <a:rPr lang="tr-TR" sz="4800" dirty="0">
                <a:hlinkClick r:id="rId2" tooltip="müzik"/>
              </a:rPr>
              <a:t>müzik</a:t>
            </a:r>
            <a:r>
              <a:rPr lang="tr-TR" sz="4800" dirty="0"/>
              <a:t> sesini betimlemeye yarayan işarete</a:t>
            </a:r>
            <a:r>
              <a:rPr lang="tr-TR" sz="4800" dirty="0">
                <a:hlinkClick r:id="rId3" tooltip=" nota"/>
              </a:rPr>
              <a:t> nota</a:t>
            </a:r>
            <a:r>
              <a:rPr lang="tr-TR" sz="4800" dirty="0">
                <a:hlinkClick r:id="rId4" tooltip=" denir"/>
              </a:rPr>
              <a:t> </a:t>
            </a:r>
            <a:r>
              <a:rPr lang="tr-TR" sz="4800" u="sng" dirty="0">
                <a:hlinkClick r:id="rId4" tooltip=" denir"/>
              </a:rPr>
              <a:t>denir</a:t>
            </a:r>
            <a:r>
              <a:rPr lang="tr-TR" sz="4800" dirty="0"/>
              <a:t>.</a:t>
            </a:r>
          </a:p>
        </p:txBody>
      </p:sp>
    </p:spTree>
    <p:extLst>
      <p:ext uri="{BB962C8B-B14F-4D97-AF65-F5344CB8AC3E}">
        <p14:creationId xmlns:p14="http://schemas.microsoft.com/office/powerpoint/2010/main" val="2497839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Başlıca</a:t>
            </a:r>
            <a:r>
              <a:rPr lang="tr-TR" dirty="0">
                <a:hlinkClick r:id="rId2" tooltip=" nota"/>
              </a:rPr>
              <a:t> nota</a:t>
            </a:r>
            <a:r>
              <a:rPr lang="tr-TR" dirty="0"/>
              <a:t>lar ve porte üzerindeki yerleri:</a:t>
            </a:r>
            <a:br>
              <a:rPr lang="tr-TR" dirty="0"/>
            </a:br>
            <a:endParaRPr lang="tr-TR" dirty="0"/>
          </a:p>
        </p:txBody>
      </p:sp>
      <p:pic>
        <p:nvPicPr>
          <p:cNvPr id="4" name="İçerik Yer Tutucusu 3" descr="8mzk"/>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64946" y="1970614"/>
            <a:ext cx="9123947" cy="2485883"/>
          </a:xfrm>
          <a:prstGeom prst="rect">
            <a:avLst/>
          </a:prstGeom>
          <a:noFill/>
          <a:ln>
            <a:noFill/>
          </a:ln>
        </p:spPr>
      </p:pic>
    </p:spTree>
    <p:extLst>
      <p:ext uri="{BB962C8B-B14F-4D97-AF65-F5344CB8AC3E}">
        <p14:creationId xmlns:p14="http://schemas.microsoft.com/office/powerpoint/2010/main" val="4075420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a:t>MÜZİK TÜRLERİ NEDİR?</a:t>
            </a:r>
            <a:r>
              <a:rPr lang="tr-TR" dirty="0"/>
              <a:t/>
            </a:r>
            <a:br>
              <a:rPr lang="tr-TR" dirty="0"/>
            </a:br>
            <a:endParaRPr lang="tr-TR" dirty="0"/>
          </a:p>
        </p:txBody>
      </p:sp>
      <p:sp>
        <p:nvSpPr>
          <p:cNvPr id="3" name="İçerik Yer Tutucusu 2"/>
          <p:cNvSpPr>
            <a:spLocks noGrp="1"/>
          </p:cNvSpPr>
          <p:nvPr>
            <p:ph idx="1"/>
          </p:nvPr>
        </p:nvSpPr>
        <p:spPr>
          <a:xfrm>
            <a:off x="646111" y="2052918"/>
            <a:ext cx="11135211" cy="4195481"/>
          </a:xfrm>
        </p:spPr>
        <p:txBody>
          <a:bodyPr>
            <a:normAutofit/>
          </a:bodyPr>
          <a:lstStyle/>
          <a:p>
            <a:r>
              <a:rPr lang="tr-TR" sz="4400" i="1" dirty="0"/>
              <a:t>Müzik türü;</a:t>
            </a:r>
            <a:r>
              <a:rPr lang="tr-TR" sz="4400" dirty="0"/>
              <a:t> Müzikler çeşitli faktörlere </a:t>
            </a:r>
            <a:r>
              <a:rPr lang="tr-TR" sz="4400" dirty="0" smtClean="0"/>
              <a:t>bağlı olarak </a:t>
            </a:r>
            <a:r>
              <a:rPr lang="tr-TR" sz="4400" dirty="0"/>
              <a:t> birbirlerinden farklı </a:t>
            </a:r>
            <a:r>
              <a:rPr lang="tr-TR" sz="4400" dirty="0" smtClean="0"/>
              <a:t>tınıya </a:t>
            </a:r>
            <a:r>
              <a:rPr lang="tr-TR" sz="4400" dirty="0"/>
              <a:t>sahiptirler. Müziklerin bu çeşitli faktörlere göre sınıflandırılmasına "Müzik türü" denir.</a:t>
            </a:r>
          </a:p>
          <a:p>
            <a:endParaRPr lang="tr-TR" sz="4400" dirty="0"/>
          </a:p>
        </p:txBody>
      </p:sp>
    </p:spTree>
    <p:extLst>
      <p:ext uri="{BB962C8B-B14F-4D97-AF65-F5344CB8AC3E}">
        <p14:creationId xmlns:p14="http://schemas.microsoft.com/office/powerpoint/2010/main" val="1695663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yon">
  <a:themeElements>
    <a:clrScheme name="İy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y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y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60</TotalTime>
  <Words>2599</Words>
  <Application>Microsoft Office PowerPoint</Application>
  <PresentationFormat>Özel</PresentationFormat>
  <Paragraphs>236</Paragraphs>
  <Slides>40</Slides>
  <Notes>0</Notes>
  <HiddenSlides>0</HiddenSlides>
  <MMClips>0</MMClips>
  <ScaleCrop>false</ScaleCrop>
  <HeadingPairs>
    <vt:vector size="4" baseType="variant">
      <vt:variant>
        <vt:lpstr>Tema</vt:lpstr>
      </vt:variant>
      <vt:variant>
        <vt:i4>1</vt:i4>
      </vt:variant>
      <vt:variant>
        <vt:lpstr>Slayt Başlıkları</vt:lpstr>
      </vt:variant>
      <vt:variant>
        <vt:i4>40</vt:i4>
      </vt:variant>
    </vt:vector>
  </HeadingPairs>
  <TitlesOfParts>
    <vt:vector size="41" baseType="lpstr">
      <vt:lpstr>İyon</vt:lpstr>
      <vt:lpstr>MÜZİK DERSİ</vt:lpstr>
      <vt:lpstr>TEMEL KAVRAMLAR </vt:lpstr>
      <vt:lpstr>PowerPoint Sunusu</vt:lpstr>
      <vt:lpstr>İSTİKLAL MARŞI </vt:lpstr>
      <vt:lpstr>İstiklal Marşı Söylerken Dikkat Edilmesi Gereken Kurallar </vt:lpstr>
      <vt:lpstr>ATATÜRK'ÜN SEVDİĞİ ŞARKILAR </vt:lpstr>
      <vt:lpstr>NOTA NEDİR? </vt:lpstr>
      <vt:lpstr>Başlıca notalar ve porte üzerindeki yerleri: </vt:lpstr>
      <vt:lpstr>MÜZİK TÜRLERİ NEDİR? </vt:lpstr>
      <vt:lpstr>DÜNYA'DAKİ MÜZİK TÜRLERİ </vt:lpstr>
      <vt:lpstr>PowerPoint Sunusu</vt:lpstr>
      <vt:lpstr>PowerPoint Sunusu</vt:lpstr>
      <vt:lpstr>PowerPoint Sunusu</vt:lpstr>
      <vt:lpstr>PowerPoint Sunusu</vt:lpstr>
      <vt:lpstr>TÜRKİYE'DEKİ MÜZİK TÜRLERİ </vt:lpstr>
      <vt:lpstr>PowerPoint Sunusu</vt:lpstr>
      <vt:lpstr>PowerPoint Sunusu</vt:lpstr>
      <vt:lpstr>PowerPoint Sunusu</vt:lpstr>
      <vt:lpstr>DÜNYA’DA MÜZİK TARİHİ </vt:lpstr>
      <vt:lpstr>PowerPoint Sunusu</vt:lpstr>
      <vt:lpstr>PowerPoint Sunusu</vt:lpstr>
      <vt:lpstr>PowerPoint Sunusu</vt:lpstr>
      <vt:lpstr>ORTAÇAĞ MÜZİĞİ</vt:lpstr>
      <vt:lpstr>PowerPoint Sunusu</vt:lpstr>
      <vt:lpstr>PowerPoint Sunusu</vt:lpstr>
      <vt:lpstr>RÖNESANS MÜZİĞİNİN GENEL ÖZELLİKLERİ </vt:lpstr>
      <vt:lpstr>BAROK DÖNEM (1600 – 1750 ) </vt:lpstr>
      <vt:lpstr>  KLASİK DÖNEM (1750-1830) </vt:lpstr>
      <vt:lpstr>PowerPoint Sunusu</vt:lpstr>
      <vt:lpstr>PowerPoint Sunusu</vt:lpstr>
      <vt:lpstr>ROMANTİK DÖNEM ( 1830-1900) </vt:lpstr>
      <vt:lpstr>PowerPoint Sunusu</vt:lpstr>
      <vt:lpstr>ROMANTİK DÖNEM BESTECİLERİ </vt:lpstr>
      <vt:lpstr>ÇAĞDAŞ ( MODERN ) DÖNEM ( 1900- …) </vt:lpstr>
      <vt:lpstr>PowerPoint Sunusu</vt:lpstr>
      <vt:lpstr>ÖNEMLİ BESTECİLER  </vt:lpstr>
      <vt:lpstr>PowerPoint Sunusu</vt:lpstr>
      <vt:lpstr>FREDERİC CHOPİN (1810-1849) </vt:lpstr>
      <vt:lpstr>PowerPoint Sunusu</vt:lpstr>
      <vt:lpstr>Eğitimhane.Com</vt:lpstr>
    </vt:vector>
  </TitlesOfParts>
  <Company>SilentAll Team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MÜZİK</dc:title>
  <dc:creator>Anonim</dc:creator>
  <cp:lastModifiedBy>Win8</cp:lastModifiedBy>
  <cp:revision>14</cp:revision>
  <dcterms:created xsi:type="dcterms:W3CDTF">2019-09-17T14:48:18Z</dcterms:created>
  <dcterms:modified xsi:type="dcterms:W3CDTF">2020-11-03T19:28:39Z</dcterms:modified>
</cp:coreProperties>
</file>