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91"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4" r:id="rId16"/>
    <p:sldId id="270" r:id="rId17"/>
    <p:sldId id="271" r:id="rId18"/>
    <p:sldId id="272" r:id="rId19"/>
    <p:sldId id="273"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6" d="100"/>
          <a:sy n="76" d="100"/>
        </p:scale>
        <p:origin x="-468" y="1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tr-TR" smtClean="0"/>
              <a:t>Asıl başlık stili için tıklatın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en-US" dirty="0"/>
          </a:p>
        </p:txBody>
      </p:sp>
      <p:sp>
        <p:nvSpPr>
          <p:cNvPr id="4" name="Date Placeholder 3"/>
          <p:cNvSpPr>
            <a:spLocks noGrp="1"/>
          </p:cNvSpPr>
          <p:nvPr>
            <p:ph type="dt" sz="half" idx="10"/>
          </p:nvPr>
        </p:nvSpPr>
        <p:spPr/>
        <p:txBody>
          <a:bodyPr/>
          <a:lstStyle/>
          <a:p>
            <a:fld id="{FC7FF863-7529-4FF8-B3A1-C912DC02E36C}"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ED03E3C6-7EA1-4A88-A65D-E2109B040749}" type="slidenum">
              <a:rPr lang="tr-TR" smtClean="0"/>
              <a:t>‹#›</a:t>
            </a:fld>
            <a:endParaRPr lang="tr-TR"/>
          </a:p>
        </p:txBody>
      </p:sp>
    </p:spTree>
    <p:extLst>
      <p:ext uri="{BB962C8B-B14F-4D97-AF65-F5344CB8AC3E}">
        <p14:creationId xmlns:p14="http://schemas.microsoft.com/office/powerpoint/2010/main" val="1542659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Yazılı Panoramik Resim">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tr-TR" smtClean="0"/>
              <a:t>Asıl başlık stili için tıklatın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FC7FF863-7529-4FF8-B3A1-C912DC02E36C}" type="datetimeFigureOut">
              <a:rPr lang="tr-TR" smtClean="0"/>
              <a:t>3.11.2020</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ED03E3C6-7EA1-4A88-A65D-E2109B040749}" type="slidenum">
              <a:rPr lang="tr-TR" smtClean="0"/>
              <a:t>‹#›</a:t>
            </a:fld>
            <a:endParaRPr lang="tr-TR"/>
          </a:p>
        </p:txBody>
      </p:sp>
    </p:spTree>
    <p:extLst>
      <p:ext uri="{BB962C8B-B14F-4D97-AF65-F5344CB8AC3E}">
        <p14:creationId xmlns:p14="http://schemas.microsoft.com/office/powerpoint/2010/main" val="757505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şlık ve Resim Yazısı">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tr-TR" smtClean="0"/>
              <a:t>Asıl başlık stili için tıklatın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FC7FF863-7529-4FF8-B3A1-C912DC02E36C}"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ED03E3C6-7EA1-4A88-A65D-E2109B040749}" type="slidenum">
              <a:rPr lang="tr-TR" smtClean="0"/>
              <a:t>‹#›</a:t>
            </a:fld>
            <a:endParaRPr lang="tr-TR"/>
          </a:p>
        </p:txBody>
      </p:sp>
    </p:spTree>
    <p:extLst>
      <p:ext uri="{BB962C8B-B14F-4D97-AF65-F5344CB8AC3E}">
        <p14:creationId xmlns:p14="http://schemas.microsoft.com/office/powerpoint/2010/main" val="2657882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Resim Yazılı Alıntı">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tr-TR" smtClean="0"/>
              <a:t>Asıl başlık stili için tıklatın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tr-TR" smtClean="0"/>
              <a:t>Asıl metin stillerini düzenlemek için tıklatın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FC7FF863-7529-4FF8-B3A1-C912DC02E36C}"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ED03E3C6-7EA1-4A88-A65D-E2109B040749}" type="slidenum">
              <a:rPr lang="tr-TR" smtClean="0"/>
              <a:t>‹#›</a:t>
            </a:fld>
            <a:endParaRPr lang="tr-TR"/>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42347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İsim Kartı">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tr-TR" smtClean="0"/>
              <a:t>Asıl başlık stili için tıklatın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FC7FF863-7529-4FF8-B3A1-C912DC02E36C}"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ED03E3C6-7EA1-4A88-A65D-E2109B040749}" type="slidenum">
              <a:rPr lang="tr-TR" smtClean="0"/>
              <a:t>‹#›</a:t>
            </a:fld>
            <a:endParaRPr lang="tr-TR"/>
          </a:p>
        </p:txBody>
      </p:sp>
    </p:spTree>
    <p:extLst>
      <p:ext uri="{BB962C8B-B14F-4D97-AF65-F5344CB8AC3E}">
        <p14:creationId xmlns:p14="http://schemas.microsoft.com/office/powerpoint/2010/main" val="1758375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ütu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tr-TR" smtClean="0"/>
              <a:t>Asıl başlık stili için tıklatın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FC7FF863-7529-4FF8-B3A1-C912DC02E36C}" type="datetimeFigureOut">
              <a:rPr lang="tr-TR" smtClean="0"/>
              <a:t>3.11.2020</a:t>
            </a:fld>
            <a:endParaRPr lang="tr-TR"/>
          </a:p>
        </p:txBody>
      </p:sp>
      <p:sp>
        <p:nvSpPr>
          <p:cNvPr id="4"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ED03E3C6-7EA1-4A88-A65D-E2109B040749}" type="slidenum">
              <a:rPr lang="tr-TR" smtClean="0"/>
              <a:t>‹#›</a:t>
            </a:fld>
            <a:endParaRPr lang="tr-TR"/>
          </a:p>
        </p:txBody>
      </p:sp>
    </p:spTree>
    <p:extLst>
      <p:ext uri="{BB962C8B-B14F-4D97-AF65-F5344CB8AC3E}">
        <p14:creationId xmlns:p14="http://schemas.microsoft.com/office/powerpoint/2010/main" val="1956824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Resim Sütu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tr-TR" smtClean="0"/>
              <a:t>Asıl başlık stili için tıklatın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FC7FF863-7529-4FF8-B3A1-C912DC02E36C}" type="datetimeFigureOut">
              <a:rPr lang="tr-TR" smtClean="0"/>
              <a:t>3.11.2020</a:t>
            </a:fld>
            <a:endParaRPr lang="tr-TR"/>
          </a:p>
        </p:txBody>
      </p:sp>
      <p:sp>
        <p:nvSpPr>
          <p:cNvPr id="4"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ED03E3C6-7EA1-4A88-A65D-E2109B040749}" type="slidenum">
              <a:rPr lang="tr-TR" smtClean="0"/>
              <a:t>‹#›</a:t>
            </a:fld>
            <a:endParaRPr lang="tr-TR"/>
          </a:p>
        </p:txBody>
      </p:sp>
    </p:spTree>
    <p:extLst>
      <p:ext uri="{BB962C8B-B14F-4D97-AF65-F5344CB8AC3E}">
        <p14:creationId xmlns:p14="http://schemas.microsoft.com/office/powerpoint/2010/main" val="3406669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nchor="t" anchorCtr="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FC7FF863-7529-4FF8-B3A1-C912DC02E36C}"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ED03E3C6-7EA1-4A88-A65D-E2109B040749}" type="slidenum">
              <a:rPr lang="tr-TR" smtClean="0"/>
              <a:t>‹#›</a:t>
            </a:fld>
            <a:endParaRPr lang="tr-TR"/>
          </a:p>
        </p:txBody>
      </p:sp>
    </p:spTree>
    <p:extLst>
      <p:ext uri="{BB962C8B-B14F-4D97-AF65-F5344CB8AC3E}">
        <p14:creationId xmlns:p14="http://schemas.microsoft.com/office/powerpoint/2010/main" val="1275355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FC7FF863-7529-4FF8-B3A1-C912DC02E36C}"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ED03E3C6-7EA1-4A88-A65D-E2109B040749}" type="slidenum">
              <a:rPr lang="tr-TR" smtClean="0"/>
              <a:t>‹#›</a:t>
            </a:fld>
            <a:endParaRPr lang="tr-TR"/>
          </a:p>
        </p:txBody>
      </p:sp>
    </p:spTree>
    <p:extLst>
      <p:ext uri="{BB962C8B-B14F-4D97-AF65-F5344CB8AC3E}">
        <p14:creationId xmlns:p14="http://schemas.microsoft.com/office/powerpoint/2010/main" val="3184648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3"/>
          <p:cNvSpPr>
            <a:spLocks noGrp="1"/>
          </p:cNvSpPr>
          <p:nvPr>
            <p:ph type="dt" sz="half" idx="10"/>
          </p:nvPr>
        </p:nvSpPr>
        <p:spPr/>
        <p:txBody>
          <a:bodyPr/>
          <a:lstStyle/>
          <a:p>
            <a:fld id="{FC7FF863-7529-4FF8-B3A1-C912DC02E36C}"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ED03E3C6-7EA1-4A88-A65D-E2109B040749}" type="slidenum">
              <a:rPr lang="tr-TR" smtClean="0"/>
              <a:t>‹#›</a:t>
            </a:fld>
            <a:endParaRPr lang="tr-TR"/>
          </a:p>
        </p:txBody>
      </p:sp>
    </p:spTree>
    <p:extLst>
      <p:ext uri="{BB962C8B-B14F-4D97-AF65-F5344CB8AC3E}">
        <p14:creationId xmlns:p14="http://schemas.microsoft.com/office/powerpoint/2010/main" val="4221739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tr-TR" smtClean="0"/>
              <a:t>Asıl başlık stili için tıklatın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FC7FF863-7529-4FF8-B3A1-C912DC02E36C}" type="datetimeFigureOut">
              <a:rPr lang="tr-TR" smtClean="0"/>
              <a:t>3.11.2020</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ED03E3C6-7EA1-4A88-A65D-E2109B040749}" type="slidenum">
              <a:rPr lang="tr-TR" smtClean="0"/>
              <a:t>‹#›</a:t>
            </a:fld>
            <a:endParaRPr lang="tr-TR"/>
          </a:p>
        </p:txBody>
      </p:sp>
    </p:spTree>
    <p:extLst>
      <p:ext uri="{BB962C8B-B14F-4D97-AF65-F5344CB8AC3E}">
        <p14:creationId xmlns:p14="http://schemas.microsoft.com/office/powerpoint/2010/main" val="3830809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FC7FF863-7529-4FF8-B3A1-C912DC02E36C}" type="datetimeFigureOut">
              <a:rPr lang="tr-TR" smtClean="0"/>
              <a:t>3.11.2020</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ED03E3C6-7EA1-4A88-A65D-E2109B040749}" type="slidenum">
              <a:rPr lang="tr-TR" smtClean="0"/>
              <a:t>‹#›</a:t>
            </a:fld>
            <a:endParaRPr lang="tr-TR"/>
          </a:p>
        </p:txBody>
      </p:sp>
    </p:spTree>
    <p:extLst>
      <p:ext uri="{BB962C8B-B14F-4D97-AF65-F5344CB8AC3E}">
        <p14:creationId xmlns:p14="http://schemas.microsoft.com/office/powerpoint/2010/main" val="2416302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FC7FF863-7529-4FF8-B3A1-C912DC02E36C}" type="datetimeFigureOut">
              <a:rPr lang="tr-TR" smtClean="0"/>
              <a:t>3.11.2020</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ED03E3C6-7EA1-4A88-A65D-E2109B040749}" type="slidenum">
              <a:rPr lang="tr-TR" smtClean="0"/>
              <a:t>‹#›</a:t>
            </a:fld>
            <a:endParaRPr lang="tr-TR"/>
          </a:p>
        </p:txBody>
      </p:sp>
    </p:spTree>
    <p:extLst>
      <p:ext uri="{BB962C8B-B14F-4D97-AF65-F5344CB8AC3E}">
        <p14:creationId xmlns:p14="http://schemas.microsoft.com/office/powerpoint/2010/main" val="3760154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7" name="Date Placeholder 2"/>
          <p:cNvSpPr>
            <a:spLocks noGrp="1"/>
          </p:cNvSpPr>
          <p:nvPr>
            <p:ph type="dt" sz="half" idx="10"/>
          </p:nvPr>
        </p:nvSpPr>
        <p:spPr/>
        <p:txBody>
          <a:bodyPr/>
          <a:lstStyle/>
          <a:p>
            <a:fld id="{FC7FF863-7529-4FF8-B3A1-C912DC02E36C}" type="datetimeFigureOut">
              <a:rPr lang="tr-TR" smtClean="0"/>
              <a:t>3.11.2020</a:t>
            </a:fld>
            <a:endParaRPr lang="tr-TR"/>
          </a:p>
        </p:txBody>
      </p:sp>
      <p:sp>
        <p:nvSpPr>
          <p:cNvPr id="5" name="Footer Placeholder 3"/>
          <p:cNvSpPr>
            <a:spLocks noGrp="1"/>
          </p:cNvSpPr>
          <p:nvPr>
            <p:ph type="ftr" sz="quarter" idx="11"/>
          </p:nvPr>
        </p:nvSpPr>
        <p:spPr/>
        <p:txBody>
          <a:bodyPr/>
          <a:lstStyle/>
          <a:p>
            <a:endParaRPr lang="tr-TR"/>
          </a:p>
        </p:txBody>
      </p:sp>
      <p:sp>
        <p:nvSpPr>
          <p:cNvPr id="6" name="Slide Number Placeholder 4"/>
          <p:cNvSpPr>
            <a:spLocks noGrp="1"/>
          </p:cNvSpPr>
          <p:nvPr>
            <p:ph type="sldNum" sz="quarter" idx="12"/>
          </p:nvPr>
        </p:nvSpPr>
        <p:spPr/>
        <p:txBody>
          <a:bodyPr/>
          <a:lstStyle/>
          <a:p>
            <a:fld id="{ED03E3C6-7EA1-4A88-A65D-E2109B040749}" type="slidenum">
              <a:rPr lang="tr-TR" smtClean="0"/>
              <a:t>‹#›</a:t>
            </a:fld>
            <a:endParaRPr lang="tr-TR"/>
          </a:p>
        </p:txBody>
      </p:sp>
    </p:spTree>
    <p:extLst>
      <p:ext uri="{BB962C8B-B14F-4D97-AF65-F5344CB8AC3E}">
        <p14:creationId xmlns:p14="http://schemas.microsoft.com/office/powerpoint/2010/main" val="2861142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FC7FF863-7529-4FF8-B3A1-C912DC02E36C}" type="datetimeFigureOut">
              <a:rPr lang="tr-TR" smtClean="0"/>
              <a:t>3.11.2020</a:t>
            </a:fld>
            <a:endParaRPr lang="tr-TR"/>
          </a:p>
        </p:txBody>
      </p:sp>
      <p:sp>
        <p:nvSpPr>
          <p:cNvPr id="5" name="Footer Placeholder 2"/>
          <p:cNvSpPr>
            <a:spLocks noGrp="1"/>
          </p:cNvSpPr>
          <p:nvPr>
            <p:ph type="ftr" sz="quarter" idx="11"/>
          </p:nvPr>
        </p:nvSpPr>
        <p:spPr/>
        <p:txBody>
          <a:bodyPr/>
          <a:lstStyle/>
          <a:p>
            <a:endParaRPr lang="tr-TR"/>
          </a:p>
        </p:txBody>
      </p:sp>
      <p:sp>
        <p:nvSpPr>
          <p:cNvPr id="6" name="Slide Number Placeholder 3"/>
          <p:cNvSpPr>
            <a:spLocks noGrp="1"/>
          </p:cNvSpPr>
          <p:nvPr>
            <p:ph type="sldNum" sz="quarter" idx="12"/>
          </p:nvPr>
        </p:nvSpPr>
        <p:spPr/>
        <p:txBody>
          <a:bodyPr/>
          <a:lstStyle/>
          <a:p>
            <a:fld id="{ED03E3C6-7EA1-4A88-A65D-E2109B040749}" type="slidenum">
              <a:rPr lang="tr-TR" smtClean="0"/>
              <a:t>‹#›</a:t>
            </a:fld>
            <a:endParaRPr lang="tr-TR"/>
          </a:p>
        </p:txBody>
      </p:sp>
    </p:spTree>
    <p:extLst>
      <p:ext uri="{BB962C8B-B14F-4D97-AF65-F5344CB8AC3E}">
        <p14:creationId xmlns:p14="http://schemas.microsoft.com/office/powerpoint/2010/main" val="1604056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tr-TR" smtClean="0"/>
              <a:t>Asıl başlık stili için tıklatın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7" name="Date Placeholder 4"/>
          <p:cNvSpPr>
            <a:spLocks noGrp="1"/>
          </p:cNvSpPr>
          <p:nvPr>
            <p:ph type="dt" sz="half" idx="10"/>
          </p:nvPr>
        </p:nvSpPr>
        <p:spPr/>
        <p:txBody>
          <a:bodyPr/>
          <a:lstStyle/>
          <a:p>
            <a:fld id="{FC7FF863-7529-4FF8-B3A1-C912DC02E36C}" type="datetimeFigureOut">
              <a:rPr lang="tr-TR" smtClean="0"/>
              <a:t>3.11.2020</a:t>
            </a:fld>
            <a:endParaRPr lang="tr-TR"/>
          </a:p>
        </p:txBody>
      </p:sp>
      <p:sp>
        <p:nvSpPr>
          <p:cNvPr id="5" name="Footer Placeholder 5"/>
          <p:cNvSpPr>
            <a:spLocks noGrp="1"/>
          </p:cNvSpPr>
          <p:nvPr>
            <p:ph type="ftr" sz="quarter" idx="11"/>
          </p:nvPr>
        </p:nvSpPr>
        <p:spPr/>
        <p:txBody>
          <a:bodyPr/>
          <a:lstStyle/>
          <a:p>
            <a:endParaRPr lang="tr-TR"/>
          </a:p>
        </p:txBody>
      </p:sp>
      <p:sp>
        <p:nvSpPr>
          <p:cNvPr id="6" name="Slide Number Placeholder 6"/>
          <p:cNvSpPr>
            <a:spLocks noGrp="1"/>
          </p:cNvSpPr>
          <p:nvPr>
            <p:ph type="sldNum" sz="quarter" idx="12"/>
          </p:nvPr>
        </p:nvSpPr>
        <p:spPr/>
        <p:txBody>
          <a:bodyPr/>
          <a:lstStyle/>
          <a:p>
            <a:fld id="{ED03E3C6-7EA1-4A88-A65D-E2109B040749}" type="slidenum">
              <a:rPr lang="tr-TR" smtClean="0"/>
              <a:t>‹#›</a:t>
            </a:fld>
            <a:endParaRPr lang="tr-TR"/>
          </a:p>
        </p:txBody>
      </p:sp>
    </p:spTree>
    <p:extLst>
      <p:ext uri="{BB962C8B-B14F-4D97-AF65-F5344CB8AC3E}">
        <p14:creationId xmlns:p14="http://schemas.microsoft.com/office/powerpoint/2010/main" val="3827288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tr-TR" smtClean="0"/>
              <a:t>Asıl başlık stili için tıklatın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FC7FF863-7529-4FF8-B3A1-C912DC02E36C}" type="datetimeFigureOut">
              <a:rPr lang="tr-TR" smtClean="0"/>
              <a:t>3.11.2020</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ED03E3C6-7EA1-4A88-A65D-E2109B040749}" type="slidenum">
              <a:rPr lang="tr-TR" smtClean="0"/>
              <a:t>‹#›</a:t>
            </a:fld>
            <a:endParaRPr lang="tr-TR"/>
          </a:p>
        </p:txBody>
      </p:sp>
    </p:spTree>
    <p:extLst>
      <p:ext uri="{BB962C8B-B14F-4D97-AF65-F5344CB8AC3E}">
        <p14:creationId xmlns:p14="http://schemas.microsoft.com/office/powerpoint/2010/main" val="2921066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FC7FF863-7529-4FF8-B3A1-C912DC02E36C}" type="datetimeFigureOut">
              <a:rPr lang="tr-TR" smtClean="0"/>
              <a:t>3.11.2020</a:t>
            </a:fld>
            <a:endParaRPr lang="tr-TR"/>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tr-TR"/>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ED03E3C6-7EA1-4A88-A65D-E2109B040749}" type="slidenum">
              <a:rPr lang="tr-TR" smtClean="0"/>
              <a:t>‹#›</a:t>
            </a:fld>
            <a:endParaRPr lang="tr-TR"/>
          </a:p>
        </p:txBody>
      </p:sp>
    </p:spTree>
    <p:extLst>
      <p:ext uri="{BB962C8B-B14F-4D97-AF65-F5344CB8AC3E}">
        <p14:creationId xmlns:p14="http://schemas.microsoft.com/office/powerpoint/2010/main" val="3347163345"/>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185126" y="2300769"/>
            <a:ext cx="9404723" cy="1400530"/>
          </a:xfrm>
        </p:spPr>
        <p:txBody>
          <a:bodyPr/>
          <a:lstStyle/>
          <a:p>
            <a:pPr algn="ctr"/>
            <a:r>
              <a:rPr lang="tr-TR" b="1" smtClean="0"/>
              <a:t>                6.SINIF </a:t>
            </a:r>
            <a:r>
              <a:rPr lang="tr-TR" b="1" dirty="0" err="1" smtClean="0"/>
              <a:t>Eğitimhane.Com</a:t>
            </a:r>
            <a:r>
              <a:rPr lang="tr-TR" b="1" dirty="0" smtClean="0"/>
              <a:t/>
            </a:r>
            <a:br>
              <a:rPr lang="tr-TR" b="1" dirty="0" smtClean="0"/>
            </a:br>
            <a:r>
              <a:rPr lang="tr-TR" b="1" dirty="0"/>
              <a:t/>
            </a:r>
            <a:br>
              <a:rPr lang="tr-TR" b="1" dirty="0"/>
            </a:br>
            <a:r>
              <a:rPr lang="tr-TR" b="1" dirty="0" smtClean="0"/>
              <a:t>BİLİM UYGULAMALARI</a:t>
            </a:r>
            <a:r>
              <a:rPr lang="tr-TR" b="1" dirty="0"/>
              <a:t/>
            </a:r>
            <a:br>
              <a:rPr lang="tr-TR" b="1" dirty="0"/>
            </a:br>
            <a:endParaRPr lang="tr-TR" dirty="0"/>
          </a:p>
        </p:txBody>
      </p:sp>
    </p:spTree>
    <p:extLst>
      <p:ext uri="{BB962C8B-B14F-4D97-AF65-F5344CB8AC3E}">
        <p14:creationId xmlns:p14="http://schemas.microsoft.com/office/powerpoint/2010/main" val="1501884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42441"/>
            <a:ext cx="10515600" cy="5634522"/>
          </a:xfrm>
        </p:spPr>
        <p:txBody>
          <a:bodyPr>
            <a:normAutofit/>
          </a:bodyPr>
          <a:lstStyle/>
          <a:p>
            <a:pPr marL="0" indent="0">
              <a:buNone/>
            </a:pPr>
            <a:r>
              <a:rPr lang="tr-TR" sz="2400" b="1" dirty="0"/>
              <a:t>BİLİM, TEKNOLOJİ, MÜHENDİSLİK VE MATEMATİK ARASİNDAKİ İLİŞKİ NEDİR?</a:t>
            </a:r>
            <a:endParaRPr lang="tr-TR" sz="2400" dirty="0"/>
          </a:p>
          <a:p>
            <a:r>
              <a:rPr lang="tr-TR" sz="2400" dirty="0"/>
              <a:t>Aslında hayatımızın her yerinde matematiği kullanırız. Bina yapımında, grafik çizmede mobilya yapımında şekillerin alanını bulmada vs. Matematiği en çok kullanan kimselerin mühendis olmadığını söylersek yalan söylemiş oluruz. Ve çoğu mühendisin de matematikle işi vardır. Grafik yaparlar, hatta inşaat mühendisleri bina yapımında kullanırlar matematiği. Mühendisler sadece matematikle değil teknoloji ile de çalışırlar. Teknolojiyi ileri düzeye getirmeye çalışırlar. </a:t>
            </a:r>
            <a:endParaRPr lang="tr-TR" sz="2400" dirty="0" smtClean="0"/>
          </a:p>
          <a:p>
            <a:r>
              <a:rPr lang="tr-TR" sz="2400" dirty="0" smtClean="0"/>
              <a:t>Teknoloji </a:t>
            </a:r>
            <a:r>
              <a:rPr lang="tr-TR" sz="2400" dirty="0"/>
              <a:t>ilerledikçe yani ne kadar çok ilerlerse bilimde de o kadar geniş çaplı bir araştırma yapılır. Ve bu sayede bilimde gelişir. Aslında baktığımızda aralarında bir ilişki vardır</a:t>
            </a:r>
            <a:r>
              <a:rPr lang="tr-TR" sz="2400" dirty="0" smtClean="0"/>
              <a:t>.</a:t>
            </a:r>
            <a:endParaRPr lang="tr-TR" sz="2400" dirty="0"/>
          </a:p>
        </p:txBody>
      </p:sp>
    </p:spTree>
    <p:extLst>
      <p:ext uri="{BB962C8B-B14F-4D97-AF65-F5344CB8AC3E}">
        <p14:creationId xmlns:p14="http://schemas.microsoft.com/office/powerpoint/2010/main" val="2450285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42441"/>
            <a:ext cx="10515600" cy="5634522"/>
          </a:xfrm>
        </p:spPr>
        <p:txBody>
          <a:bodyPr>
            <a:normAutofit lnSpcReduction="10000"/>
          </a:bodyPr>
          <a:lstStyle/>
          <a:p>
            <a:pPr marL="0" indent="0">
              <a:buNone/>
            </a:pPr>
            <a:r>
              <a:rPr lang="tr-TR" sz="4800" b="1" dirty="0"/>
              <a:t>STEM Nedir?</a:t>
            </a:r>
            <a:endParaRPr lang="tr-TR" sz="4800" dirty="0"/>
          </a:p>
          <a:p>
            <a:r>
              <a:rPr lang="tr-TR" sz="4800" dirty="0"/>
              <a:t>STEM eğitimi disiplinler arası ve uygulamaya yönelik yaklaşımı içeren fen, teknoloji, mühendislik ve matematik gibi dört önemli disiplinin birbirleriyle bütünleşmesini hedefleyen bir öğretim sistemidir.</a:t>
            </a:r>
          </a:p>
          <a:p>
            <a:endParaRPr lang="tr-TR" dirty="0"/>
          </a:p>
        </p:txBody>
      </p:sp>
    </p:spTree>
    <p:extLst>
      <p:ext uri="{BB962C8B-B14F-4D97-AF65-F5344CB8AC3E}">
        <p14:creationId xmlns:p14="http://schemas.microsoft.com/office/powerpoint/2010/main" val="3008953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73437"/>
            <a:ext cx="10515600" cy="5603526"/>
          </a:xfrm>
        </p:spPr>
        <p:txBody>
          <a:bodyPr>
            <a:normAutofit lnSpcReduction="10000"/>
          </a:bodyPr>
          <a:lstStyle/>
          <a:p>
            <a:pPr marL="0" indent="0">
              <a:buNone/>
            </a:pPr>
            <a:r>
              <a:rPr lang="tr-TR" b="1" dirty="0"/>
              <a:t>STEM Eğitiminin Amaçları Nedir?</a:t>
            </a:r>
            <a:endParaRPr lang="tr-TR" dirty="0"/>
          </a:p>
          <a:p>
            <a:r>
              <a:rPr lang="tr-TR" dirty="0"/>
              <a:t>STEM 1950’li yıllarında ortaya çıkmış bir kavram. Çıkış yıllarından itibaren ülkeler kalkınma ve liderlik yapma düşüncesiyle bu alana yönelmişlerdir. Bilimde kalkınma, teknolojide kalkınmaya dayalı bilim insanları yetiştirilmeye ve teknolojiye önem verilmiştir. Bu amaçlar doğrultusunda ise ülkelere göre farklı görüşler olmasına rağmen ortak amaçları ülkelerinin geleceği için çalışmaların sürdürülebilir olmasıdır. Erken yaşta çocukların üretim odaklı becerileri kazandırmalarını hedef ederek eğitim sistemlerine bütünleşmiştir. </a:t>
            </a:r>
            <a:endParaRPr lang="tr-TR" dirty="0" smtClean="0"/>
          </a:p>
          <a:p>
            <a:r>
              <a:rPr lang="tr-TR" dirty="0" smtClean="0"/>
              <a:t>Amaç </a:t>
            </a:r>
            <a:r>
              <a:rPr lang="tr-TR" dirty="0"/>
              <a:t>ise;  Fen, Teknoloji, Mühendislik ve Matematik alanlarını iç içe kullanarak yeni bir ürün ortaya koyarak ülkelilerinin ekonomisine fayda sağlamaktır. Bu bağlamda düşünüldüğünde ülke geleceğinde aktif rol üstlenmesidir.  </a:t>
            </a:r>
            <a:endParaRPr lang="tr-TR" dirty="0" smtClean="0"/>
          </a:p>
          <a:p>
            <a:r>
              <a:rPr lang="tr-TR" dirty="0" smtClean="0"/>
              <a:t>STEM </a:t>
            </a:r>
            <a:r>
              <a:rPr lang="tr-TR" dirty="0"/>
              <a:t>eğitiminin iki temel amacı olduğunu belirtebiliriz. Bu amaçlardan birincisi, üniversite düzeyinde bu disiplinlerde meslek seçecek öğrenci sayısını arttırmak, ikincisi ise öğrencilerin fen, teknoloji, mühendislik ve matematik disiplinlerindeki temel bilgi düzeylerini arttırarak bu disiplinler ile ilgili problemleri çözmek için günlük yaşamlarında yaratıcı çözümler uygulamalarını sağlamaktır. </a:t>
            </a:r>
            <a:endParaRPr lang="tr-TR" dirty="0" smtClean="0"/>
          </a:p>
          <a:p>
            <a:r>
              <a:rPr lang="tr-TR" dirty="0" smtClean="0"/>
              <a:t>Özet </a:t>
            </a:r>
            <a:r>
              <a:rPr lang="tr-TR" dirty="0"/>
              <a:t>olarak belirtirsek STEM eğitimi; Meslek seçiminde yardımcı olmak ve disiplinler arası bir öğrenim yaklaşımı olarak belirtebiliriz.  </a:t>
            </a:r>
          </a:p>
          <a:p>
            <a:endParaRPr lang="tr-TR" dirty="0"/>
          </a:p>
        </p:txBody>
      </p:sp>
    </p:spTree>
    <p:extLst>
      <p:ext uri="{BB962C8B-B14F-4D97-AF65-F5344CB8AC3E}">
        <p14:creationId xmlns:p14="http://schemas.microsoft.com/office/powerpoint/2010/main" val="3041022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73437"/>
            <a:ext cx="10515600" cy="5603526"/>
          </a:xfrm>
        </p:spPr>
        <p:txBody>
          <a:bodyPr>
            <a:normAutofit/>
          </a:bodyPr>
          <a:lstStyle/>
          <a:p>
            <a:pPr marL="0" indent="0">
              <a:buNone/>
            </a:pPr>
            <a:r>
              <a:rPr lang="tr-TR" b="1" dirty="0"/>
              <a:t>STEM Eğitiminin Öğrenciye Katkıları Nelerdir?</a:t>
            </a:r>
            <a:endParaRPr lang="tr-TR" dirty="0"/>
          </a:p>
          <a:p>
            <a:r>
              <a:rPr lang="tr-TR" dirty="0" smtClean="0"/>
              <a:t>STEM </a:t>
            </a:r>
            <a:r>
              <a:rPr lang="tr-TR" dirty="0"/>
              <a:t>eğitimi üretim odaklı olmasının yanı sıra eleştirel düşünme, yaratıcılık, yenilenme, problem çözme, Üretkenlik ve Sorumluluk gibi 21. Yüzyıl becerilerini de barındırmaktadır. Maddeler halinde belirtmek gerekirsek STEM eğitiminin kazandırdığı yetiler;</a:t>
            </a:r>
          </a:p>
          <a:p>
            <a:r>
              <a:rPr lang="tr-TR" dirty="0"/>
              <a:t>• Eğitim programının içeriğini canlandırıcı bir öğrenme ortamı sağlar.</a:t>
            </a:r>
          </a:p>
          <a:p>
            <a:r>
              <a:rPr lang="tr-TR" dirty="0"/>
              <a:t>• Öğrencilerin yeni buluşlar keşfetmesini, olaylar arasındaki ilişkiyi daha iyi anlamaları olanağını sağlar.</a:t>
            </a:r>
          </a:p>
          <a:p>
            <a:r>
              <a:rPr lang="tr-TR" dirty="0"/>
              <a:t>• Yeni ürün ortaya koyarak, ekosisteme katkı sağlar.</a:t>
            </a:r>
          </a:p>
          <a:p>
            <a:r>
              <a:rPr lang="tr-TR" dirty="0"/>
              <a:t>• İşbirliği ve bağımsız çalışma yoluyla öğrencilerin özgüven ve öz yeterliliğini geliştirir.</a:t>
            </a:r>
          </a:p>
          <a:p>
            <a:r>
              <a:rPr lang="tr-TR" dirty="0"/>
              <a:t>• Yüzyıl becerilerini kazandırmaya olanak sağlar.</a:t>
            </a:r>
          </a:p>
          <a:p>
            <a:r>
              <a:rPr lang="tr-TR" dirty="0"/>
              <a:t>• Karşılaştıkları sorunlara daha kısa ve çözümler üretmeyi sağlar.</a:t>
            </a:r>
          </a:p>
          <a:p>
            <a:r>
              <a:rPr lang="tr-TR" dirty="0"/>
              <a:t>• Tasarım odaklı düşünme ve yenilikçi olmayı sağlar.</a:t>
            </a:r>
          </a:p>
          <a:p>
            <a:endParaRPr lang="tr-TR" dirty="0"/>
          </a:p>
        </p:txBody>
      </p:sp>
    </p:spTree>
    <p:extLst>
      <p:ext uri="{BB962C8B-B14F-4D97-AF65-F5344CB8AC3E}">
        <p14:creationId xmlns:p14="http://schemas.microsoft.com/office/powerpoint/2010/main" val="421171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73437"/>
            <a:ext cx="10515600" cy="5603526"/>
          </a:xfrm>
        </p:spPr>
        <p:txBody>
          <a:bodyPr/>
          <a:lstStyle/>
          <a:p>
            <a:pPr marL="0" indent="0">
              <a:buNone/>
            </a:pPr>
            <a:r>
              <a:rPr lang="tr-TR" sz="2800" b="1" dirty="0"/>
              <a:t>ETKİNLİK</a:t>
            </a:r>
            <a:endParaRPr lang="tr-TR" sz="2800" dirty="0"/>
          </a:p>
          <a:p>
            <a:r>
              <a:rPr lang="tr-TR" sz="2800" dirty="0"/>
              <a:t>Teknolojik uygulamalardan faydalanarak gözlem yapınız.</a:t>
            </a:r>
          </a:p>
          <a:p>
            <a:r>
              <a:rPr lang="tr-TR" sz="2800" dirty="0"/>
              <a:t>Örneğin; artırılmış gerçeklik mobil uygulamaları aracılığı ile sistemler, kalbin yapısı, bitki ve hayvan hücresi arasındaki benzerlik ve farklılıklar, elementlerin özelliklerini gözlemleyin. </a:t>
            </a:r>
          </a:p>
          <a:p>
            <a:pPr marL="0" indent="0">
              <a:buNone/>
            </a:pPr>
            <a:r>
              <a:rPr lang="tr-TR" sz="2800" b="1" dirty="0"/>
              <a:t>ETKİNLİK 2</a:t>
            </a:r>
            <a:endParaRPr lang="tr-TR" sz="2800" dirty="0"/>
          </a:p>
          <a:p>
            <a:r>
              <a:rPr lang="tr-TR" sz="2800" dirty="0"/>
              <a:t>Basit araç gereçler kullanarak çeşitli konularda gösteri deneyleri tasarlayın ardından deneyinizin sonuçlarını tartışınız.</a:t>
            </a:r>
          </a:p>
          <a:p>
            <a:endParaRPr lang="tr-TR" dirty="0"/>
          </a:p>
        </p:txBody>
      </p:sp>
    </p:spTree>
    <p:extLst>
      <p:ext uri="{BB962C8B-B14F-4D97-AF65-F5344CB8AC3E}">
        <p14:creationId xmlns:p14="http://schemas.microsoft.com/office/powerpoint/2010/main" val="202961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73437"/>
            <a:ext cx="10515600" cy="5603526"/>
          </a:xfrm>
        </p:spPr>
        <p:txBody>
          <a:bodyPr/>
          <a:lstStyle/>
          <a:p>
            <a:pPr marL="0" indent="0" fontAlgn="base">
              <a:buNone/>
            </a:pPr>
            <a:r>
              <a:rPr lang="tr-TR" sz="2800" b="1" dirty="0"/>
              <a:t>BİLİŞİMSEL DÜŞÜNME</a:t>
            </a:r>
            <a:endParaRPr lang="tr-TR" sz="2800" dirty="0"/>
          </a:p>
          <a:p>
            <a:pPr marL="0" indent="0" fontAlgn="base">
              <a:buNone/>
            </a:pPr>
            <a:r>
              <a:rPr lang="tr-TR" sz="2800" dirty="0" err="1"/>
              <a:t>Bilişimsel</a:t>
            </a:r>
            <a:r>
              <a:rPr lang="tr-TR" sz="2800" dirty="0"/>
              <a:t> düşünce bir problemi bilgisayar becerilerinde kullanarak çözümlemeyi gerektirir. </a:t>
            </a:r>
            <a:r>
              <a:rPr lang="tr-TR" sz="2800" dirty="0" err="1"/>
              <a:t>Bilişimsel</a:t>
            </a:r>
            <a:r>
              <a:rPr lang="tr-TR" sz="2800" dirty="0"/>
              <a:t> düşünce:</a:t>
            </a:r>
          </a:p>
          <a:p>
            <a:pPr lvl="0" fontAlgn="base"/>
            <a:r>
              <a:rPr lang="tr-TR" sz="2800" dirty="0"/>
              <a:t>Problem çözebilme becerisini,</a:t>
            </a:r>
          </a:p>
          <a:p>
            <a:pPr lvl="0" fontAlgn="base"/>
            <a:r>
              <a:rPr lang="tr-TR" sz="2800" dirty="0"/>
              <a:t>Sistemleri iyi analiz edebilmeyi,</a:t>
            </a:r>
          </a:p>
          <a:p>
            <a:pPr lvl="0" fontAlgn="base"/>
            <a:r>
              <a:rPr lang="tr-TR" sz="2800" dirty="0"/>
              <a:t>İnsan davranışlarını anlayabilmeyi,</a:t>
            </a:r>
          </a:p>
          <a:p>
            <a:pPr lvl="0" fontAlgn="base"/>
            <a:r>
              <a:rPr lang="tr-TR" sz="2800" dirty="0"/>
              <a:t>Bilgisayar ile bağdaştırabilme yeteneğini gerektirir.</a:t>
            </a:r>
          </a:p>
          <a:p>
            <a:pPr lvl="0" fontAlgn="base"/>
            <a:r>
              <a:rPr lang="tr-TR" sz="2800" dirty="0"/>
              <a:t>Bilişsel düşüncenin 21. yüzyılın ortalarında okuma yazma gibi herkese kazandırılması gereken bir yetenek olduğu düşünülmektedir.</a:t>
            </a:r>
          </a:p>
          <a:p>
            <a:endParaRPr lang="tr-TR" dirty="0"/>
          </a:p>
        </p:txBody>
      </p:sp>
    </p:spTree>
    <p:extLst>
      <p:ext uri="{BB962C8B-B14F-4D97-AF65-F5344CB8AC3E}">
        <p14:creationId xmlns:p14="http://schemas.microsoft.com/office/powerpoint/2010/main" val="1147818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73437"/>
            <a:ext cx="10515600" cy="5603526"/>
          </a:xfrm>
        </p:spPr>
        <p:txBody>
          <a:bodyPr>
            <a:normAutofit/>
          </a:bodyPr>
          <a:lstStyle/>
          <a:p>
            <a:pPr marL="0" indent="0">
              <a:buNone/>
            </a:pPr>
            <a:r>
              <a:rPr lang="tr-TR" sz="2800" b="1" dirty="0"/>
              <a:t>FİNANSAL OKURYAZARLIK NEDİR?</a:t>
            </a:r>
            <a:endParaRPr lang="tr-TR" sz="2800" dirty="0"/>
          </a:p>
          <a:p>
            <a:pPr lvl="0"/>
            <a:r>
              <a:rPr lang="tr-TR" sz="2800" dirty="0"/>
              <a:t>okunuşundan da anlayabileceğimiz gibi tüketicinin paranın kullanımında ve yönetiminde bilgiyle değerlendirme yapmasını ve finansal araçların seçiminde etkili ve rasyonel kararlar verebilmesini sağlayan yeterlilik düzeyidir.</a:t>
            </a:r>
          </a:p>
          <a:p>
            <a:pPr marL="0" indent="0">
              <a:buNone/>
            </a:pPr>
            <a:r>
              <a:rPr lang="tr-TR" sz="2800" b="1" dirty="0"/>
              <a:t>ÖRNEK</a:t>
            </a:r>
            <a:endParaRPr lang="tr-TR" sz="2800" dirty="0"/>
          </a:p>
          <a:p>
            <a:r>
              <a:rPr lang="tr-TR" sz="2800" dirty="0"/>
              <a:t>Bugün bankaya maaşınız yatıyorsa, banka kartı veya kredi kartı kullanıyorsanız, birikim, yatırım yapıyorsanız siz de finansal sistemin içindesin demektir.</a:t>
            </a:r>
          </a:p>
        </p:txBody>
      </p:sp>
    </p:spTree>
    <p:extLst>
      <p:ext uri="{BB962C8B-B14F-4D97-AF65-F5344CB8AC3E}">
        <p14:creationId xmlns:p14="http://schemas.microsoft.com/office/powerpoint/2010/main" val="1274691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73437"/>
            <a:ext cx="10515600" cy="5603526"/>
          </a:xfrm>
        </p:spPr>
        <p:txBody>
          <a:bodyPr>
            <a:normAutofit/>
          </a:bodyPr>
          <a:lstStyle/>
          <a:p>
            <a:pPr marL="0" indent="0">
              <a:buNone/>
            </a:pPr>
            <a:r>
              <a:rPr lang="tr-TR" sz="2400" b="1" dirty="0"/>
              <a:t>BİLİMSEL VE TEKNOLOJİK GELİŞMELERİN ÜLKE EKONOMİSİNDEKİ ETKİLERİ NELERDİR?</a:t>
            </a:r>
            <a:endParaRPr lang="tr-TR" sz="2400" dirty="0"/>
          </a:p>
          <a:p>
            <a:r>
              <a:rPr lang="tr-TR" sz="2400" dirty="0"/>
              <a:t>Bilimsel ve teknolojik gelişmelerin ülke ekonomisine katkısı, ekonomik faaliyetlerin hızlanmasına ve üretimin artmasına olumlu yönde bir etkidir.</a:t>
            </a:r>
          </a:p>
          <a:p>
            <a:r>
              <a:rPr lang="tr-TR" sz="2400" dirty="0"/>
              <a:t>Bir ülke ekonomisinin özellikle kendine yetebilmesi çok önemlidir. Ekonomik faaliyetler hem içerideki yaşam için gerekli üretimi yapma, hem de dışarıdan alınacak ürünleri borçlanmadan almak için yeterli üretim yapmak üzerine kurulu olmalıdır.</a:t>
            </a:r>
          </a:p>
          <a:p>
            <a:r>
              <a:rPr lang="tr-TR" sz="2400" dirty="0"/>
              <a:t>Teknoloji ve bilim, üretimin verimli ve hızlı yapılması yönünde bize çeşitli araçlar sunar. Örneğin bugün posta yerine e-posta kullanarak binlerce saatlik işgücünün farklı yönlerde kullanılması sağlanarak hem ekonomik faaliyetin farklı alanlarına daha çok katılım sağlanmış, hem de işler hızlanmıştır.</a:t>
            </a:r>
          </a:p>
          <a:p>
            <a:endParaRPr lang="tr-TR" sz="2400" dirty="0"/>
          </a:p>
        </p:txBody>
      </p:sp>
    </p:spTree>
    <p:extLst>
      <p:ext uri="{BB962C8B-B14F-4D97-AF65-F5344CB8AC3E}">
        <p14:creationId xmlns:p14="http://schemas.microsoft.com/office/powerpoint/2010/main" val="1432565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73437"/>
            <a:ext cx="10515600" cy="5603526"/>
          </a:xfrm>
        </p:spPr>
        <p:txBody>
          <a:bodyPr>
            <a:normAutofit lnSpcReduction="10000"/>
          </a:bodyPr>
          <a:lstStyle/>
          <a:p>
            <a:pPr marL="0" indent="0">
              <a:buNone/>
            </a:pPr>
            <a:r>
              <a:rPr lang="tr-TR" sz="2400" b="1" dirty="0"/>
              <a:t>GÖZLEM VE ÇIKARIM NEDİR?</a:t>
            </a:r>
            <a:endParaRPr lang="tr-TR" sz="2400" dirty="0"/>
          </a:p>
          <a:p>
            <a:r>
              <a:rPr lang="tr-TR" sz="2400" dirty="0"/>
              <a:t>Gözlem, bir şeyi izleyerek ve deneyle tespit etmek manasına gelir. Yani gözlemler somuttur. Ayrıca nesneldir, olgusaldır. Kanıtlanabilir.</a:t>
            </a:r>
            <a:r>
              <a:rPr lang="tr-TR" sz="2400" b="1" dirty="0"/>
              <a:t/>
            </a:r>
            <a:br>
              <a:rPr lang="tr-TR" sz="2400" b="1" dirty="0"/>
            </a:br>
            <a:r>
              <a:rPr lang="tr-TR" sz="2400" dirty="0"/>
              <a:t>Çıkarım; tahminlere dayanır. Bir şeyi tahmin etmek demektir. Yani özneldir, kişinin kendi görüşlerine dayanır.</a:t>
            </a:r>
            <a:r>
              <a:rPr lang="tr-TR" sz="2400" b="1" dirty="0"/>
              <a:t/>
            </a:r>
            <a:br>
              <a:rPr lang="tr-TR" sz="2400" b="1" dirty="0"/>
            </a:br>
            <a:r>
              <a:rPr lang="tr-TR" sz="2400" b="1" dirty="0"/>
              <a:t/>
            </a:r>
            <a:br>
              <a:rPr lang="tr-TR" sz="2400" b="1" dirty="0"/>
            </a:br>
            <a:r>
              <a:rPr lang="tr-TR" sz="2400" dirty="0"/>
              <a:t>Aralarındaki fark;</a:t>
            </a:r>
            <a:r>
              <a:rPr lang="tr-TR" sz="2400" b="1" dirty="0"/>
              <a:t/>
            </a:r>
            <a:br>
              <a:rPr lang="tr-TR" sz="2400" b="1" dirty="0"/>
            </a:br>
            <a:r>
              <a:rPr lang="tr-TR" sz="2400" b="1" dirty="0"/>
              <a:t/>
            </a:r>
            <a:br>
              <a:rPr lang="tr-TR" sz="2400" b="1" dirty="0"/>
            </a:br>
            <a:r>
              <a:rPr lang="tr-TR" sz="2400" dirty="0"/>
              <a:t>- Gözlem nesnel, çıkarım öznel.</a:t>
            </a:r>
            <a:r>
              <a:rPr lang="tr-TR" sz="2400" b="1" dirty="0"/>
              <a:t/>
            </a:r>
            <a:br>
              <a:rPr lang="tr-TR" sz="2400" b="1" dirty="0"/>
            </a:br>
            <a:r>
              <a:rPr lang="tr-TR" sz="2400" dirty="0"/>
              <a:t>- Gözlem olgu, çıkarım görüşler (Tahminler)</a:t>
            </a:r>
          </a:p>
          <a:p>
            <a:pPr marL="0" indent="0">
              <a:buNone/>
            </a:pPr>
            <a:r>
              <a:rPr lang="tr-TR" sz="2400" b="1" dirty="0"/>
              <a:t>ETKİNLİK</a:t>
            </a:r>
            <a:endParaRPr lang="tr-TR" sz="2400" dirty="0"/>
          </a:p>
          <a:p>
            <a:r>
              <a:rPr lang="tr-TR" sz="2400" dirty="0"/>
              <a:t>Elektronik araçları tanımak için elektronik atıklardan yararlanınız. Örneğin evinizde kullanmadığınız televizyon kumandası, oyuncak araba kumandası </a:t>
            </a:r>
            <a:r>
              <a:rPr lang="tr-TR" sz="2400" dirty="0" err="1"/>
              <a:t>vb</a:t>
            </a:r>
            <a:r>
              <a:rPr lang="tr-TR" sz="2400" dirty="0"/>
              <a:t> elektronik atıkların devre kartları çıkarıp sınıfa getirip arkadaşlarınızla inceleyiniz.</a:t>
            </a:r>
          </a:p>
          <a:p>
            <a:endParaRPr lang="tr-TR" dirty="0"/>
          </a:p>
        </p:txBody>
      </p:sp>
    </p:spTree>
    <p:extLst>
      <p:ext uri="{BB962C8B-B14F-4D97-AF65-F5344CB8AC3E}">
        <p14:creationId xmlns:p14="http://schemas.microsoft.com/office/powerpoint/2010/main" val="4133227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73437"/>
            <a:ext cx="10515600" cy="5603526"/>
          </a:xfrm>
        </p:spPr>
        <p:txBody>
          <a:bodyPr>
            <a:normAutofit/>
          </a:bodyPr>
          <a:lstStyle/>
          <a:p>
            <a:r>
              <a:rPr lang="tr-TR" b="1" dirty="0"/>
              <a:t>ETKİNLİK SORUSU</a:t>
            </a:r>
            <a:endParaRPr lang="tr-TR" dirty="0"/>
          </a:p>
          <a:p>
            <a:r>
              <a:rPr lang="tr-TR" b="1" dirty="0"/>
              <a:t>Elektronik araçları güvenli kullanmak için gerekli tedbirler nelerdir?</a:t>
            </a:r>
            <a:endParaRPr lang="tr-TR" dirty="0"/>
          </a:p>
          <a:p>
            <a:r>
              <a:rPr lang="tr-TR" dirty="0"/>
              <a:t>-Islak ellerle dokunulmamalı</a:t>
            </a:r>
            <a:br>
              <a:rPr lang="tr-TR" dirty="0"/>
            </a:br>
            <a:r>
              <a:rPr lang="tr-TR" dirty="0"/>
              <a:t>-Dış yalıtan kısmı yırtık olan araçlardan uzak durmalıyız</a:t>
            </a:r>
            <a:br>
              <a:rPr lang="tr-TR" dirty="0"/>
            </a:br>
            <a:r>
              <a:rPr lang="tr-TR" dirty="0"/>
              <a:t>-Elektrik kaçağı olabilecek yerleri bulmalıyız</a:t>
            </a:r>
            <a:br>
              <a:rPr lang="tr-TR" dirty="0"/>
            </a:br>
            <a:r>
              <a:rPr lang="tr-TR" dirty="0"/>
              <a:t>-Bulunduğunuz binanın elektrik hatlarının doğru bağlandığını kontrol etmeliyiz.</a:t>
            </a:r>
            <a:br>
              <a:rPr lang="tr-TR" dirty="0"/>
            </a:br>
            <a:r>
              <a:rPr lang="tr-TR" dirty="0"/>
              <a:t>-Aralıklarla bakım ve kontrollerini yaptırmalıyız.</a:t>
            </a:r>
          </a:p>
          <a:p>
            <a:r>
              <a:rPr lang="tr-TR" dirty="0"/>
              <a:t> </a:t>
            </a:r>
          </a:p>
          <a:p>
            <a:r>
              <a:rPr lang="tr-TR" b="1" dirty="0"/>
              <a:t>ETKİNLİK </a:t>
            </a:r>
            <a:endParaRPr lang="tr-TR" dirty="0"/>
          </a:p>
          <a:p>
            <a:r>
              <a:rPr lang="tr-TR" dirty="0"/>
              <a:t>Elektronik araçların verdiği sıra dışı tepkileri açıklamak için ürettiği fikirleri tartışınız. Örneğin çalan bir cep telefonunun niçin radyo-televizyon yayınlarını bozmaktadır? Düşüncelerinizi arkadaşlarınızla paylaşınız.</a:t>
            </a:r>
          </a:p>
          <a:p>
            <a:endParaRPr lang="tr-TR" dirty="0"/>
          </a:p>
        </p:txBody>
      </p:sp>
    </p:spTree>
    <p:extLst>
      <p:ext uri="{BB962C8B-B14F-4D97-AF65-F5344CB8AC3E}">
        <p14:creationId xmlns:p14="http://schemas.microsoft.com/office/powerpoint/2010/main" val="83590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42441"/>
            <a:ext cx="10515600" cy="5634522"/>
          </a:xfrm>
        </p:spPr>
        <p:txBody>
          <a:bodyPr>
            <a:normAutofit lnSpcReduction="10000"/>
          </a:bodyPr>
          <a:lstStyle/>
          <a:p>
            <a:pPr marL="0" indent="0">
              <a:buNone/>
            </a:pPr>
            <a:r>
              <a:rPr lang="tr-TR" b="1" dirty="0" smtClean="0"/>
              <a:t>BİLİMSEL </a:t>
            </a:r>
            <a:r>
              <a:rPr lang="tr-TR" b="1" dirty="0"/>
              <a:t>BİLGİNİN ELDE EDİLMESİNDE DENEYSEL MATEMATİKSEL VE MANTIKSAL ÇIKARIMLARIN ROLÜ NEDİR?</a:t>
            </a:r>
            <a:endParaRPr lang="tr-TR" dirty="0"/>
          </a:p>
          <a:p>
            <a:r>
              <a:rPr lang="tr-TR" b="1" dirty="0"/>
              <a:t>Bilimsel bilginin elde edilmesinde matematik, mantıksal ve deneysel çıkarımlar bütün olarak ele alınır.</a:t>
            </a:r>
            <a:endParaRPr lang="tr-TR" dirty="0"/>
          </a:p>
          <a:p>
            <a:r>
              <a:rPr lang="tr-TR" b="1" dirty="0"/>
              <a:t>Deneysel çıkarımların rolü: </a:t>
            </a:r>
            <a:r>
              <a:rPr lang="tr-TR" dirty="0"/>
              <a:t>Matematiksel ve </a:t>
            </a:r>
            <a:r>
              <a:rPr lang="tr-TR" u="sng" dirty="0"/>
              <a:t>mantıksal</a:t>
            </a:r>
            <a:r>
              <a:rPr lang="tr-TR" dirty="0"/>
              <a:t> çıkarımların doğruluğunu veya yanlışlarını ispatlamaktır. Deneyler uygun koşullarda yapılıp kesin bilgi doğrulanır.</a:t>
            </a:r>
          </a:p>
          <a:p>
            <a:r>
              <a:rPr lang="tr-TR" b="1" dirty="0"/>
              <a:t>Mantıksal çıkarımların rolü: </a:t>
            </a:r>
            <a:r>
              <a:rPr lang="tr-TR" dirty="0"/>
              <a:t>Deneysel ve </a:t>
            </a:r>
            <a:r>
              <a:rPr lang="tr-TR" dirty="0" smtClean="0"/>
              <a:t>matematiksel </a:t>
            </a:r>
            <a:r>
              <a:rPr lang="tr-TR" dirty="0"/>
              <a:t>çıkarımlardan elde edilen verilerin mantık süzgecinden geçirilip, cevap aranan probleme farklı bakış açılarından yaklaşılarak farklı deneyler ve matematiksel hesaplar yapılmasına yol sağlamaktır.</a:t>
            </a:r>
          </a:p>
          <a:p>
            <a:r>
              <a:rPr lang="tr-TR" b="1" dirty="0"/>
              <a:t>Matematiksel çıkarımların rolü</a:t>
            </a:r>
            <a:r>
              <a:rPr lang="tr-TR" dirty="0"/>
              <a:t>: Yapılan işlemlerin mantıklı bir şekilde benzeri yapıldığında yeni deney çıktısının verilerinin tahmin edilmesi, ve tüm deney çıktılarının ifade edilebilmesini sağlar.</a:t>
            </a:r>
          </a:p>
          <a:p>
            <a:pPr marL="0" indent="0">
              <a:buNone/>
            </a:pPr>
            <a:r>
              <a:rPr lang="tr-TR" b="1" dirty="0"/>
              <a:t>ETKİNLİK</a:t>
            </a:r>
            <a:endParaRPr lang="tr-TR" dirty="0"/>
          </a:p>
          <a:p>
            <a:r>
              <a:rPr lang="tr-TR" dirty="0"/>
              <a:t>Güneş, Dünya ve Ay’ın büyükten küçüğe doğru bir boyutlama yapınız.</a:t>
            </a:r>
          </a:p>
          <a:p>
            <a:endParaRPr lang="tr-TR" dirty="0"/>
          </a:p>
        </p:txBody>
      </p:sp>
    </p:spTree>
    <p:extLst>
      <p:ext uri="{BB962C8B-B14F-4D97-AF65-F5344CB8AC3E}">
        <p14:creationId xmlns:p14="http://schemas.microsoft.com/office/powerpoint/2010/main" val="3155871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73437"/>
            <a:ext cx="10515600" cy="5603526"/>
          </a:xfrm>
        </p:spPr>
        <p:txBody>
          <a:bodyPr/>
          <a:lstStyle/>
          <a:p>
            <a:pPr marL="0" indent="0">
              <a:buNone/>
            </a:pPr>
            <a:r>
              <a:rPr lang="tr-TR" sz="2400" b="1" dirty="0"/>
              <a:t>GEÇMİŞTEN GÜNÜMÜZE SAĞLIK TEKNOLOJİLERİ</a:t>
            </a:r>
            <a:endParaRPr lang="tr-TR" sz="2400" dirty="0"/>
          </a:p>
          <a:p>
            <a:r>
              <a:rPr lang="tr-TR" sz="2400" dirty="0"/>
              <a:t>Geçmişten günümüze bilim ve tekniğin gelişmesiyle nesnelerin gelişmesi de söz konusu olmuştur. Bilim ve tekniğin gelişmesiyle birlikte sağlık araç ve gereçleri de gelişimini sürdürmüştür. Sağlık araç ve gereçlerinin gelişiminde bilim ve tekniğin etkisi büyüktür.</a:t>
            </a:r>
          </a:p>
          <a:p>
            <a:r>
              <a:rPr lang="tr-TR" sz="2400" dirty="0"/>
              <a:t>Bilimsel deneyler ve teknolojinin gelişmesi, maddelerin işlenebilir olması da sağlık araçlarının gelişimini etkilemiştir. Plastik araçların yerini metaller, almıştır. Daha çok plastik, metal ve cam ağırlıklı kullanılan sağlık araçları insan vücuduna etkileri bakımından farklı amaçlarla ve farklı yerlerde kullanılmaktadır. Cam, plastik ve metal </a:t>
            </a:r>
            <a:r>
              <a:rPr lang="tr-TR" sz="2400" dirty="0" err="1"/>
              <a:t>işlenebilirliğinin</a:t>
            </a:r>
            <a:r>
              <a:rPr lang="tr-TR" sz="2400" dirty="0"/>
              <a:t> artması sağlığın korunmasını gündeme getirmiştir. Bu da sağlık araçlarının gelişimini sağlamıştır.</a:t>
            </a:r>
          </a:p>
          <a:p>
            <a:endParaRPr lang="tr-TR" dirty="0"/>
          </a:p>
        </p:txBody>
      </p:sp>
    </p:spTree>
    <p:extLst>
      <p:ext uri="{BB962C8B-B14F-4D97-AF65-F5344CB8AC3E}">
        <p14:creationId xmlns:p14="http://schemas.microsoft.com/office/powerpoint/2010/main" val="2557830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73437"/>
            <a:ext cx="10515600" cy="5603526"/>
          </a:xfrm>
        </p:spPr>
        <p:txBody>
          <a:bodyPr>
            <a:noAutofit/>
          </a:bodyPr>
          <a:lstStyle/>
          <a:p>
            <a:pPr marL="0" indent="0">
              <a:buNone/>
            </a:pPr>
            <a:r>
              <a:rPr lang="tr-TR" sz="3200" b="1" dirty="0"/>
              <a:t>SAĞLIK ALANINDA KULLANILAN TEKNOLOJİK ÜRÜNLER</a:t>
            </a:r>
            <a:endParaRPr lang="tr-TR" sz="3200" dirty="0"/>
          </a:p>
          <a:p>
            <a:r>
              <a:rPr lang="tr-TR" sz="3200" dirty="0"/>
              <a:t>Hastanelerde ve diğer sağlık kuruluşlarında kullanılan belli başlı ürünler vardır bu ürünleri sağlık alanında kullanılan ürünler diye sınıflandırmak mümkündür, bu ürünlerden bazıları ; röntgen cihazı, stetoskop, tansiyon aleti, MR cihazı, işitme cihazı, diyaliz cihazı şeklinde sıralanabilir</a:t>
            </a:r>
            <a:r>
              <a:rPr lang="tr-TR" sz="3200" dirty="0" smtClean="0"/>
              <a:t>.</a:t>
            </a:r>
          </a:p>
          <a:p>
            <a:pPr marL="0" indent="0">
              <a:buNone/>
            </a:pPr>
            <a:r>
              <a:rPr lang="tr-TR" sz="3200" b="1" dirty="0"/>
              <a:t>ETKİNLİK</a:t>
            </a:r>
            <a:endParaRPr lang="tr-TR" sz="3200" dirty="0"/>
          </a:p>
          <a:p>
            <a:r>
              <a:rPr lang="tr-TR" sz="3200" dirty="0"/>
              <a:t>Sağlık alanındaki görüntüleme teknolojilerinin insan sağlığı açısından olumlu ve olumsuz yanlarını tartışınız. </a:t>
            </a:r>
          </a:p>
          <a:p>
            <a:endParaRPr lang="tr-TR" sz="3200" dirty="0"/>
          </a:p>
          <a:p>
            <a:endParaRPr lang="tr-TR" sz="3200" dirty="0"/>
          </a:p>
        </p:txBody>
      </p:sp>
    </p:spTree>
    <p:extLst>
      <p:ext uri="{BB962C8B-B14F-4D97-AF65-F5344CB8AC3E}">
        <p14:creationId xmlns:p14="http://schemas.microsoft.com/office/powerpoint/2010/main" val="1498279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73437"/>
            <a:ext cx="10515600" cy="5603526"/>
          </a:xfrm>
        </p:spPr>
        <p:txBody>
          <a:bodyPr>
            <a:normAutofit lnSpcReduction="10000"/>
          </a:bodyPr>
          <a:lstStyle/>
          <a:p>
            <a:pPr marL="0" indent="0">
              <a:buNone/>
            </a:pPr>
            <a:r>
              <a:rPr lang="tr-TR" b="1" dirty="0"/>
              <a:t>SOSYOBİLİMSEL KONULAR </a:t>
            </a:r>
            <a:endParaRPr lang="tr-TR" dirty="0"/>
          </a:p>
          <a:p>
            <a:pPr marL="0" indent="0">
              <a:buNone/>
            </a:pPr>
            <a:r>
              <a:rPr lang="tr-TR" dirty="0"/>
              <a:t>Bireyin önüne gelen durumu yorumlayıp, onun hakkında karar verme sürecini yaşadığı konulardır.</a:t>
            </a:r>
          </a:p>
          <a:p>
            <a:pPr marL="0" indent="0">
              <a:buNone/>
            </a:pPr>
            <a:r>
              <a:rPr lang="tr-TR" dirty="0"/>
              <a:t>Fen ve teknolojinin etkileşimi sonucu ortaya çıkan; genellikle </a:t>
            </a:r>
            <a:r>
              <a:rPr lang="tr-TR" dirty="0" err="1"/>
              <a:t>etik,ahlaki</a:t>
            </a:r>
            <a:r>
              <a:rPr lang="tr-TR" dirty="0"/>
              <a:t> veya yasal ikilemleri içeren ve üzerinde kesin bir fikir birliği bulunmayan tartışmalı konulardır.</a:t>
            </a:r>
          </a:p>
          <a:p>
            <a:pPr marL="0" indent="0">
              <a:buNone/>
            </a:pPr>
            <a:r>
              <a:rPr lang="tr-TR" dirty="0"/>
              <a:t>Ayrıca bu konular açık uçlu sorular içerdiklerinden karmaşıktır ve birçok belirsizlik de taşımaktadır.</a:t>
            </a:r>
          </a:p>
          <a:p>
            <a:pPr lvl="0"/>
            <a:r>
              <a:rPr lang="tr-TR" dirty="0"/>
              <a:t>Nükleer enerji santralleri</a:t>
            </a:r>
          </a:p>
          <a:p>
            <a:pPr lvl="0"/>
            <a:r>
              <a:rPr lang="tr-TR" dirty="0"/>
              <a:t>GDO</a:t>
            </a:r>
          </a:p>
          <a:p>
            <a:pPr lvl="0"/>
            <a:r>
              <a:rPr lang="tr-TR" dirty="0"/>
              <a:t>Klonlama</a:t>
            </a:r>
          </a:p>
          <a:p>
            <a:pPr lvl="0"/>
            <a:r>
              <a:rPr lang="tr-TR" dirty="0"/>
              <a:t>Kök hücre araştırmaları</a:t>
            </a:r>
          </a:p>
          <a:p>
            <a:pPr lvl="0"/>
            <a:r>
              <a:rPr lang="tr-TR" dirty="0"/>
              <a:t>Küresel ısınma</a:t>
            </a:r>
          </a:p>
          <a:p>
            <a:pPr lvl="0"/>
            <a:r>
              <a:rPr lang="tr-TR" dirty="0"/>
              <a:t>Alternatif yakıtlar</a:t>
            </a:r>
          </a:p>
          <a:p>
            <a:pPr lvl="0"/>
            <a:r>
              <a:rPr lang="tr-TR" dirty="0"/>
              <a:t>Çevresel problemler</a:t>
            </a:r>
          </a:p>
          <a:p>
            <a:endParaRPr lang="tr-TR" dirty="0"/>
          </a:p>
        </p:txBody>
      </p:sp>
    </p:spTree>
    <p:extLst>
      <p:ext uri="{BB962C8B-B14F-4D97-AF65-F5344CB8AC3E}">
        <p14:creationId xmlns:p14="http://schemas.microsoft.com/office/powerpoint/2010/main" val="2010389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73437"/>
            <a:ext cx="10515600" cy="5603526"/>
          </a:xfrm>
        </p:spPr>
        <p:txBody>
          <a:bodyPr>
            <a:normAutofit/>
          </a:bodyPr>
          <a:lstStyle/>
          <a:p>
            <a:r>
              <a:rPr lang="tr-TR" sz="3600" dirty="0"/>
              <a:t>Fen ve teknolojinin insan </a:t>
            </a:r>
            <a:r>
              <a:rPr lang="tr-TR" sz="3600" dirty="0" err="1"/>
              <a:t>yaşamlarına,toplum</a:t>
            </a:r>
            <a:r>
              <a:rPr lang="tr-TR" sz="3600" dirty="0"/>
              <a:t> ve kültürü nasıl etkilediğini ve nasıl etkilendiğini anlamak üzere yapılan çalışmalar giderek artmaktadır.</a:t>
            </a:r>
          </a:p>
          <a:p>
            <a:r>
              <a:rPr lang="tr-TR" sz="3600" dirty="0" err="1"/>
              <a:t>Sosyobilimsel</a:t>
            </a:r>
            <a:r>
              <a:rPr lang="tr-TR" sz="3600" dirty="0"/>
              <a:t> </a:t>
            </a:r>
            <a:r>
              <a:rPr lang="tr-TR" sz="3600" dirty="0" err="1"/>
              <a:t>konular,içeriklerini</a:t>
            </a:r>
            <a:r>
              <a:rPr lang="tr-TR" sz="3600" dirty="0"/>
              <a:t> günlük hayatta karşılaşılabilecek durumlardan aldıklarından bu konuların anlaşılması ve öğrencilere </a:t>
            </a:r>
            <a:r>
              <a:rPr lang="tr-TR" sz="3600" dirty="0" err="1"/>
              <a:t>öğretilmesi,fen</a:t>
            </a:r>
            <a:r>
              <a:rPr lang="tr-TR" sz="3600" dirty="0"/>
              <a:t> eğitiminin önemli amaçları arasındadır.</a:t>
            </a:r>
          </a:p>
          <a:p>
            <a:endParaRPr lang="tr-TR" sz="3600" dirty="0"/>
          </a:p>
        </p:txBody>
      </p:sp>
    </p:spTree>
    <p:extLst>
      <p:ext uri="{BB962C8B-B14F-4D97-AF65-F5344CB8AC3E}">
        <p14:creationId xmlns:p14="http://schemas.microsoft.com/office/powerpoint/2010/main" val="889822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73437"/>
            <a:ext cx="10515600" cy="5603526"/>
          </a:xfrm>
        </p:spPr>
        <p:txBody>
          <a:bodyPr/>
          <a:lstStyle/>
          <a:p>
            <a:pPr marL="0" indent="0">
              <a:buNone/>
            </a:pPr>
            <a:r>
              <a:rPr lang="tr-TR" b="1" dirty="0"/>
              <a:t>TARIM ÜRÜNLERİNİN VERİMLİLİĞİNİ ETKİLEYEN FAKTÖRLER </a:t>
            </a:r>
            <a:endParaRPr lang="tr-TR" dirty="0"/>
          </a:p>
          <a:p>
            <a:pPr marL="0" indent="0">
              <a:buNone/>
            </a:pPr>
            <a:r>
              <a:rPr lang="tr-TR" b="1" dirty="0" smtClean="0"/>
              <a:t>1</a:t>
            </a:r>
            <a:r>
              <a:rPr lang="tr-TR" b="1" dirty="0"/>
              <a:t>. Toprak ve Bakımı</a:t>
            </a:r>
            <a:endParaRPr lang="tr-TR" dirty="0"/>
          </a:p>
          <a:p>
            <a:r>
              <a:rPr lang="tr-TR" dirty="0"/>
              <a:t>Tarım topraklarında devamlı üretim yapılabilmesi, toprağın mineralce zengin olmasına bağlıdır. Sürekli olarak üzerinde tarım faaliyeti yapılan toprağın, çeşitli şekillerde bakımının yapılması gereklidir.</a:t>
            </a:r>
          </a:p>
          <a:p>
            <a:pPr marL="0" indent="0">
              <a:buNone/>
            </a:pPr>
            <a:r>
              <a:rPr lang="tr-TR" b="1" dirty="0"/>
              <a:t>2. Sulama</a:t>
            </a:r>
            <a:endParaRPr lang="tr-TR" dirty="0"/>
          </a:p>
          <a:p>
            <a:r>
              <a:rPr lang="tr-TR" dirty="0"/>
              <a:t>Türkiye’de tarımsal verimi etkileyen en önemli faktör sulamadır. Ülkemizin büyük bir bölümü kurak ve yarı kurak iklimin etkisindedir. Çoğu yerde tarımsal faaliyetin yoğunlaştığı yaz döneminde, kuraklık hüküm sürmektedir. Bu da tarımdaki su ihtiyacını artırmaktadır. Ayrıca, yağışların düzensiz düşmesi, özellikle tahıl tarımının yaygın olduğu sahalarda, her yıl üretimde dalgalanmalara neden olmaktadır.</a:t>
            </a:r>
          </a:p>
          <a:p>
            <a:endParaRPr lang="tr-TR" dirty="0"/>
          </a:p>
        </p:txBody>
      </p:sp>
    </p:spTree>
    <p:extLst>
      <p:ext uri="{BB962C8B-B14F-4D97-AF65-F5344CB8AC3E}">
        <p14:creationId xmlns:p14="http://schemas.microsoft.com/office/powerpoint/2010/main" val="1244755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73437"/>
            <a:ext cx="10515600" cy="5603526"/>
          </a:xfrm>
        </p:spPr>
        <p:txBody>
          <a:bodyPr>
            <a:normAutofit/>
          </a:bodyPr>
          <a:lstStyle/>
          <a:p>
            <a:pPr marL="0" indent="0">
              <a:buNone/>
            </a:pPr>
            <a:r>
              <a:rPr lang="tr-TR" b="1" dirty="0"/>
              <a:t>3. Gübreleme</a:t>
            </a:r>
            <a:endParaRPr lang="tr-TR" dirty="0"/>
          </a:p>
          <a:p>
            <a:r>
              <a:rPr lang="tr-TR" dirty="0"/>
              <a:t>Sulamadan sonra, verimi artıran en önemli faktör gübrelemedir. Toprağın devamlı kullanılması minerallerin azalmasına neden olmakta ve verimi azaltmaktadır. Gübreleme ile mineral takviyesi yapılarak toprağın verimi artırılmaya çalışılır.</a:t>
            </a:r>
          </a:p>
          <a:p>
            <a:pPr marL="0" indent="0">
              <a:buNone/>
            </a:pPr>
            <a:r>
              <a:rPr lang="tr-TR" b="1" dirty="0"/>
              <a:t>4. Tohum Islahı</a:t>
            </a:r>
            <a:endParaRPr lang="tr-TR" dirty="0"/>
          </a:p>
          <a:p>
            <a:r>
              <a:rPr lang="tr-TR" dirty="0"/>
              <a:t>Tarım ürünlerinden yüksek verim elde edilmesi, sulama ve gübrelemenin yanında kaliteli tohumun kullanılmasıyla da yakından ilişkilidir.</a:t>
            </a:r>
          </a:p>
          <a:p>
            <a:pPr marL="0" indent="0">
              <a:buNone/>
            </a:pPr>
            <a:r>
              <a:rPr lang="tr-TR" b="1" dirty="0"/>
              <a:t>5. Zirai Mücadele</a:t>
            </a:r>
            <a:endParaRPr lang="tr-TR" dirty="0"/>
          </a:p>
          <a:p>
            <a:r>
              <a:rPr lang="tr-TR" dirty="0"/>
              <a:t>Hastalık ve haşerelerin üretimde zaman zaman % 20 – 30 civarında verim düşüklüğüne neden olduğu görülmüştür. Türkiye’de zirai mücadele ile tarlalardaki yabancı otların gelişmesi önlenmekte ve haşerelerin çoğalmasına imkân verilmemektedir. Böylece verim düşüklüğünün önüne geçilmektedir.</a:t>
            </a:r>
          </a:p>
          <a:p>
            <a:endParaRPr lang="tr-TR" dirty="0"/>
          </a:p>
        </p:txBody>
      </p:sp>
    </p:spTree>
    <p:extLst>
      <p:ext uri="{BB962C8B-B14F-4D97-AF65-F5344CB8AC3E}">
        <p14:creationId xmlns:p14="http://schemas.microsoft.com/office/powerpoint/2010/main" val="1694962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587141" y="721896"/>
            <a:ext cx="11155679" cy="5909910"/>
          </a:xfrm>
        </p:spPr>
        <p:txBody>
          <a:bodyPr>
            <a:normAutofit/>
          </a:bodyPr>
          <a:lstStyle/>
          <a:p>
            <a:pPr marL="0" indent="0">
              <a:buNone/>
            </a:pPr>
            <a:r>
              <a:rPr lang="tr-TR" sz="2400" b="1" dirty="0"/>
              <a:t>6. Toprak Analizi</a:t>
            </a:r>
            <a:endParaRPr lang="tr-TR" sz="2400" dirty="0"/>
          </a:p>
          <a:p>
            <a:r>
              <a:rPr lang="tr-TR" sz="2400" dirty="0"/>
              <a:t>Toprak analizi ile topraktaki mineral maddeler belirlenir. Böylece toprağın hangi tür bitkilere elverişli, hangi tür gübreye ihtiyacı olduğu saptanarak daha bilinçli tarım yapılır.</a:t>
            </a:r>
          </a:p>
          <a:p>
            <a:pPr marL="0" indent="0">
              <a:buNone/>
            </a:pPr>
            <a:r>
              <a:rPr lang="tr-TR" sz="2400" b="1" dirty="0"/>
              <a:t>7. Makineleşme</a:t>
            </a:r>
            <a:endParaRPr lang="tr-TR" sz="2400" dirty="0"/>
          </a:p>
          <a:p>
            <a:r>
              <a:rPr lang="tr-TR" sz="2400" dirty="0"/>
              <a:t>Toprakların kısa sürede ve zamanında sürülmesi, hasadın zamanında yapılabilmesi günümüzde makineleşme ile mümkündür. Türkiye’de bazı alanlarda makineli tarıma tam geçilememiştir.</a:t>
            </a:r>
          </a:p>
          <a:p>
            <a:pPr marL="0" indent="0">
              <a:buNone/>
            </a:pPr>
            <a:r>
              <a:rPr lang="tr-TR" sz="2400" b="1" dirty="0"/>
              <a:t>8. Çiftçinin Eğitimi</a:t>
            </a:r>
            <a:endParaRPr lang="tr-TR" sz="2400" dirty="0"/>
          </a:p>
          <a:p>
            <a:r>
              <a:rPr lang="tr-TR" sz="2400" dirty="0"/>
              <a:t>Günümüzde tarım, modern aletler, kaliteli tohum ve hassas ilaçlar kullanımıyla yapılmaktadır. Bütün bunlar çiftçinin eğitimini gerektirmektedir. Ülkemiz genelinde çiftçilerin eğitim düzeyi düşüktür.</a:t>
            </a:r>
          </a:p>
          <a:p>
            <a:endParaRPr lang="tr-TR" sz="2400" dirty="0"/>
          </a:p>
        </p:txBody>
      </p:sp>
    </p:spTree>
    <p:extLst>
      <p:ext uri="{BB962C8B-B14F-4D97-AF65-F5344CB8AC3E}">
        <p14:creationId xmlns:p14="http://schemas.microsoft.com/office/powerpoint/2010/main" val="3391168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46509" y="433137"/>
            <a:ext cx="11473313" cy="6323797"/>
          </a:xfrm>
        </p:spPr>
        <p:txBody>
          <a:bodyPr>
            <a:normAutofit/>
          </a:bodyPr>
          <a:lstStyle/>
          <a:p>
            <a:pPr marL="0" indent="0">
              <a:buNone/>
            </a:pPr>
            <a:r>
              <a:rPr lang="tr-TR" sz="3200" b="1" dirty="0"/>
              <a:t>9. Tarımı Destekleyen Kuruluşlar</a:t>
            </a:r>
            <a:endParaRPr lang="tr-TR" sz="3200" dirty="0"/>
          </a:p>
          <a:p>
            <a:r>
              <a:rPr lang="tr-TR" sz="3200" dirty="0"/>
              <a:t>Tarım ürünlerinin toplanması, pazarlanması ve işlenmesi yönüyle çiftçilerin desteklenmesi gerekmektedir. Türkiye’de tarıma destek sağlayan çeşitli kuruluşlar bulunmaktadır.</a:t>
            </a:r>
          </a:p>
          <a:p>
            <a:pPr marL="0" indent="0">
              <a:buNone/>
            </a:pPr>
            <a:r>
              <a:rPr lang="tr-TR" sz="3200" b="1" dirty="0"/>
              <a:t>ETKİNLİK</a:t>
            </a:r>
            <a:endParaRPr lang="tr-TR" sz="3200" dirty="0"/>
          </a:p>
          <a:p>
            <a:r>
              <a:rPr lang="tr-TR" sz="3200" dirty="0"/>
              <a:t>Atatürk’ün tarım politikasını araştırıp, sınıfta arkadaşlarınızla paylaşınız. </a:t>
            </a:r>
          </a:p>
          <a:p>
            <a:pPr marL="0" indent="0">
              <a:buNone/>
            </a:pPr>
            <a:endParaRPr lang="tr-TR" sz="3200" i="1" dirty="0" smtClean="0">
              <a:solidFill>
                <a:schemeClr val="accent1">
                  <a:lumMod val="75000"/>
                </a:schemeClr>
              </a:solidFill>
            </a:endParaRPr>
          </a:p>
          <a:p>
            <a:pPr marL="0" indent="0">
              <a:buNone/>
            </a:pPr>
            <a:r>
              <a:rPr lang="tr-TR" sz="3200" i="1" dirty="0" smtClean="0">
                <a:solidFill>
                  <a:schemeClr val="accent1">
                    <a:lumMod val="75000"/>
                  </a:schemeClr>
                </a:solidFill>
              </a:rPr>
              <a:t>“</a:t>
            </a:r>
            <a:r>
              <a:rPr lang="tr-TR" sz="3200" i="1" dirty="0">
                <a:solidFill>
                  <a:schemeClr val="accent1">
                    <a:lumMod val="75000"/>
                  </a:schemeClr>
                </a:solidFill>
              </a:rPr>
              <a:t>Toprak o kadar cömert ki, dökülen her damla alın terinin karşılığını verir.” </a:t>
            </a:r>
            <a:r>
              <a:rPr lang="tr-TR" sz="3200" b="1" i="1" dirty="0">
                <a:solidFill>
                  <a:schemeClr val="accent1">
                    <a:lumMod val="75000"/>
                  </a:schemeClr>
                </a:solidFill>
              </a:rPr>
              <a:t>MUSTAFA KEMAL ATATÜRK</a:t>
            </a:r>
            <a:endParaRPr lang="tr-TR" sz="3200" i="1" dirty="0">
              <a:solidFill>
                <a:schemeClr val="accent1">
                  <a:lumMod val="75000"/>
                </a:schemeClr>
              </a:solidFill>
            </a:endParaRPr>
          </a:p>
        </p:txBody>
      </p:sp>
    </p:spTree>
    <p:extLst>
      <p:ext uri="{BB962C8B-B14F-4D97-AF65-F5344CB8AC3E}">
        <p14:creationId xmlns:p14="http://schemas.microsoft.com/office/powerpoint/2010/main" val="2299148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36884" y="288758"/>
            <a:ext cx="11425188" cy="6266046"/>
          </a:xfrm>
        </p:spPr>
        <p:txBody>
          <a:bodyPr>
            <a:normAutofit/>
          </a:bodyPr>
          <a:lstStyle/>
          <a:p>
            <a:pPr marL="0" indent="0">
              <a:buNone/>
            </a:pPr>
            <a:r>
              <a:rPr lang="tr-TR" sz="2800" b="1" dirty="0"/>
              <a:t>ENDÜSTRİYEL GIDALAR NELERDİR?</a:t>
            </a:r>
            <a:endParaRPr lang="tr-TR" sz="2800" dirty="0"/>
          </a:p>
          <a:p>
            <a:r>
              <a:rPr lang="tr-TR" sz="2800" dirty="0"/>
              <a:t>Endüstriyel gıda, hızlı tüketim alışkanlığının ve zorunluluğunun bir sonucu olarak 1950’lerin itibaren doğmuş ve hızla yükselmiş bir ekonomi pazar ürünüdür. Günümüzde endüstri içinde yapay tatlandırıcılar, kimyasal ürünler ve çeşitli renklendirme boyaları ile üretilen bu gıdaların bir diğer adı da hazır gıdadır. Modern toplumlarda çok fazla tüketilmesinin ana nedeni hızlı, pratik ve lezzetli olmasıdır. </a:t>
            </a:r>
            <a:r>
              <a:rPr lang="tr-TR" sz="2800" dirty="0" err="1"/>
              <a:t>Fast-food</a:t>
            </a:r>
            <a:r>
              <a:rPr lang="tr-TR" sz="2800" dirty="0"/>
              <a:t> alanında üretilen birçok besin ve içecek endüstriyel gıdalara örnek olarak gösterilebilir. Bununla birlikte içinde hormon ve gıda boyası bulunan diğer tür yiyecekler de endüstriyel gıdalar kapsamında ele alınmalı ve değerlendirilmelidir.</a:t>
            </a:r>
          </a:p>
          <a:p>
            <a:endParaRPr lang="tr-TR" sz="2800" dirty="0"/>
          </a:p>
        </p:txBody>
      </p:sp>
    </p:spTree>
    <p:extLst>
      <p:ext uri="{BB962C8B-B14F-4D97-AF65-F5344CB8AC3E}">
        <p14:creationId xmlns:p14="http://schemas.microsoft.com/office/powerpoint/2010/main" val="3412878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21381" y="288758"/>
            <a:ext cx="11810197" cy="6371924"/>
          </a:xfrm>
        </p:spPr>
        <p:txBody>
          <a:bodyPr>
            <a:noAutofit/>
          </a:bodyPr>
          <a:lstStyle/>
          <a:p>
            <a:r>
              <a:rPr lang="tr-TR" sz="2400" b="1" dirty="0"/>
              <a:t>ENDÜSTRİYEL GIDALARIN SAĞLIĞA OLUMSUZ ETKİLERİ NELERDİR?</a:t>
            </a:r>
            <a:endParaRPr lang="tr-TR" sz="2400" dirty="0"/>
          </a:p>
          <a:p>
            <a:r>
              <a:rPr lang="tr-TR" sz="2400" dirty="0"/>
              <a:t>Endüstriyel gıdalar yapımı ve pişirilme aşamasında birçok katkı maddesi ile karıştırıldığında insan sağlığına doğrudan zararlı etkileri bulunmaktadır. Fazlaca yağ, şeker gibi ürünleri bünyesinde barındıran bu gıdalar, oldukça kalorilidir. Bu nedenle doğrudan doğruya </a:t>
            </a:r>
            <a:r>
              <a:rPr lang="tr-TR" sz="2400" dirty="0" err="1"/>
              <a:t>obezite</a:t>
            </a:r>
            <a:r>
              <a:rPr lang="tr-TR" sz="2400" dirty="0"/>
              <a:t> hastalığının birincil dereceden sebebi olarak gösterilmektedir. Bununla birlikte şeker hastalığı, damar tıkanıklığı, aşırı kilo alma, deride çatlaklar gibi birçok fizyolojik soruna da yol açmaktadır.</a:t>
            </a:r>
          </a:p>
          <a:p>
            <a:r>
              <a:rPr lang="tr-TR" sz="2400" dirty="0"/>
              <a:t>Üniversiteler ve özel sağlık kurumları tarafından gerçekleştirilen birçok deney ve inceleme sonucunda endüstriyel gıdaların kanser oluşumuna direkt etki ettiği gözlemlenmiş ve raporlar halinde kamuoyuna sunulmuştur. Birçok dondurucu ürün de endüstriyel gıda olarak gösterilmektedir. Bu ürünlerin diğerlerinden farklı olarak zehirlenmelere yol açtığı görülmektedir. Çocukların </a:t>
            </a:r>
            <a:r>
              <a:rPr lang="tr-TR" sz="2400" dirty="0" err="1"/>
              <a:t>fast-food</a:t>
            </a:r>
            <a:r>
              <a:rPr lang="tr-TR" sz="2400" dirty="0"/>
              <a:t> karşısında </a:t>
            </a:r>
            <a:r>
              <a:rPr lang="tr-TR" sz="2400" dirty="0" err="1"/>
              <a:t>talepkar</a:t>
            </a:r>
            <a:r>
              <a:rPr lang="tr-TR" sz="2400" dirty="0"/>
              <a:t> ve dirençsiz olması da endüstriyel gıdaların alışkanlık yapıcı maddeler taşıdığı ihtimalini gündeme taşımıştır</a:t>
            </a:r>
            <a:r>
              <a:rPr lang="tr-TR" sz="2400" dirty="0" smtClean="0"/>
              <a:t>.</a:t>
            </a:r>
            <a:endParaRPr lang="tr-TR" sz="2400" dirty="0"/>
          </a:p>
          <a:p>
            <a:r>
              <a:rPr lang="tr-TR" sz="2400" b="1" dirty="0"/>
              <a:t> </a:t>
            </a:r>
            <a:endParaRPr lang="tr-TR" sz="2400" dirty="0"/>
          </a:p>
          <a:p>
            <a:endParaRPr lang="tr-TR" sz="2400" dirty="0"/>
          </a:p>
        </p:txBody>
      </p:sp>
    </p:spTree>
    <p:extLst>
      <p:ext uri="{BB962C8B-B14F-4D97-AF65-F5344CB8AC3E}">
        <p14:creationId xmlns:p14="http://schemas.microsoft.com/office/powerpoint/2010/main" val="3482087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42441"/>
            <a:ext cx="10515600" cy="5634522"/>
          </a:xfrm>
        </p:spPr>
        <p:txBody>
          <a:bodyPr>
            <a:normAutofit/>
          </a:bodyPr>
          <a:lstStyle/>
          <a:p>
            <a:pPr marL="0" indent="0">
              <a:buNone/>
            </a:pPr>
            <a:r>
              <a:rPr lang="tr-TR" b="1" dirty="0"/>
              <a:t>BİLİMDE DELİL NASIL YAPILIR?</a:t>
            </a:r>
            <a:endParaRPr lang="tr-TR" dirty="0"/>
          </a:p>
          <a:p>
            <a:r>
              <a:rPr lang="tr-TR" dirty="0"/>
              <a:t>Bilimde deliller; deney ve gözlem yapılarak kanıtlanır. Bilimde belgelenir </a:t>
            </a:r>
            <a:r>
              <a:rPr lang="tr-TR" dirty="0" err="1"/>
              <a:t>şeylenir</a:t>
            </a:r>
            <a:r>
              <a:rPr lang="tr-TR" dirty="0"/>
              <a:t> daima bir kanıtı, bir delili vardır. Bunun için de herkes tarafından kabul edilecek deney ve gözlemler yapılır.</a:t>
            </a:r>
          </a:p>
          <a:p>
            <a:r>
              <a:rPr lang="tr-TR" dirty="0"/>
              <a:t>• Örneğin suyun 100 derecede kaynadığını termometreyle,</a:t>
            </a:r>
          </a:p>
          <a:p>
            <a:r>
              <a:rPr lang="tr-TR" dirty="0"/>
              <a:t>• Kuşların kanatlarının olduğunu gözlerimizle,</a:t>
            </a:r>
          </a:p>
          <a:p>
            <a:r>
              <a:rPr lang="tr-TR" dirty="0"/>
              <a:t>• Atmosferin varlığını ateş çıkmasıyla,</a:t>
            </a:r>
          </a:p>
          <a:p>
            <a:r>
              <a:rPr lang="tr-TR" dirty="0"/>
              <a:t>• Suyun içinde hidrojen bağının olduğunu yapısındaki hidrojen ve oksijenle,</a:t>
            </a:r>
          </a:p>
          <a:p>
            <a:r>
              <a:rPr lang="tr-TR" dirty="0"/>
              <a:t>• Mikroskobik canlıların var olduğunu mikroskopla,</a:t>
            </a:r>
          </a:p>
          <a:p>
            <a:pPr marL="0" indent="0">
              <a:buNone/>
            </a:pPr>
            <a:r>
              <a:rPr lang="tr-TR" dirty="0"/>
              <a:t>Kanıtlayabiliriz.</a:t>
            </a:r>
          </a:p>
          <a:p>
            <a:r>
              <a:rPr lang="tr-TR" dirty="0"/>
              <a:t>Bilim; evreni tanımak adına yapılan bütün çalışmaların tamamına denmektedir. Bilim dalları ilişki içerisindedir. Bazı bilim dalları; matematik, fizik, kimya, biyoloji, mekanik, kuantum, termodinamik, biyokimya, polimer </a:t>
            </a:r>
            <a:r>
              <a:rPr lang="tr-TR" dirty="0" smtClean="0"/>
              <a:t>kimyası</a:t>
            </a:r>
            <a:r>
              <a:rPr lang="tr-TR" dirty="0"/>
              <a:t> </a:t>
            </a:r>
            <a:r>
              <a:rPr lang="tr-TR" dirty="0" smtClean="0"/>
              <a:t>vb.</a:t>
            </a:r>
            <a:endParaRPr lang="tr-TR" dirty="0"/>
          </a:p>
          <a:p>
            <a:endParaRPr lang="tr-TR" dirty="0"/>
          </a:p>
          <a:p>
            <a:endParaRPr lang="tr-TR" dirty="0"/>
          </a:p>
        </p:txBody>
      </p:sp>
    </p:spTree>
    <p:extLst>
      <p:ext uri="{BB962C8B-B14F-4D97-AF65-F5344CB8AC3E}">
        <p14:creationId xmlns:p14="http://schemas.microsoft.com/office/powerpoint/2010/main" val="926295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31006" y="269507"/>
            <a:ext cx="11781322" cy="6516303"/>
          </a:xfrm>
        </p:spPr>
        <p:txBody>
          <a:bodyPr>
            <a:normAutofit/>
          </a:bodyPr>
          <a:lstStyle/>
          <a:p>
            <a:pPr marL="0" indent="0">
              <a:buNone/>
            </a:pPr>
            <a:r>
              <a:rPr lang="tr-TR" b="1" dirty="0"/>
              <a:t>BİLİM İNSANININ ÖZELLİKLERİ NELERDİR?</a:t>
            </a:r>
            <a:endParaRPr lang="tr-TR" dirty="0"/>
          </a:p>
          <a:p>
            <a:pPr marL="0" indent="0">
              <a:buNone/>
            </a:pPr>
            <a:r>
              <a:rPr lang="tr-TR" dirty="0"/>
              <a:t> </a:t>
            </a:r>
            <a:r>
              <a:rPr lang="tr-TR" b="1" dirty="0" smtClean="0"/>
              <a:t>1</a:t>
            </a:r>
            <a:r>
              <a:rPr lang="tr-TR" b="1" dirty="0"/>
              <a:t>) İyi bir gözlemcidir.</a:t>
            </a:r>
            <a:endParaRPr lang="tr-TR" dirty="0"/>
          </a:p>
          <a:p>
            <a:pPr fontAlgn="base"/>
            <a:r>
              <a:rPr lang="tr-TR" dirty="0"/>
              <a:t>Çevresini sürekli gözlemler. Her şey gözlemlemek ile başlar. Soruların kaynağı da, çözümlerin kaynağı da bu gözlemlerin sonucudur.</a:t>
            </a:r>
          </a:p>
          <a:p>
            <a:pPr fontAlgn="base"/>
            <a:r>
              <a:rPr lang="tr-TR" dirty="0"/>
              <a:t>Baktığınız objeyi veya olayı tek tek parçalara ayırıp bütün ayrıntıları görebilmek ve sonra bu parçaları yeniden birleştirip bütün olarak algılamak, gözlem yapabilmenin sırrıdır.</a:t>
            </a:r>
          </a:p>
          <a:p>
            <a:pPr marL="0" indent="0" fontAlgn="base">
              <a:buNone/>
            </a:pPr>
            <a:r>
              <a:rPr lang="tr-TR" b="1" dirty="0"/>
              <a:t>2) Meraklı ve araştırmacıdır.</a:t>
            </a:r>
            <a:endParaRPr lang="tr-TR" dirty="0"/>
          </a:p>
          <a:p>
            <a:pPr fontAlgn="base"/>
            <a:r>
              <a:rPr lang="tr-TR" dirty="0"/>
              <a:t>Bilim adamı meraklıdır. Etrafını gözlemlerken aklına </a:t>
            </a:r>
            <a:r>
              <a:rPr lang="tr-TR" dirty="0" err="1"/>
              <a:t>binbir</a:t>
            </a:r>
            <a:r>
              <a:rPr lang="tr-TR" dirty="0"/>
              <a:t> çeşit soru takılır. Neden böyle, nasıl böyle oluyor? Evrende cevabını bilmediğimiz o kadar çok şey var ki. Bilim insanı bu merakı doğrultusunda araştırma yapar. Çok okur. Öğrenmek için hiçbir fırsatı kaçırmaz. Soru sormaktan çekinmez.</a:t>
            </a:r>
          </a:p>
          <a:p>
            <a:pPr fontAlgn="base"/>
            <a:r>
              <a:rPr lang="tr-TR" dirty="0"/>
              <a:t>Bugün dünya bu konuma geldiyse, bilinmelidir ki, bu merak ile ortaya çıkan sorgulama ve bu yönde yapılan araştırmaların bir sonucudur.</a:t>
            </a:r>
          </a:p>
          <a:p>
            <a:pPr fontAlgn="base"/>
            <a:r>
              <a:rPr lang="tr-TR" b="1" dirty="0"/>
              <a:t>Bilgi bir bilim adamının anahtarıdır.</a:t>
            </a:r>
            <a:endParaRPr lang="tr-TR" dirty="0"/>
          </a:p>
          <a:p>
            <a:pPr fontAlgn="base"/>
            <a:r>
              <a:rPr lang="tr-TR" dirty="0"/>
              <a:t>Sizin merakınızı çeken nedir? Neyi en çok merak ediyorsunuz?  </a:t>
            </a:r>
            <a:endParaRPr lang="tr-TR" dirty="0" smtClean="0"/>
          </a:p>
          <a:p>
            <a:pPr fontAlgn="base"/>
            <a:r>
              <a:rPr lang="tr-TR" dirty="0" smtClean="0"/>
              <a:t>Merakınızın </a:t>
            </a:r>
            <a:r>
              <a:rPr lang="tr-TR" dirty="0"/>
              <a:t>peşinden gidin.</a:t>
            </a:r>
          </a:p>
        </p:txBody>
      </p:sp>
    </p:spTree>
    <p:extLst>
      <p:ext uri="{BB962C8B-B14F-4D97-AF65-F5344CB8AC3E}">
        <p14:creationId xmlns:p14="http://schemas.microsoft.com/office/powerpoint/2010/main" val="1913682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46509" y="231006"/>
            <a:ext cx="11742821" cy="6400800"/>
          </a:xfrm>
        </p:spPr>
        <p:txBody>
          <a:bodyPr>
            <a:normAutofit/>
          </a:bodyPr>
          <a:lstStyle/>
          <a:p>
            <a:pPr marL="0" indent="0" fontAlgn="base">
              <a:buNone/>
            </a:pPr>
            <a:r>
              <a:rPr lang="tr-TR" sz="2800" b="1" dirty="0"/>
              <a:t>3) Deney yapar.</a:t>
            </a:r>
            <a:endParaRPr lang="tr-TR" sz="2800" dirty="0"/>
          </a:p>
          <a:p>
            <a:pPr fontAlgn="base"/>
            <a:r>
              <a:rPr lang="tr-TR" sz="2800" dirty="0"/>
              <a:t>Her zaman teorik bilgi tatmin etmez ya da yeterli gelmez. Deneyip görmek, işleyişi anlamak çoğu zaman daha iyi bir öğretmendir. Bu yüzden merak ettikleri bir konuda veya bir gerçeği göstermek, kanıtlamak için deney yaparlar.</a:t>
            </a:r>
          </a:p>
          <a:p>
            <a:pPr marL="0" indent="0" fontAlgn="base">
              <a:buNone/>
            </a:pPr>
            <a:endParaRPr lang="tr-TR" sz="2800" dirty="0"/>
          </a:p>
          <a:p>
            <a:pPr marL="0" indent="0" fontAlgn="base">
              <a:buNone/>
            </a:pPr>
            <a:r>
              <a:rPr lang="tr-TR" sz="2800" b="1" dirty="0"/>
              <a:t>4) Not tutar.</a:t>
            </a:r>
            <a:endParaRPr lang="tr-TR" sz="2800" dirty="0"/>
          </a:p>
          <a:p>
            <a:pPr fontAlgn="base"/>
            <a:r>
              <a:rPr lang="tr-TR" sz="2800" dirty="0"/>
              <a:t>Bir bilim adamı çalışmalarını kayıt altına alır. Hafızasına güvenmez. (Elbette güvenir ama işini sağlama alır.) Araştırmalarından notlar çıkarır kendisine, deneylerde elde ettiği sonuçları hangi durumlarda neler olduğunu her zaman not eder.</a:t>
            </a:r>
          </a:p>
          <a:p>
            <a:endParaRPr lang="tr-TR" sz="2800" dirty="0"/>
          </a:p>
        </p:txBody>
      </p:sp>
    </p:spTree>
    <p:extLst>
      <p:ext uri="{BB962C8B-B14F-4D97-AF65-F5344CB8AC3E}">
        <p14:creationId xmlns:p14="http://schemas.microsoft.com/office/powerpoint/2010/main" val="2558080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04261" y="327260"/>
            <a:ext cx="11367435" cy="6381548"/>
          </a:xfrm>
        </p:spPr>
        <p:txBody>
          <a:bodyPr>
            <a:noAutofit/>
          </a:bodyPr>
          <a:lstStyle/>
          <a:p>
            <a:pPr marL="0" indent="0" fontAlgn="base">
              <a:buNone/>
            </a:pPr>
            <a:r>
              <a:rPr lang="tr-TR" sz="2400" b="1" dirty="0"/>
              <a:t>5) Sabırlıdır. Kararlıdır.</a:t>
            </a:r>
            <a:endParaRPr lang="tr-TR" sz="2400" dirty="0"/>
          </a:p>
          <a:p>
            <a:pPr fontAlgn="base"/>
            <a:r>
              <a:rPr lang="tr-TR" sz="2400" dirty="0"/>
              <a:t>Araştırmaları sonucu her zaman yeterli bilgiye edinemeyebilir.  Deneyler yapar. Deneyler sonucu bir sonuç alamayabilir ama yılmaz, tekrar tekrar dener. Değişkenleri değiştirip tekrar deneyler yapar. Ama pes etmez, çalışmalarını sonuca ulaşıncaya kadar sürdürür.</a:t>
            </a:r>
          </a:p>
          <a:p>
            <a:pPr fontAlgn="base"/>
            <a:r>
              <a:rPr lang="tr-TR" sz="2400" dirty="0"/>
              <a:t>Başarmak istiyorsanız sorunlardan kaçmamalısınız. Sonuca, bilgiye ulaşmak her zaman çok kolay bir iş değiştir. Bazen uzun yıllar bile sürebilir bu işlem. Genelde biz her zaman pozitif bir sonuç bekleriz ama unutmayın ki olumsuz da bir sonuçtur.</a:t>
            </a:r>
          </a:p>
          <a:p>
            <a:pPr fontAlgn="base"/>
            <a:r>
              <a:rPr lang="tr-TR" sz="2400" i="1" dirty="0"/>
              <a:t>Belirlediğiniz yolun sonuna ulaşacak kadar sabırlı mısınız? Posta pullarının gideceği yere varasıya kadar mektuba yapışıp kalmasından ötürü çok değerli olduğu söylenir. Posta pulu gibi olun ve başladığınız işi bitirin.</a:t>
            </a:r>
            <a:endParaRPr lang="tr-TR" sz="2400" dirty="0"/>
          </a:p>
          <a:p>
            <a:endParaRPr lang="tr-TR" sz="2400" dirty="0"/>
          </a:p>
        </p:txBody>
      </p:sp>
    </p:spTree>
    <p:extLst>
      <p:ext uri="{BB962C8B-B14F-4D97-AF65-F5344CB8AC3E}">
        <p14:creationId xmlns:p14="http://schemas.microsoft.com/office/powerpoint/2010/main" val="3567396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08008" y="327260"/>
            <a:ext cx="11694695" cy="6227544"/>
          </a:xfrm>
        </p:spPr>
        <p:txBody>
          <a:bodyPr>
            <a:normAutofit/>
          </a:bodyPr>
          <a:lstStyle/>
          <a:p>
            <a:pPr marL="0" indent="0" fontAlgn="base">
              <a:buNone/>
            </a:pPr>
            <a:r>
              <a:rPr lang="tr-TR" b="1" dirty="0"/>
              <a:t>6) Gelişmeleri takip eder. Günceldir</a:t>
            </a:r>
            <a:r>
              <a:rPr lang="tr-TR" b="1" dirty="0" smtClean="0"/>
              <a:t>.</a:t>
            </a:r>
            <a:endParaRPr lang="tr-TR" dirty="0"/>
          </a:p>
          <a:p>
            <a:pPr fontAlgn="base"/>
            <a:r>
              <a:rPr lang="tr-TR" dirty="0"/>
              <a:t>Sadece ülkemiz de değil, dünyanın her yerinde sizin çalışma alanınız ile ilgili çalışmalar yapan mutlaka birileri vardır. Sadece kendi alanınız ile ilgili olmasına gerek yok. Başka birisinin bir çalışması da size ilham kaynağı olabilir. Bilim her gün hızla gelişen bir alan ve takip etmezseniz geride kalırsınız. Sizin bulduğunuz bir sonucu belki bir başkası çoktan bulup yayınlamıştır</a:t>
            </a:r>
            <a:r>
              <a:rPr lang="tr-TR" dirty="0" smtClean="0"/>
              <a:t>…</a:t>
            </a:r>
          </a:p>
          <a:p>
            <a:pPr marL="0" indent="0" fontAlgn="base">
              <a:buNone/>
            </a:pPr>
            <a:endParaRPr lang="tr-TR" dirty="0"/>
          </a:p>
          <a:p>
            <a:pPr marL="0" indent="0" fontAlgn="base">
              <a:buNone/>
            </a:pPr>
            <a:r>
              <a:rPr lang="tr-TR" b="1" dirty="0"/>
              <a:t>7) Hayalperest ve yaratıcı bir zekaya sahiptir.</a:t>
            </a:r>
            <a:endParaRPr lang="tr-TR" dirty="0"/>
          </a:p>
          <a:p>
            <a:pPr fontAlgn="base"/>
            <a:r>
              <a:rPr lang="tr-TR" dirty="0"/>
              <a:t>Bilim adamı geniş bir hayal ve yorumlama gücüne sahiptir. Hayal gücünüz geleceği belirler. Eskiden uçmak insanlar için bir hayalden ibaretti ama hep birilerinin hayali idi. Sonra birileri araştırdı, deneyler yaptı ve başardı. Artık uçaklar aracılığı ile insanlar istedikleri yere uçabiliyor. Hatta uzaya bile çıkabiliyorlar.</a:t>
            </a:r>
          </a:p>
          <a:p>
            <a:pPr fontAlgn="base"/>
            <a:r>
              <a:rPr lang="tr-TR" dirty="0"/>
              <a:t>Bilginizi hayal gücünüzle birleştirdiğiniz takdirde gerçek başarıya ulaşabilirsiniz. Küçükken sık sık duyduğunuz “icat çıkarma!” lafının etkisinde kalmışsanız bile bir an önce kurtulun, icat çıkarın.</a:t>
            </a:r>
          </a:p>
          <a:p>
            <a:endParaRPr lang="tr-TR" dirty="0"/>
          </a:p>
        </p:txBody>
      </p:sp>
    </p:spTree>
    <p:extLst>
      <p:ext uri="{BB962C8B-B14F-4D97-AF65-F5344CB8AC3E}">
        <p14:creationId xmlns:p14="http://schemas.microsoft.com/office/powerpoint/2010/main" val="2433232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94636" y="317634"/>
            <a:ext cx="11617692" cy="6304547"/>
          </a:xfrm>
        </p:spPr>
        <p:txBody>
          <a:bodyPr>
            <a:normAutofit/>
          </a:bodyPr>
          <a:lstStyle/>
          <a:p>
            <a:pPr marL="0" indent="0" fontAlgn="base">
              <a:buNone/>
            </a:pPr>
            <a:r>
              <a:rPr lang="tr-TR" sz="2800" b="1" dirty="0"/>
              <a:t>8) Tarafsız ve objektiftir.</a:t>
            </a:r>
            <a:endParaRPr lang="tr-TR" sz="2800" dirty="0"/>
          </a:p>
          <a:p>
            <a:pPr fontAlgn="base"/>
            <a:r>
              <a:rPr lang="tr-TR" sz="2800" dirty="0"/>
              <a:t>Bilim adamı her zaman objektif davranır. Kişisel çıkar ve isteklerinden ziyade bilginin peşinden gider. Önyargıları, kişisel </a:t>
            </a:r>
            <a:r>
              <a:rPr lang="tr-TR" sz="2800" dirty="0" err="1"/>
              <a:t>dugu</a:t>
            </a:r>
            <a:r>
              <a:rPr lang="tr-TR" sz="2800" dirty="0"/>
              <a:t> ve düşünceleri ile işini ayırt etmeyi bilir.</a:t>
            </a:r>
          </a:p>
          <a:p>
            <a:pPr fontAlgn="base"/>
            <a:r>
              <a:rPr lang="tr-TR" sz="2800" dirty="0"/>
              <a:t>Aynı zaman da eleştiri yapar ve eleştiriye de açıktır. Eleştirileri değerlendirerek moralini bozmak yerine çalışmalarını daha iyi hale getirmeye çalışır.</a:t>
            </a:r>
          </a:p>
          <a:p>
            <a:pPr marL="0" indent="0" fontAlgn="base">
              <a:buNone/>
            </a:pPr>
            <a:r>
              <a:rPr lang="tr-TR" sz="2800" b="1" dirty="0"/>
              <a:t>9) Kendine güveni tamdır.</a:t>
            </a:r>
            <a:endParaRPr lang="tr-TR" sz="2800" dirty="0"/>
          </a:p>
          <a:p>
            <a:pPr fontAlgn="base"/>
            <a:r>
              <a:rPr lang="tr-TR" sz="2800" dirty="0"/>
              <a:t>Bilim adamı kendi alanında bilgi sahibidir. Bilginin sonsuz bir kavram olduğunu ve bugün doğru olan bir bilginin yarın yanlış bir bilgi haline dönebileceğini bilir. Hata yapmaktan korkmaz.</a:t>
            </a:r>
          </a:p>
          <a:p>
            <a:pPr fontAlgn="base"/>
            <a:r>
              <a:rPr lang="tr-TR" sz="2800" i="1" dirty="0"/>
              <a:t>Hiç hata yapmamış bir insan yeni bir şey denememiş demektir.</a:t>
            </a:r>
            <a:endParaRPr lang="tr-TR" sz="2800" dirty="0"/>
          </a:p>
          <a:p>
            <a:endParaRPr lang="tr-TR" sz="2800" dirty="0"/>
          </a:p>
        </p:txBody>
      </p:sp>
    </p:spTree>
    <p:extLst>
      <p:ext uri="{BB962C8B-B14F-4D97-AF65-F5344CB8AC3E}">
        <p14:creationId xmlns:p14="http://schemas.microsoft.com/office/powerpoint/2010/main" val="390174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96253" y="173255"/>
            <a:ext cx="11887199" cy="6612555"/>
          </a:xfrm>
        </p:spPr>
        <p:txBody>
          <a:bodyPr>
            <a:normAutofit lnSpcReduction="10000"/>
          </a:bodyPr>
          <a:lstStyle/>
          <a:p>
            <a:pPr marL="0" indent="0" fontAlgn="base">
              <a:buNone/>
            </a:pPr>
            <a:r>
              <a:rPr lang="tr-TR" sz="2400" b="1" dirty="0"/>
              <a:t>10) Güzel ahlak sahibidir.</a:t>
            </a:r>
            <a:endParaRPr lang="tr-TR" sz="2400" dirty="0"/>
          </a:p>
          <a:p>
            <a:pPr fontAlgn="base"/>
            <a:r>
              <a:rPr lang="tr-TR" sz="2400" dirty="0"/>
              <a:t>Bilim iyi veya kötü değildir. Ancak her ikisi için de kullanılabilir. Bilim adamının amacı insanlığa faydalı olmaktır. Bilgi ve buluşlarını kötü amaçlar için kullanmaz</a:t>
            </a:r>
            <a:r>
              <a:rPr lang="tr-TR" sz="2400" dirty="0" smtClean="0"/>
              <a:t>.</a:t>
            </a:r>
            <a:endParaRPr lang="tr-TR" sz="2400" dirty="0"/>
          </a:p>
          <a:p>
            <a:pPr marL="0" indent="0" fontAlgn="base">
              <a:buNone/>
            </a:pPr>
            <a:r>
              <a:rPr lang="tr-TR" sz="2400" b="1" i="1" dirty="0"/>
              <a:t>ETKİNLİK</a:t>
            </a:r>
            <a:endParaRPr lang="tr-TR" sz="2400" dirty="0"/>
          </a:p>
          <a:p>
            <a:pPr fontAlgn="base"/>
            <a:r>
              <a:rPr lang="tr-TR" sz="2400" i="1" dirty="0"/>
              <a:t>Bilim tarihi ile ilgili bir kitap okuyup, sınıfta tanıtımını yapınız.</a:t>
            </a:r>
            <a:endParaRPr lang="tr-TR" sz="2400" dirty="0"/>
          </a:p>
          <a:p>
            <a:pPr marL="0" indent="0" fontAlgn="base">
              <a:buNone/>
            </a:pPr>
            <a:r>
              <a:rPr lang="tr-TR" sz="2400" b="1" i="1" dirty="0"/>
              <a:t>ETKİNLİK 2</a:t>
            </a:r>
            <a:endParaRPr lang="tr-TR" sz="2400" dirty="0"/>
          </a:p>
          <a:p>
            <a:pPr fontAlgn="base"/>
            <a:r>
              <a:rPr lang="tr-TR" sz="2400" i="1" dirty="0"/>
              <a:t>Seçtiğiniz bir bilim insanını sınıfta tanıtınız.</a:t>
            </a:r>
            <a:endParaRPr lang="tr-TR" sz="2400" dirty="0"/>
          </a:p>
          <a:p>
            <a:pPr marL="0" indent="0">
              <a:buNone/>
            </a:pPr>
            <a:r>
              <a:rPr lang="tr-TR" sz="2400" b="1" dirty="0"/>
              <a:t>ETKİNLİK 3</a:t>
            </a:r>
            <a:endParaRPr lang="tr-TR" sz="2400" dirty="0"/>
          </a:p>
          <a:p>
            <a:r>
              <a:rPr lang="tr-TR" sz="2400" dirty="0"/>
              <a:t>Bilim insanlarının buluşlarının topluma etkilerini yaratıcı drama ile canlandırınız.  (Örneğin; Marie </a:t>
            </a:r>
            <a:r>
              <a:rPr lang="tr-TR" sz="2400" dirty="0" err="1"/>
              <a:t>Cruie</a:t>
            </a:r>
            <a:r>
              <a:rPr lang="tr-TR" sz="2400" dirty="0"/>
              <a:t>, Robert </a:t>
            </a:r>
            <a:r>
              <a:rPr lang="tr-TR" sz="2400" dirty="0" err="1"/>
              <a:t>Hook</a:t>
            </a:r>
            <a:r>
              <a:rPr lang="tr-TR" sz="2400" dirty="0"/>
              <a:t>, </a:t>
            </a:r>
            <a:r>
              <a:rPr lang="tr-TR" sz="2400" dirty="0" err="1"/>
              <a:t>Rosalind</a:t>
            </a:r>
            <a:r>
              <a:rPr lang="tr-TR" sz="2400" dirty="0"/>
              <a:t> Franklin, Newton, </a:t>
            </a:r>
            <a:r>
              <a:rPr lang="tr-TR" sz="2400" dirty="0" err="1"/>
              <a:t>Antoine</a:t>
            </a:r>
            <a:r>
              <a:rPr lang="tr-TR" sz="2400" dirty="0"/>
              <a:t> Lavoisier, Arthur </a:t>
            </a:r>
            <a:r>
              <a:rPr lang="tr-TR" sz="2400" dirty="0" err="1"/>
              <a:t>Stanley</a:t>
            </a:r>
            <a:r>
              <a:rPr lang="tr-TR" sz="2400" dirty="0"/>
              <a:t> </a:t>
            </a:r>
            <a:r>
              <a:rPr lang="tr-TR" sz="2400" dirty="0" err="1"/>
              <a:t>Eddington</a:t>
            </a:r>
            <a:r>
              <a:rPr lang="tr-TR" sz="2400" dirty="0"/>
              <a:t>, Nikola </a:t>
            </a:r>
            <a:r>
              <a:rPr lang="tr-TR" sz="2400" dirty="0" err="1"/>
              <a:t>Tesla</a:t>
            </a:r>
            <a:r>
              <a:rPr lang="tr-TR" sz="2400" dirty="0"/>
              <a:t>, </a:t>
            </a:r>
            <a:r>
              <a:rPr lang="tr-TR" sz="2400" dirty="0" err="1"/>
              <a:t>Rudolf</a:t>
            </a:r>
            <a:r>
              <a:rPr lang="tr-TR" sz="2400" dirty="0"/>
              <a:t> </a:t>
            </a:r>
            <a:r>
              <a:rPr lang="tr-TR" sz="2400" dirty="0" err="1"/>
              <a:t>Clausius</a:t>
            </a:r>
            <a:r>
              <a:rPr lang="tr-TR" sz="2400" dirty="0"/>
              <a:t> vb</a:t>
            </a:r>
            <a:r>
              <a:rPr lang="tr-TR" sz="2400" dirty="0" smtClean="0"/>
              <a:t>.</a:t>
            </a:r>
            <a:endParaRPr lang="tr-TR" sz="2400" dirty="0"/>
          </a:p>
          <a:p>
            <a:pPr marL="0" indent="0">
              <a:buNone/>
            </a:pPr>
            <a:endParaRPr lang="tr-TR" sz="2400" dirty="0" smtClean="0">
              <a:solidFill>
                <a:schemeClr val="accent1"/>
              </a:solidFill>
            </a:endParaRPr>
          </a:p>
          <a:p>
            <a:pPr marL="0" indent="0">
              <a:buNone/>
            </a:pPr>
            <a:r>
              <a:rPr lang="tr-TR" sz="2400" dirty="0" smtClean="0">
                <a:solidFill>
                  <a:schemeClr val="accent1"/>
                </a:solidFill>
              </a:rPr>
              <a:t>“ </a:t>
            </a:r>
            <a:r>
              <a:rPr lang="tr-TR" sz="2400" dirty="0">
                <a:solidFill>
                  <a:schemeClr val="accent1"/>
                </a:solidFill>
              </a:rPr>
              <a:t>Son arzum, yeşillik ve ağaçlık, fakat yaz ve kış </a:t>
            </a:r>
            <a:r>
              <a:rPr lang="tr-TR" sz="2400" dirty="0" smtClean="0">
                <a:solidFill>
                  <a:schemeClr val="accent1"/>
                </a:solidFill>
              </a:rPr>
              <a:t>yeşil </a:t>
            </a:r>
            <a:r>
              <a:rPr lang="tr-TR" sz="2400" dirty="0">
                <a:solidFill>
                  <a:schemeClr val="accent1"/>
                </a:solidFill>
              </a:rPr>
              <a:t>duran ağaçlar arasında olmaktır” </a:t>
            </a:r>
            <a:r>
              <a:rPr lang="tr-TR" sz="2400" b="1" dirty="0">
                <a:solidFill>
                  <a:schemeClr val="accent1"/>
                </a:solidFill>
              </a:rPr>
              <a:t>MUSTAFA KEMAL </a:t>
            </a:r>
            <a:r>
              <a:rPr lang="tr-TR" sz="2400" b="1" dirty="0" smtClean="0">
                <a:solidFill>
                  <a:schemeClr val="accent1"/>
                </a:solidFill>
              </a:rPr>
              <a:t>ATATÜRK</a:t>
            </a:r>
            <a:endParaRPr lang="tr-TR" sz="2400" dirty="0">
              <a:solidFill>
                <a:schemeClr val="accent1"/>
              </a:solidFill>
            </a:endParaRPr>
          </a:p>
          <a:p>
            <a:endParaRPr lang="tr-TR" dirty="0"/>
          </a:p>
        </p:txBody>
      </p:sp>
    </p:spTree>
    <p:extLst>
      <p:ext uri="{BB962C8B-B14F-4D97-AF65-F5344CB8AC3E}">
        <p14:creationId xmlns:p14="http://schemas.microsoft.com/office/powerpoint/2010/main" val="88462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42441"/>
            <a:ext cx="10515600" cy="5634522"/>
          </a:xfrm>
        </p:spPr>
        <p:txBody>
          <a:bodyPr>
            <a:normAutofit/>
          </a:bodyPr>
          <a:lstStyle/>
          <a:p>
            <a:pPr marL="0" indent="0">
              <a:buNone/>
            </a:pPr>
            <a:r>
              <a:rPr lang="tr-TR" sz="2800" b="1" dirty="0"/>
              <a:t>BAĞIMLI VE BAĞIMSIZ DEĞİŞKEN NEDİR?</a:t>
            </a:r>
            <a:endParaRPr lang="tr-TR" sz="2800" dirty="0"/>
          </a:p>
          <a:p>
            <a:r>
              <a:rPr lang="tr-TR" sz="2800" dirty="0"/>
              <a:t>Bağımlı değişken bizim değiştirdiğimiz olan değişkendir.</a:t>
            </a:r>
          </a:p>
          <a:p>
            <a:r>
              <a:rPr lang="tr-TR" sz="2800" dirty="0"/>
              <a:t>Bağımsız değişken bağımlı değişkenden etkilenen bağımsız değişkene bağlı olarak değişen değişkendir.</a:t>
            </a:r>
          </a:p>
          <a:p>
            <a:pPr marL="0" indent="0">
              <a:buNone/>
            </a:pPr>
            <a:r>
              <a:rPr lang="tr-TR" sz="2800" b="1" dirty="0"/>
              <a:t>ARASINDAKİ FARKLAR NELERDİR?</a:t>
            </a:r>
            <a:endParaRPr lang="tr-TR" sz="2800" dirty="0"/>
          </a:p>
          <a:p>
            <a:r>
              <a:rPr lang="tr-TR" sz="2800" dirty="0"/>
              <a:t>Bağımsız değişken bizim değiştirdiğimiz değişkendir. Bağımlı değişken ise bizim değiştirdiğimiz değişkenden etkilenen, bağımsız değişkene bağlı olarak değişen değişkendir. Kontrollü ve sabit tutulan değişken ise kontrolümüzde kalan, miktarı değişmeyen değişkenlerdir</a:t>
            </a:r>
            <a:r>
              <a:rPr lang="tr-TR" sz="2800" dirty="0" smtClean="0"/>
              <a:t>.</a:t>
            </a:r>
            <a:endParaRPr lang="tr-TR" sz="2800" dirty="0"/>
          </a:p>
        </p:txBody>
      </p:sp>
    </p:spTree>
    <p:extLst>
      <p:ext uri="{BB962C8B-B14F-4D97-AF65-F5344CB8AC3E}">
        <p14:creationId xmlns:p14="http://schemas.microsoft.com/office/powerpoint/2010/main" val="1671752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42441"/>
            <a:ext cx="10515600" cy="5634522"/>
          </a:xfrm>
        </p:spPr>
        <p:txBody>
          <a:bodyPr>
            <a:normAutofit/>
          </a:bodyPr>
          <a:lstStyle/>
          <a:p>
            <a:pPr marL="0" indent="0">
              <a:buNone/>
            </a:pPr>
            <a:r>
              <a:rPr lang="tr-TR" sz="2800" b="1" dirty="0" smtClean="0"/>
              <a:t>BİLGİ ÇEŞİTLERİ ARASINDA NE TÜR FARKLILIKLAR VARDIR ?</a:t>
            </a:r>
            <a:endParaRPr lang="tr-TR" sz="2800" dirty="0" smtClean="0"/>
          </a:p>
          <a:p>
            <a:pPr marL="0" indent="0">
              <a:buNone/>
            </a:pPr>
            <a:r>
              <a:rPr lang="tr-TR" sz="2800" b="1" dirty="0" smtClean="0"/>
              <a:t>BİLGİ VE BİLGİ TÜRLERİ</a:t>
            </a:r>
            <a:endParaRPr lang="tr-TR" sz="2800" dirty="0" smtClean="0"/>
          </a:p>
          <a:p>
            <a:r>
              <a:rPr lang="tr-TR" sz="2800" dirty="0" smtClean="0"/>
              <a:t>İnsanoğlu </a:t>
            </a:r>
            <a:r>
              <a:rPr lang="tr-TR" sz="2800" dirty="0"/>
              <a:t>kendi dışındaki nesneleri algıladığı gibi, kendi iç dünyasını da algılar. İnsandaki bu algılama ve tanıma etkinliğine "bilme", elde edilene de "bilgi" denir.</a:t>
            </a:r>
          </a:p>
          <a:p>
            <a:r>
              <a:rPr lang="tr-TR" sz="2800" dirty="0"/>
              <a:t>Bilginin oluşumunda iki öğe vardır. Bunlardan birisi algılayan, bilen, yani insandır. Diğeri ise bilinen, araştırılan, kendisine </a:t>
            </a:r>
            <a:r>
              <a:rPr lang="tr-TR" sz="2800" dirty="0" err="1" smtClean="0"/>
              <a:t>yönenilen</a:t>
            </a:r>
            <a:r>
              <a:rPr lang="tr-TR" sz="2800" dirty="0" smtClean="0"/>
              <a:t> </a:t>
            </a:r>
            <a:r>
              <a:rPr lang="tr-TR" sz="2800" dirty="0"/>
              <a:t>şeydir.  </a:t>
            </a:r>
          </a:p>
          <a:p>
            <a:r>
              <a:rPr lang="tr-TR" sz="2800" dirty="0"/>
              <a:t>Bilgi edinme yalnızca algıya dayanmaz, düşünme de bilgi edinme yollarından biridir. Hem gerçek olanları hem de gerçek olmayanları içine alır.</a:t>
            </a:r>
          </a:p>
          <a:p>
            <a:endParaRPr lang="tr-TR" sz="2800" dirty="0"/>
          </a:p>
        </p:txBody>
      </p:sp>
    </p:spTree>
    <p:extLst>
      <p:ext uri="{BB962C8B-B14F-4D97-AF65-F5344CB8AC3E}">
        <p14:creationId xmlns:p14="http://schemas.microsoft.com/office/powerpoint/2010/main" val="2518706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42441"/>
            <a:ext cx="10515600" cy="5634522"/>
          </a:xfrm>
        </p:spPr>
        <p:txBody>
          <a:bodyPr>
            <a:normAutofit/>
          </a:bodyPr>
          <a:lstStyle/>
          <a:p>
            <a:pPr marL="0" indent="0">
              <a:buNone/>
            </a:pPr>
            <a:r>
              <a:rPr lang="tr-TR" b="1" dirty="0"/>
              <a:t>1. Gündelik (Ampirik, Düzensiz) Bilgi</a:t>
            </a:r>
            <a:endParaRPr lang="tr-TR" dirty="0"/>
          </a:p>
          <a:p>
            <a:pPr marL="0" indent="0">
              <a:buNone/>
            </a:pPr>
            <a:r>
              <a:rPr lang="tr-TR" dirty="0"/>
              <a:t>Bunlar günlük yaşamı kolaylaştıran bilgilerdir. Bu bilginin kaynağı duyu ve deneyimlerdir; geçerliliği ve doğruluğu kişisel deneyime dayanır; belli bir yöntemle elde edilmemiştir; genel geçerliliği yoktur; tesadüflerle veya başkalarından görmekle kazanılmıştır.</a:t>
            </a:r>
          </a:p>
          <a:p>
            <a:r>
              <a:rPr lang="tr-TR" dirty="0"/>
              <a:t>- </a:t>
            </a:r>
            <a:r>
              <a:rPr lang="tr-TR" dirty="0" err="1"/>
              <a:t>Subjektiftir</a:t>
            </a:r>
            <a:r>
              <a:rPr lang="tr-TR" dirty="0"/>
              <a:t>.</a:t>
            </a:r>
          </a:p>
          <a:p>
            <a:r>
              <a:rPr lang="tr-TR" dirty="0"/>
              <a:t>- Sonuçları kesin değildir.</a:t>
            </a:r>
          </a:p>
          <a:p>
            <a:r>
              <a:rPr lang="tr-TR" dirty="0"/>
              <a:t>- Yararlı bir bilgidir; ama bazen insanları yanıltabilir.</a:t>
            </a:r>
          </a:p>
          <a:p>
            <a:r>
              <a:rPr lang="tr-TR" dirty="0"/>
              <a:t>- Yöntemsiz olarak elde edilir.</a:t>
            </a:r>
          </a:p>
          <a:p>
            <a:r>
              <a:rPr lang="tr-TR" dirty="0"/>
              <a:t>- Sistemli değildir.</a:t>
            </a:r>
          </a:p>
          <a:p>
            <a:pPr marL="0" indent="0">
              <a:buNone/>
            </a:pPr>
            <a:r>
              <a:rPr lang="tr-TR" b="1" dirty="0"/>
              <a:t>2. Dini Bilgi</a:t>
            </a:r>
            <a:endParaRPr lang="tr-TR" dirty="0"/>
          </a:p>
          <a:p>
            <a:r>
              <a:rPr lang="tr-TR" dirty="0"/>
              <a:t>Din, mutlak varlığa ve onun vahiy ile bildirdiklerine dayanan bir sistemdir. Tanrı'nın mutlak gerçekliği, dinde her şeyi kuşatır. Dinde </a:t>
            </a:r>
            <a:r>
              <a:rPr lang="tr-TR" dirty="0" err="1"/>
              <a:t>suje</a:t>
            </a:r>
            <a:r>
              <a:rPr lang="tr-TR" dirty="0"/>
              <a:t> obje ilişkisi inanç bağı ile kurulmuştur</a:t>
            </a:r>
          </a:p>
          <a:p>
            <a:endParaRPr lang="tr-TR" dirty="0"/>
          </a:p>
        </p:txBody>
      </p:sp>
    </p:spTree>
    <p:extLst>
      <p:ext uri="{BB962C8B-B14F-4D97-AF65-F5344CB8AC3E}">
        <p14:creationId xmlns:p14="http://schemas.microsoft.com/office/powerpoint/2010/main" val="3009811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42441"/>
            <a:ext cx="10515600" cy="5634522"/>
          </a:xfrm>
        </p:spPr>
        <p:txBody>
          <a:bodyPr/>
          <a:lstStyle/>
          <a:p>
            <a:pPr marL="0" indent="0">
              <a:buNone/>
            </a:pPr>
            <a:r>
              <a:rPr lang="tr-TR" b="1" dirty="0"/>
              <a:t>3. Sanat Bilgisi</a:t>
            </a:r>
            <a:endParaRPr lang="tr-TR" dirty="0"/>
          </a:p>
          <a:p>
            <a:r>
              <a:rPr lang="tr-TR" dirty="0"/>
              <a:t>Sanat, güzeli yaratan, gerçekliği simgelerle anlatan etkinliktir. Hoşa giden, düşündüren biçimler yaratma çabasıdır. Sanatçı ile yöneldiği nesne arasındaki ilgiden doğan bir bilgidir</a:t>
            </a:r>
          </a:p>
          <a:p>
            <a:r>
              <a:rPr lang="tr-TR" dirty="0"/>
              <a:t>- Akla değil, duyguya, coşkuya ve sezgiye dayanır.</a:t>
            </a:r>
          </a:p>
          <a:p>
            <a:r>
              <a:rPr lang="tr-TR" dirty="0"/>
              <a:t>- İfade araçları diğerlerinden farklıdır. (Ses, renk ve çeşitli şekiller)</a:t>
            </a:r>
          </a:p>
          <a:p>
            <a:r>
              <a:rPr lang="tr-TR" dirty="0"/>
              <a:t>- Özneldir, yaratıcılığa dayanır.</a:t>
            </a:r>
          </a:p>
          <a:p>
            <a:r>
              <a:rPr lang="tr-TR" dirty="0"/>
              <a:t>- Ürünleri somuttur.</a:t>
            </a:r>
          </a:p>
          <a:p>
            <a:pPr marL="0" indent="0">
              <a:buNone/>
            </a:pPr>
            <a:r>
              <a:rPr lang="tr-TR" b="1" dirty="0"/>
              <a:t>4. Teknik Bilgi</a:t>
            </a:r>
            <a:endParaRPr lang="tr-TR" dirty="0"/>
          </a:p>
          <a:p>
            <a:r>
              <a:rPr lang="tr-TR" dirty="0"/>
              <a:t>Teknik, doğadaki nesneleri bir amaca yönelik olarak araç haline getirmektir. Tekniğin amacı insan hayatını kolaylaştırmaktır.</a:t>
            </a:r>
          </a:p>
          <a:p>
            <a:endParaRPr lang="tr-TR" dirty="0"/>
          </a:p>
        </p:txBody>
      </p:sp>
    </p:spTree>
    <p:extLst>
      <p:ext uri="{BB962C8B-B14F-4D97-AF65-F5344CB8AC3E}">
        <p14:creationId xmlns:p14="http://schemas.microsoft.com/office/powerpoint/2010/main" val="3957000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42441"/>
            <a:ext cx="10515600" cy="5634522"/>
          </a:xfrm>
        </p:spPr>
        <p:txBody>
          <a:bodyPr>
            <a:normAutofit/>
          </a:bodyPr>
          <a:lstStyle/>
          <a:p>
            <a:pPr marL="0" indent="0">
              <a:buNone/>
            </a:pPr>
            <a:r>
              <a:rPr lang="tr-TR" b="1" dirty="0"/>
              <a:t>5. Bilimsel Bilgi</a:t>
            </a:r>
            <a:endParaRPr lang="tr-TR" dirty="0"/>
          </a:p>
          <a:p>
            <a:r>
              <a:rPr lang="tr-TR" dirty="0"/>
              <a:t>Evreni, toplumu ve insanı araştırma konusu yapan, bu araştırma konuları üzerinde gözleme, deneye ve akla dayanarak yöntemli bir şekilde elde edilen düzenli bilgiye bilimsel bilgi </a:t>
            </a:r>
            <a:r>
              <a:rPr lang="tr-TR" dirty="0" err="1"/>
              <a:t>denir.Üçe</a:t>
            </a:r>
            <a:r>
              <a:rPr lang="tr-TR" dirty="0"/>
              <a:t> ayrılır.</a:t>
            </a:r>
          </a:p>
          <a:p>
            <a:r>
              <a:rPr lang="tr-TR" dirty="0"/>
              <a:t> a. Formel Bilimler (İdeal Bilimler)</a:t>
            </a:r>
          </a:p>
          <a:p>
            <a:r>
              <a:rPr lang="tr-TR" dirty="0"/>
              <a:t> b. Doğa Bilimleri</a:t>
            </a:r>
          </a:p>
          <a:p>
            <a:r>
              <a:rPr lang="tr-TR" dirty="0"/>
              <a:t> c. İnsan Bilimleri</a:t>
            </a:r>
          </a:p>
          <a:p>
            <a:pPr marL="0" indent="0">
              <a:buNone/>
            </a:pPr>
            <a:r>
              <a:rPr lang="tr-TR" b="1" dirty="0"/>
              <a:t>6. Felsefe Bilgisi</a:t>
            </a:r>
          </a:p>
          <a:p>
            <a:r>
              <a:rPr lang="tr-TR" dirty="0"/>
              <a:t>Felsefe bilgisi, insanın, evrenin niteliği ve yapısı hakkında gözlemlerine dayanarak düşünmesi sonucu ortaya çıkmıştır. Evreni parçalara ayırmadan, bir bütün olarak kavramaya yönelik kuramsal araştırmalarla başlamıştır</a:t>
            </a:r>
            <a:r>
              <a:rPr lang="tr-TR" dirty="0" smtClean="0"/>
              <a:t>.</a:t>
            </a:r>
          </a:p>
          <a:p>
            <a:pPr marL="0" indent="0">
              <a:buNone/>
            </a:pPr>
            <a:r>
              <a:rPr lang="tr-TR" b="1" dirty="0"/>
              <a:t>ETKİNLİK</a:t>
            </a:r>
            <a:endParaRPr lang="tr-TR" dirty="0"/>
          </a:p>
          <a:p>
            <a:r>
              <a:rPr lang="tr-TR" dirty="0"/>
              <a:t>Bir günlük zaman kavramını deneyerek keşfetmek için okul bahçesine bir çubuk dikerek gün içindeki gölge boyutunu inceleyin.</a:t>
            </a:r>
          </a:p>
          <a:p>
            <a:endParaRPr lang="tr-TR" dirty="0"/>
          </a:p>
          <a:p>
            <a:endParaRPr lang="tr-TR" dirty="0"/>
          </a:p>
        </p:txBody>
      </p:sp>
    </p:spTree>
    <p:extLst>
      <p:ext uri="{BB962C8B-B14F-4D97-AF65-F5344CB8AC3E}">
        <p14:creationId xmlns:p14="http://schemas.microsoft.com/office/powerpoint/2010/main" val="3155442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38200" y="542441"/>
            <a:ext cx="10515600" cy="5634522"/>
          </a:xfrm>
        </p:spPr>
        <p:txBody>
          <a:bodyPr>
            <a:normAutofit/>
          </a:bodyPr>
          <a:lstStyle/>
          <a:p>
            <a:pPr marL="0" indent="0">
              <a:buNone/>
            </a:pPr>
            <a:r>
              <a:rPr lang="tr-TR" b="1" dirty="0"/>
              <a:t>BİLİMSEL TEORİ İLE BİLİMSEL YASA ARASINDAKİ FARKLAR</a:t>
            </a:r>
            <a:endParaRPr lang="tr-TR" dirty="0"/>
          </a:p>
          <a:p>
            <a:r>
              <a:rPr lang="tr-TR" dirty="0"/>
              <a:t>Bilimsel yasa kesin olarak ispatlanmış bilimsel teorilere denir. Bilimsel teori ise henüz kanıtlanamamış bilimsel önermelerdir. Bir bilimsel kanun, gözlem ve deneylerle iyi desteklenip kanıtlanmış genel prensiptir. Tipik olarak bilimsel kanunlar, tarihi kayıtlardaki deney ve gözlemlerle örtüşen kısıtlı ilkeler kümesidir. Bilimsel kanun konsepti, bilimsel teori konseptiyle yakından ilişkilidir. Tipik olarak, kanunlar </a:t>
            </a:r>
            <a:r>
              <a:rPr lang="tr-TR" dirty="0" err="1"/>
              <a:t>teorile</a:t>
            </a:r>
            <a:r>
              <a:rPr lang="tr-TR" dirty="0"/>
              <a:t> re nazaran dünya hakkında daha kısıtlı öngörülerde bulunurlar. </a:t>
            </a:r>
            <a:endParaRPr lang="tr-TR" dirty="0" smtClean="0"/>
          </a:p>
          <a:p>
            <a:r>
              <a:rPr lang="tr-TR" dirty="0" smtClean="0"/>
              <a:t>Fizik </a:t>
            </a:r>
            <a:r>
              <a:rPr lang="tr-TR" dirty="0"/>
              <a:t>bilimi, Fizik Kanunları diye bilinen bilimsel kanunlar başta olmak üzere bir takım bilimsel kanunlar tanımlar. Ayrıca, biyoloji </a:t>
            </a:r>
            <a:r>
              <a:rPr lang="tr-TR" dirty="0" err="1"/>
              <a:t>bilimide</a:t>
            </a:r>
            <a:r>
              <a:rPr lang="tr-TR" dirty="0"/>
              <a:t> </a:t>
            </a:r>
            <a:r>
              <a:rPr lang="tr-TR" dirty="0" err="1"/>
              <a:t>Mendel</a:t>
            </a:r>
            <a:r>
              <a:rPr lang="tr-TR" dirty="0"/>
              <a:t> Kalıtımı ve genetikteki </a:t>
            </a:r>
            <a:r>
              <a:rPr lang="tr-TR" dirty="0" err="1"/>
              <a:t>Hardy-Weinberg</a:t>
            </a:r>
            <a:r>
              <a:rPr lang="tr-TR" dirty="0"/>
              <a:t> prensibi gibi bir takım bilimsel kanunlar </a:t>
            </a:r>
            <a:r>
              <a:rPr lang="tr-TR" dirty="0" err="1"/>
              <a:t>tanımlar.Ve</a:t>
            </a:r>
            <a:r>
              <a:rPr lang="tr-TR" dirty="0"/>
              <a:t> genel kanının aksine, kanıtlanan teori (kuram) kanun olmaz. Kanunla teori arasında doğrudan, tamamlayıcı bir ilişki yoktur. Bilimsel yasalara örnek olarak verebileceklerimiz şunlardır: </a:t>
            </a:r>
            <a:r>
              <a:rPr lang="tr-TR" dirty="0" err="1"/>
              <a:t>Mendel</a:t>
            </a:r>
            <a:r>
              <a:rPr lang="tr-TR" dirty="0"/>
              <a:t> kanunu Newton'un hareket kanunu. Aynı zamanda kanunla kuramı yani teoriyi ayırmak gerekir.</a:t>
            </a:r>
          </a:p>
          <a:p>
            <a:pPr marL="0" indent="0">
              <a:buNone/>
            </a:pPr>
            <a:r>
              <a:rPr lang="tr-TR" b="1" dirty="0"/>
              <a:t>ETKİNLİK</a:t>
            </a:r>
            <a:endParaRPr lang="tr-TR" dirty="0"/>
          </a:p>
          <a:p>
            <a:r>
              <a:rPr lang="tr-TR" dirty="0"/>
              <a:t>Kum saati tasarlayın.</a:t>
            </a:r>
          </a:p>
          <a:p>
            <a:endParaRPr lang="tr-TR" dirty="0"/>
          </a:p>
        </p:txBody>
      </p:sp>
    </p:spTree>
    <p:extLst>
      <p:ext uri="{BB962C8B-B14F-4D97-AF65-F5344CB8AC3E}">
        <p14:creationId xmlns:p14="http://schemas.microsoft.com/office/powerpoint/2010/main" val="2043145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yon">
  <a:themeElements>
    <a:clrScheme name="İy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y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y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22</TotalTime>
  <Words>2541</Words>
  <Application>Microsoft Office PowerPoint</Application>
  <PresentationFormat>Özel</PresentationFormat>
  <Paragraphs>197</Paragraphs>
  <Slides>35</Slides>
  <Notes>0</Notes>
  <HiddenSlides>0</HiddenSlides>
  <MMClips>0</MMClips>
  <ScaleCrop>false</ScaleCrop>
  <HeadingPairs>
    <vt:vector size="4" baseType="variant">
      <vt:variant>
        <vt:lpstr>Tema</vt:lpstr>
      </vt:variant>
      <vt:variant>
        <vt:i4>1</vt:i4>
      </vt:variant>
      <vt:variant>
        <vt:lpstr>Slayt Başlıkları</vt:lpstr>
      </vt:variant>
      <vt:variant>
        <vt:i4>35</vt:i4>
      </vt:variant>
    </vt:vector>
  </HeadingPairs>
  <TitlesOfParts>
    <vt:vector size="36" baseType="lpstr">
      <vt:lpstr>İyon</vt:lpstr>
      <vt:lpstr>                6.SINIF Eğitimhane.Com  BİLİM UYGULAMALARI </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SilentAll Team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Kaan Günay</dc:creator>
  <cp:lastModifiedBy>Win8</cp:lastModifiedBy>
  <cp:revision>6</cp:revision>
  <dcterms:created xsi:type="dcterms:W3CDTF">2020-10-14T19:14:19Z</dcterms:created>
  <dcterms:modified xsi:type="dcterms:W3CDTF">2020-11-03T19:27:13Z</dcterms:modified>
</cp:coreProperties>
</file>