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7" d="100"/>
          <a:sy n="57" d="100"/>
        </p:scale>
        <p:origin x="-692" y="-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E17A1D-B08B-47ED-9D97-B292A0491CDC}" type="datetimeFigureOut">
              <a:rPr lang="tr-TR" smtClean="0"/>
              <a:pPr/>
              <a:t>21.10.2020</a:t>
            </a:fld>
            <a:endParaRPr lang="tr-TR"/>
          </a:p>
        </p:txBody>
      </p:sp>
      <p:sp>
        <p:nvSpPr>
          <p:cNvPr id="4" name="3 Slayt Görüntüsü Yer Tutucusu"/>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9AD0D4-EE51-47EF-8256-020DFA225A74}" type="slidenum">
              <a:rPr lang="tr-TR" smtClean="0"/>
              <a:pPr/>
              <a:t>‹#›</a:t>
            </a:fld>
            <a:endParaRPr lang="tr-T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Slayt Görüntüsü Yer Tutucusu"/>
          <p:cNvSpPr>
            <a:spLocks noGrp="1" noRot="1" noChangeAspect="1"/>
          </p:cNvSpPr>
          <p:nvPr>
            <p:ph type="sldImg"/>
          </p:nvPr>
        </p:nvSpPr>
        <p:spPr/>
      </p:sp>
      <p:sp>
        <p:nvSpPr>
          <p:cNvPr id="3" name="2 Not Yer Tutucusu"/>
          <p:cNvSpPr>
            <a:spLocks noGrp="1"/>
          </p:cNvSpPr>
          <p:nvPr>
            <p:ph type="body" idx="1"/>
          </p:nvPr>
        </p:nvSpPr>
        <p:spPr/>
        <p:txBody>
          <a:bodyPr>
            <a:normAutofit/>
          </a:bodyPr>
          <a:lstStyle/>
          <a:p>
            <a:endParaRPr lang="tr-TR" dirty="0"/>
          </a:p>
        </p:txBody>
      </p:sp>
      <p:sp>
        <p:nvSpPr>
          <p:cNvPr id="4" name="3 Slayt Numarası Yer Tutucusu"/>
          <p:cNvSpPr>
            <a:spLocks noGrp="1"/>
          </p:cNvSpPr>
          <p:nvPr>
            <p:ph type="sldNum" sz="quarter" idx="10"/>
          </p:nvPr>
        </p:nvSpPr>
        <p:spPr/>
        <p:txBody>
          <a:bodyPr/>
          <a:lstStyle/>
          <a:p>
            <a:fld id="{3F9AD0D4-EE51-47EF-8256-020DFA225A74}" type="slidenum">
              <a:rPr lang="tr-TR" smtClean="0"/>
              <a:pPr/>
              <a:t>9</a:t>
            </a:fld>
            <a:endParaRPr lang="tr-T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bg>
      <p:bgRef idx="1002">
        <a:schemeClr val="bg2"/>
      </p:bgRef>
    </p:bg>
    <p:spTree>
      <p:nvGrpSpPr>
        <p:cNvPr id="1" name=""/>
        <p:cNvGrpSpPr/>
        <p:nvPr/>
      </p:nvGrpSpPr>
      <p:grpSpPr>
        <a:xfrm>
          <a:off x="0" y="0"/>
          <a:ext cx="0" cy="0"/>
          <a:chOff x="0" y="0"/>
          <a:chExt cx="0" cy="0"/>
        </a:xfrm>
      </p:grpSpPr>
      <p:sp>
        <p:nvSpPr>
          <p:cNvPr id="9" name="8 Başlık"/>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17" name="16 Alt Başlık"/>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30" name="29 Veri Yer Tutucusu"/>
          <p:cNvSpPr>
            <a:spLocks noGrp="1"/>
          </p:cNvSpPr>
          <p:nvPr>
            <p:ph type="dt" sz="half" idx="10"/>
          </p:nvPr>
        </p:nvSpPr>
        <p:spPr/>
        <p:txBody>
          <a:bodyPr/>
          <a:lstStyle/>
          <a:p>
            <a:fld id="{B40C7095-1971-4AF4-9F90-3C9B5730DB8D}" type="datetimeFigureOut">
              <a:rPr lang="tr-TR" smtClean="0"/>
              <a:pPr/>
              <a:t>21.10.2020</a:t>
            </a:fld>
            <a:endParaRPr lang="tr-TR"/>
          </a:p>
        </p:txBody>
      </p:sp>
      <p:sp>
        <p:nvSpPr>
          <p:cNvPr id="19" name="18 Altbilgi Yer Tutucusu"/>
          <p:cNvSpPr>
            <a:spLocks noGrp="1"/>
          </p:cNvSpPr>
          <p:nvPr>
            <p:ph type="ftr" sz="quarter" idx="11"/>
          </p:nvPr>
        </p:nvSpPr>
        <p:spPr/>
        <p:txBody>
          <a:bodyPr/>
          <a:lstStyle/>
          <a:p>
            <a:endParaRPr lang="tr-TR"/>
          </a:p>
        </p:txBody>
      </p:sp>
      <p:sp>
        <p:nvSpPr>
          <p:cNvPr id="27" name="26 Slayt Numarası Yer Tutucusu"/>
          <p:cNvSpPr>
            <a:spLocks noGrp="1"/>
          </p:cNvSpPr>
          <p:nvPr>
            <p:ph type="sldNum" sz="quarter" idx="12"/>
          </p:nvPr>
        </p:nvSpPr>
        <p:spPr/>
        <p:txBody>
          <a:bodyPr/>
          <a:lstStyle/>
          <a:p>
            <a:fld id="{ED8755B4-6C9D-4B13-BC02-09E0F39CDCEA}"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B40C7095-1971-4AF4-9F90-3C9B5730DB8D}" type="datetimeFigureOut">
              <a:rPr lang="tr-TR" smtClean="0"/>
              <a:pPr/>
              <a:t>21.10.2020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ED8755B4-6C9D-4B13-BC02-09E0F39CDCEA}"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914401"/>
            <a:ext cx="2057400" cy="5211763"/>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914401"/>
            <a:ext cx="6019800" cy="5211763"/>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B40C7095-1971-4AF4-9F90-3C9B5730DB8D}" type="datetimeFigureOut">
              <a:rPr lang="tr-TR" smtClean="0"/>
              <a:pPr/>
              <a:t>21.10.2020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ED8755B4-6C9D-4B13-BC02-09E0F39CDCEA}"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İçerik Yer Tutucusu"/>
          <p:cNvSpPr>
            <a:spLocks noGrp="1"/>
          </p:cNvSpPr>
          <p:nvPr>
            <p:ph idx="1"/>
          </p:nvPr>
        </p:nvSpPr>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B40C7095-1971-4AF4-9F90-3C9B5730DB8D}" type="datetimeFigureOut">
              <a:rPr lang="tr-TR" smtClean="0"/>
              <a:pPr/>
              <a:t>21.10.2020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ED8755B4-6C9D-4B13-BC02-09E0F39CDCEA}"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bg>
      <p:bgRef idx="1002">
        <a:schemeClr val="bg2"/>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p>
            <a:fld id="{B40C7095-1971-4AF4-9F90-3C9B5730DB8D}" type="datetimeFigureOut">
              <a:rPr lang="tr-TR" smtClean="0"/>
              <a:pPr/>
              <a:t>21.10.2020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ED8755B4-6C9D-4B13-BC02-09E0F39CDCEA}"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a:lstStyle/>
          <a:p>
            <a:r>
              <a:rPr kumimoji="0" lang="tr-TR" smtClean="0"/>
              <a:t>Asıl başlık stili için tıklatın</a:t>
            </a:r>
            <a:endParaRPr kumimoji="0" lang="en-US"/>
          </a:p>
        </p:txBody>
      </p:sp>
      <p:sp>
        <p:nvSpPr>
          <p:cNvPr id="3" name="2 İçerik Yer Tutucusu"/>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B40C7095-1971-4AF4-9F90-3C9B5730DB8D}" type="datetimeFigureOut">
              <a:rPr lang="tr-TR" smtClean="0"/>
              <a:pPr/>
              <a:t>21.10.2020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ED8755B4-6C9D-4B13-BC02-09E0F39CDCEA}"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tIns="45720" anchor="b"/>
          <a:lstStyle>
            <a:lvl1pPr>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p>
            <a:fld id="{B40C7095-1971-4AF4-9F90-3C9B5730DB8D}" type="datetimeFigureOut">
              <a:rPr lang="tr-TR" smtClean="0"/>
              <a:pPr/>
              <a:t>21.10.2020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ED8755B4-6C9D-4B13-BC02-09E0F39CDCEA}"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B40C7095-1971-4AF4-9F90-3C9B5730DB8D}" type="datetimeFigureOut">
              <a:rPr lang="tr-TR" smtClean="0"/>
              <a:pPr/>
              <a:t>21.10.2020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ED8755B4-6C9D-4B13-BC02-09E0F39CDCEA}"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B40C7095-1971-4AF4-9F90-3C9B5730DB8D}" type="datetimeFigureOut">
              <a:rPr lang="tr-TR" smtClean="0"/>
              <a:pPr/>
              <a:t>21.10.2020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ED8755B4-6C9D-4B13-BC02-09E0F39CDCEA}"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B40C7095-1971-4AF4-9F90-3C9B5730DB8D}" type="datetimeFigureOut">
              <a:rPr lang="tr-TR" smtClean="0"/>
              <a:pPr/>
              <a:t>21.10.2020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ED8755B4-6C9D-4B13-BC02-09E0F39CDCEA}"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9" name="8 Tek Köşesi Kesik ve Yuvarlatılmış Dikdörtgen"/>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Dik Üçgen"/>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Başlık"/>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tr-TR" smtClean="0"/>
              <a:t>Asıl başlık stili için tıklatın</a:t>
            </a:r>
            <a:endParaRPr kumimoji="0" lang="en-US"/>
          </a:p>
        </p:txBody>
      </p:sp>
      <p:sp>
        <p:nvSpPr>
          <p:cNvPr id="4" name="3 Metin Yer Tutucusu"/>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B40C7095-1971-4AF4-9F90-3C9B5730DB8D}" type="datetimeFigureOut">
              <a:rPr lang="tr-TR" smtClean="0"/>
              <a:pPr/>
              <a:t>21.10.2020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a:xfrm>
            <a:off x="8077200" y="6356350"/>
            <a:ext cx="609600" cy="365125"/>
          </a:xfrm>
        </p:spPr>
        <p:txBody>
          <a:bodyPr/>
          <a:lstStyle/>
          <a:p>
            <a:fld id="{ED8755B4-6C9D-4B13-BC02-09E0F39CDCEA}" type="slidenum">
              <a:rPr lang="tr-TR" smtClean="0"/>
              <a:pPr/>
              <a:t>‹#›</a:t>
            </a:fld>
            <a:endParaRPr lang="tr-TR"/>
          </a:p>
        </p:txBody>
      </p:sp>
      <p:sp>
        <p:nvSpPr>
          <p:cNvPr id="3" name="2 Resim Yer Tutucusu"/>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tr-TR" smtClean="0"/>
              <a:t>Resim eklemek için simgeyi tıklatın</a:t>
            </a:r>
            <a:endParaRPr kumimoji="0" lang="en-US" dirty="0"/>
          </a:p>
        </p:txBody>
      </p:sp>
      <p:sp>
        <p:nvSpPr>
          <p:cNvPr id="10" name="9 Serbest Form"/>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Serbest Form"/>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Serbest Form"/>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Serbest Form"/>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Başlık Yer Tutucusu"/>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tr-TR" smtClean="0"/>
              <a:t>Asıl başlık stili için tıklatın</a:t>
            </a:r>
            <a:endParaRPr kumimoji="0" lang="en-US"/>
          </a:p>
        </p:txBody>
      </p:sp>
      <p:sp>
        <p:nvSpPr>
          <p:cNvPr id="30" name="29 Metin Yer Tutucusu"/>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9 Veri Yer Tutucusu"/>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40C7095-1971-4AF4-9F90-3C9B5730DB8D}" type="datetimeFigureOut">
              <a:rPr lang="tr-TR" smtClean="0"/>
              <a:pPr/>
              <a:t>21.10.2020</a:t>
            </a:fld>
            <a:endParaRPr lang="tr-TR"/>
          </a:p>
        </p:txBody>
      </p:sp>
      <p:sp>
        <p:nvSpPr>
          <p:cNvPr id="22" name="21 Altbilgi Yer Tutucusu"/>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tr-TR"/>
          </a:p>
        </p:txBody>
      </p:sp>
      <p:sp>
        <p:nvSpPr>
          <p:cNvPr id="18" name="17 Slayt Numarası Yer Tutucusu"/>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ED8755B4-6C9D-4B13-BC02-09E0F39CDCEA}" type="slidenum">
              <a:rPr lang="tr-TR" smtClean="0"/>
              <a:pPr/>
              <a:t>‹#›</a:t>
            </a:fld>
            <a:endParaRPr lang="tr-TR"/>
          </a:p>
        </p:txBody>
      </p:sp>
      <p:grpSp>
        <p:nvGrpSpPr>
          <p:cNvPr id="2" name="1 Grup"/>
          <p:cNvGrpSpPr/>
          <p:nvPr/>
        </p:nvGrpSpPr>
        <p:grpSpPr>
          <a:xfrm>
            <a:off x="-19017" y="202408"/>
            <a:ext cx="9180548" cy="649224"/>
            <a:chOff x="-19045" y="216550"/>
            <a:chExt cx="9180548" cy="649224"/>
          </a:xfrm>
        </p:grpSpPr>
        <p:sp>
          <p:nvSpPr>
            <p:cNvPr id="12" name="11 Serbest Form"/>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Serbest Form"/>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p:txBody>
          <a:bodyPr/>
          <a:lstStyle/>
          <a:p>
            <a:r>
              <a:rPr lang="tr-TR" dirty="0" smtClean="0"/>
              <a:t>8.SINIF İNKILAP TARİHİ VE ATATÜRKÇÜLÜK</a:t>
            </a:r>
            <a:endParaRPr lang="tr-TR" dirty="0"/>
          </a:p>
        </p:txBody>
      </p:sp>
      <p:sp>
        <p:nvSpPr>
          <p:cNvPr id="3" name="2 Alt Başlık"/>
          <p:cNvSpPr>
            <a:spLocks noGrp="1"/>
          </p:cNvSpPr>
          <p:nvPr>
            <p:ph type="subTitle" idx="1"/>
          </p:nvPr>
        </p:nvSpPr>
        <p:spPr/>
        <p:txBody>
          <a:bodyPr/>
          <a:lstStyle/>
          <a:p>
            <a:r>
              <a:rPr lang="tr-TR" dirty="0" smtClean="0"/>
              <a:t>2.ÜNİTE</a:t>
            </a:r>
          </a:p>
          <a:p>
            <a:r>
              <a:rPr lang="tr-TR" dirty="0" smtClean="0"/>
              <a:t>MİLLİ UYANIŞ:BAĞIMSIZLIK YOLUNDA ATILAN ADIMLAR</a:t>
            </a:r>
          </a:p>
        </p:txBody>
      </p:sp>
      <p:sp>
        <p:nvSpPr>
          <p:cNvPr id="2457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tr-TR" sz="1800" b="0" i="0" u="sng" strike="noStrike" cap="none" normalizeH="0" baseline="0" smtClean="0">
                <a:ln>
                  <a:noFill/>
                </a:ln>
                <a:solidFill>
                  <a:srgbClr val="0070C0"/>
                </a:solidFill>
                <a:effectLst/>
                <a:latin typeface="Comic Sans MS" pitchFamily="66" charset="0"/>
                <a:cs typeface="Arial" pitchFamily="34" charset="0"/>
              </a:rPr>
              <a:t>www.egitimhane.com</a:t>
            </a:r>
            <a:endParaRPr kumimoji="0" lang="tr-TR"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solidFill>
                  <a:srgbClr val="FF0066"/>
                </a:solidFill>
              </a:rPr>
              <a:t>Bilgi:</a:t>
            </a:r>
          </a:p>
          <a:p>
            <a:r>
              <a:rPr lang="tr-TR" dirty="0" smtClean="0">
                <a:solidFill>
                  <a:srgbClr val="FF0066"/>
                </a:solidFill>
              </a:rPr>
              <a:t> </a:t>
            </a:r>
            <a:r>
              <a:rPr lang="tr-TR" dirty="0" err="1" smtClean="0">
                <a:solidFill>
                  <a:schemeClr val="accent1">
                    <a:lumMod val="60000"/>
                    <a:lumOff val="40000"/>
                  </a:schemeClr>
                </a:solidFill>
              </a:rPr>
              <a:t>PanSlavizm</a:t>
            </a:r>
            <a:r>
              <a:rPr lang="tr-TR" dirty="0" smtClean="0">
                <a:solidFill>
                  <a:schemeClr val="accent1">
                    <a:lumMod val="60000"/>
                    <a:lumOff val="40000"/>
                  </a:schemeClr>
                </a:solidFill>
              </a:rPr>
              <a:t>: </a:t>
            </a:r>
            <a:r>
              <a:rPr lang="tr-TR" dirty="0" smtClean="0"/>
              <a:t>Rusya’nın, Balkanlarda yaşayan Slav ırkından olan Ortodoksları bir çatı altında toplamak ve İstanbul ve Boğazları ele geçirerek Akdeniz’e açılmak için izlediği politika. </a:t>
            </a:r>
          </a:p>
          <a:p>
            <a:r>
              <a:rPr lang="tr-TR" dirty="0" err="1" smtClean="0">
                <a:solidFill>
                  <a:srgbClr val="7030A0"/>
                </a:solidFill>
              </a:rPr>
              <a:t>PanCermenizm</a:t>
            </a:r>
            <a:r>
              <a:rPr lang="tr-TR" dirty="0" smtClean="0">
                <a:solidFill>
                  <a:srgbClr val="7030A0"/>
                </a:solidFill>
              </a:rPr>
              <a:t>: </a:t>
            </a:r>
            <a:r>
              <a:rPr lang="tr-TR" dirty="0" smtClean="0"/>
              <a:t>Almanca konuşan halkları tek bir idari çatı altında toplama amacı güden siyasal akım.</a:t>
            </a:r>
            <a:endParaRPr lang="tr-T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solidFill>
                  <a:srgbClr val="FFC000"/>
                </a:solidFill>
              </a:rPr>
              <a:t>OSMANLI DEVLETİ’NİN SAVAŞA KATILMASI:</a:t>
            </a:r>
            <a:r>
              <a:rPr lang="tr-TR" dirty="0" smtClean="0"/>
              <a:t>Osmanlı Devleti Trablusgarp ve Balkan savaşlarından yeni çıkmıştı. Ordusu zayıf, donanması yetersizdi. Bir yandan askeri alanda güçlenmeye çalışırken diğer yandan da siyasi yalnızlıktan kurtulmak için girişimlerde bulunmaya başladı. Osmanlı Devleti, Almanya'ya güvenemediği için İtilaf Devletlerine yakınlaşmaya çalışmış ancak İtilaf Devletleri Osmanlı Devleti'ni yanlarına almak istememişlerdir.</a:t>
            </a:r>
            <a:endParaRPr lang="tr-T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t>Bunun üzerine Osmanlı Devleti;</a:t>
            </a:r>
          </a:p>
          <a:p>
            <a:r>
              <a:rPr lang="tr-TR" dirty="0" smtClean="0"/>
              <a:t>  Almanya ve Bulgaristan'la dostluk antlaşmaları imzaladı. Tarafsızlığını ilan etti. Kapitülasyonları tek taraflı olarak kaldırdı. </a:t>
            </a:r>
          </a:p>
          <a:p>
            <a:r>
              <a:rPr lang="tr-TR" dirty="0" smtClean="0"/>
              <a:t> Osmanlı Devleti'nin tarafsızlığı başta Rusya olmak üzere İtilaf Devletleri tarafından desteklendi. </a:t>
            </a:r>
            <a:endParaRPr lang="tr-T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t>Buna karşılık Osmanlı Devleti;</a:t>
            </a:r>
          </a:p>
          <a:p>
            <a:r>
              <a:rPr lang="tr-TR" dirty="0" smtClean="0"/>
              <a:t>  Kapitülasyonların kaldırılması</a:t>
            </a:r>
          </a:p>
          <a:p>
            <a:r>
              <a:rPr lang="tr-TR" dirty="0" smtClean="0"/>
              <a:t>  Ege adalarının geri verilmesi</a:t>
            </a:r>
          </a:p>
          <a:p>
            <a:r>
              <a:rPr lang="tr-TR" dirty="0" smtClean="0"/>
              <a:t>  Mısır sorununun çözülmesi, gibi isteklerini İtilaf Devletlerine iletti. </a:t>
            </a:r>
          </a:p>
          <a:p>
            <a:r>
              <a:rPr lang="tr-TR" dirty="0" smtClean="0"/>
              <a:t>Bu isteklerin İngiltere tarafından reddedilmesi, Osmanlı Devleti'nin Almanya'ya yakınlaşmasına neden oldu.</a:t>
            </a:r>
            <a:endParaRPr lang="tr-T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solidFill>
                  <a:srgbClr val="C00000"/>
                </a:solidFill>
              </a:rPr>
              <a:t>Almanya’nın Osmanlı Devleti'ni kendi yanına savaşa çekme nedenleri:</a:t>
            </a:r>
          </a:p>
          <a:p>
            <a:r>
              <a:rPr lang="tr-TR" dirty="0" smtClean="0">
                <a:solidFill>
                  <a:srgbClr val="C00000"/>
                </a:solidFill>
              </a:rPr>
              <a:t> </a:t>
            </a:r>
            <a:r>
              <a:rPr lang="tr-TR" dirty="0" smtClean="0"/>
              <a:t> Savaşı geniş bir alana yayarak yükünü hafifletmek  Osmanlı Devleti'nin jeopolitik konumundan yararlanmak </a:t>
            </a:r>
          </a:p>
          <a:p>
            <a:r>
              <a:rPr lang="tr-TR" dirty="0" smtClean="0"/>
              <a:t> Osmanlı halifesinin dini ve siyasi gücünden yararlanmak</a:t>
            </a:r>
          </a:p>
          <a:p>
            <a:r>
              <a:rPr lang="tr-TR" dirty="0" smtClean="0"/>
              <a:t>  Geçiş yollarını kontrol altında tutarak İtilaf Devletlerinin Rusya'ya yardım götürmesini önlemek</a:t>
            </a:r>
            <a:endParaRPr lang="tr-TR"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normAutofit fontScale="92500" lnSpcReduction="10000"/>
          </a:bodyPr>
          <a:lstStyle/>
          <a:p>
            <a:r>
              <a:rPr lang="tr-TR" dirty="0" smtClean="0">
                <a:solidFill>
                  <a:srgbClr val="FF0000"/>
                </a:solidFill>
              </a:rPr>
              <a:t>Osmanlı Devleti’nin Almanya’nın yanında savaşa katılma nedenleri: </a:t>
            </a:r>
          </a:p>
          <a:p>
            <a:r>
              <a:rPr lang="tr-TR" dirty="0" smtClean="0"/>
              <a:t> Son zamanlarda kaybettiği toprakları geri almak, </a:t>
            </a:r>
          </a:p>
          <a:p>
            <a:r>
              <a:rPr lang="tr-TR" dirty="0" smtClean="0"/>
              <a:t> Siyasi yalnızlıktan kurtulmak, </a:t>
            </a:r>
          </a:p>
          <a:p>
            <a:r>
              <a:rPr lang="tr-TR" dirty="0" smtClean="0"/>
              <a:t> Almanya'nın savaşı kazanacağına inanılması</a:t>
            </a:r>
          </a:p>
          <a:p>
            <a:r>
              <a:rPr lang="tr-TR" dirty="0" smtClean="0"/>
              <a:t>  Osmanlı devlet adamlarının (İttihat ve Terakki Partisi) Alman hayranlığı </a:t>
            </a:r>
          </a:p>
          <a:p>
            <a:r>
              <a:rPr lang="tr-TR" dirty="0" smtClean="0"/>
              <a:t> İngiltere, Fransa ve Rusya’nın düşmanca politikaları</a:t>
            </a:r>
          </a:p>
          <a:p>
            <a:r>
              <a:rPr lang="tr-TR" dirty="0" smtClean="0"/>
              <a:t>  Coğrafi konumu itibariyle savaş dışında kalmanın zorluğu </a:t>
            </a:r>
          </a:p>
          <a:p>
            <a:r>
              <a:rPr lang="tr-TR" dirty="0" smtClean="0"/>
              <a:t> Kapitülasyonlardan kurtulmak</a:t>
            </a:r>
            <a:endParaRPr lang="tr-T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solidFill>
                  <a:schemeClr val="tx2"/>
                </a:solidFill>
              </a:rPr>
              <a:t>I.DÜNYA SAVAŞINA KATILAN DEVLETLERİN OSMANLI DEVLETİ HAKKINDAKİ DÜŞÜNCELERİ</a:t>
            </a:r>
            <a:r>
              <a:rPr lang="tr-TR" dirty="0" smtClean="0"/>
              <a:t> </a:t>
            </a:r>
          </a:p>
          <a:p>
            <a:r>
              <a:rPr lang="tr-TR" dirty="0" smtClean="0">
                <a:solidFill>
                  <a:srgbClr val="C00000"/>
                </a:solidFill>
              </a:rPr>
              <a:t>İngiltere: </a:t>
            </a:r>
            <a:r>
              <a:rPr lang="tr-TR" dirty="0" smtClean="0"/>
              <a:t>Uzakdoğu sömürgelerini korumak ve Almanya’nın Osmanlı Devleti ile yakınlaşmasını önlemek için azınlıkları ve Arapları Osmanlı’ya karşı ayaklandırmıştır.</a:t>
            </a:r>
          </a:p>
          <a:p>
            <a:r>
              <a:rPr lang="tr-TR" dirty="0" smtClean="0"/>
              <a:t> </a:t>
            </a:r>
            <a:r>
              <a:rPr lang="tr-TR" dirty="0" smtClean="0">
                <a:solidFill>
                  <a:srgbClr val="C00000"/>
                </a:solidFill>
              </a:rPr>
              <a:t>Fransa: </a:t>
            </a:r>
            <a:r>
              <a:rPr lang="tr-TR" dirty="0" smtClean="0"/>
              <a:t>Osmanlı ülkesinde yaşayan gayri </a:t>
            </a:r>
            <a:r>
              <a:rPr lang="tr-TR" dirty="0" err="1" smtClean="0"/>
              <a:t>müslimleri</a:t>
            </a:r>
            <a:r>
              <a:rPr lang="tr-TR" dirty="0" smtClean="0"/>
              <a:t> kışkırtarak siyasi baskılarını arttırmış ve bu yolla Osmanlıyı ele geçirmeye çalışmıştır</a:t>
            </a:r>
            <a:endParaRPr lang="tr-T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solidFill>
                  <a:schemeClr val="accent6"/>
                </a:solidFill>
              </a:rPr>
              <a:t>Avusturya Macaristan İmparatorluğu: </a:t>
            </a:r>
            <a:r>
              <a:rPr lang="tr-TR" dirty="0" smtClean="0"/>
              <a:t>Osmanlı’nın Avrupa’daki topraklarını ele geçirerek Balkanlar’da egemenlik kurmayı ve Ege denizine ulaşmayı amaçlamıştır.</a:t>
            </a:r>
          </a:p>
          <a:p>
            <a:r>
              <a:rPr lang="tr-TR" dirty="0" smtClean="0"/>
              <a:t> </a:t>
            </a:r>
            <a:r>
              <a:rPr lang="tr-TR" dirty="0" smtClean="0">
                <a:solidFill>
                  <a:srgbClr val="0070C0"/>
                </a:solidFill>
              </a:rPr>
              <a:t>Rusya: </a:t>
            </a:r>
            <a:r>
              <a:rPr lang="tr-TR" dirty="0" smtClean="0"/>
              <a:t>İstanbul ve Çanakkale boğazlarını ele geçirerek sıcak denizlere inmeyi ve başkenti İstanbul olan bir Slav imparatorluğu kurmayı amaçlamıştır. Bu amaçla Panslavizm politikası gütmüştür. </a:t>
            </a:r>
            <a:endParaRPr lang="tr-T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normAutofit fontScale="92500"/>
          </a:bodyPr>
          <a:lstStyle/>
          <a:p>
            <a:r>
              <a:rPr lang="tr-TR" dirty="0" smtClean="0">
                <a:solidFill>
                  <a:srgbClr val="FF0066"/>
                </a:solidFill>
              </a:rPr>
              <a:t>Almanya: </a:t>
            </a:r>
            <a:r>
              <a:rPr lang="tr-TR" dirty="0" smtClean="0"/>
              <a:t>Siyasi birliğini geç tamamlamış, İngiltere ile rekabet edebilmek için Osmanlı’nın Ortadoğu’daki zenginliklerini ele geçirmeyi amaçlamış, bu nedenle Osmanlı ülkesine yatırımlar yaparak ekonomik ve askeri açıdan etkinliğini arttırmaya çalışmıştır.</a:t>
            </a:r>
          </a:p>
          <a:p>
            <a:r>
              <a:rPr lang="tr-TR" dirty="0" smtClean="0"/>
              <a:t> </a:t>
            </a:r>
            <a:r>
              <a:rPr lang="tr-TR" dirty="0" smtClean="0">
                <a:solidFill>
                  <a:schemeClr val="tx2"/>
                </a:solidFill>
              </a:rPr>
              <a:t>İtalya: </a:t>
            </a:r>
            <a:r>
              <a:rPr lang="tr-TR" dirty="0" smtClean="0"/>
              <a:t>Siyasi birliğini geç tamamlayan ve sömürge yarışında geç kalan İtalya, Osmanlı topraklarını ele geçirmek için büyük devletlerle birlikte hareket etmiştir. </a:t>
            </a:r>
            <a:r>
              <a:rPr lang="tr-TR" dirty="0" smtClean="0">
                <a:solidFill>
                  <a:srgbClr val="FF0000"/>
                </a:solidFill>
              </a:rPr>
              <a:t>ABD: </a:t>
            </a:r>
            <a:r>
              <a:rPr lang="tr-TR" dirty="0" smtClean="0"/>
              <a:t>Osmanlı üzerinde söz sahibi olmak için Osmanlı topraklarında okul, hastane, matbaa gibi kurumlar açarak siyasi ve ekonomik nüfuz(güç) kazanmıştır. </a:t>
            </a:r>
            <a:endParaRPr lang="tr-T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normAutofit lnSpcReduction="10000"/>
          </a:bodyPr>
          <a:lstStyle/>
          <a:p>
            <a:r>
              <a:rPr lang="tr-TR" dirty="0" smtClean="0">
                <a:solidFill>
                  <a:srgbClr val="FF0000"/>
                </a:solidFill>
              </a:rPr>
              <a:t>İtilaf Devletlerinin Osmanlı Devletini Paylaşma Planları: </a:t>
            </a:r>
          </a:p>
          <a:p>
            <a:r>
              <a:rPr lang="tr-TR" dirty="0" smtClean="0"/>
              <a:t>İtilaf Devletlerinin Osmanlı Devletini paylaşmak için kendi aralarında yaptıkları bazı gizli antlaşmalar vardı. Buna göre; </a:t>
            </a:r>
          </a:p>
          <a:p>
            <a:r>
              <a:rPr lang="tr-TR" dirty="0" smtClean="0"/>
              <a:t>Rusya İstanbul, Boğazlar, Karadeniz Kıyıları ve Doğu Anadolu’yu </a:t>
            </a:r>
          </a:p>
          <a:p>
            <a:r>
              <a:rPr lang="tr-TR" dirty="0" smtClean="0"/>
              <a:t>Fransa Suriye ve Güneydoğu Anadolu’yu </a:t>
            </a:r>
          </a:p>
          <a:p>
            <a:r>
              <a:rPr lang="tr-TR" dirty="0" smtClean="0"/>
              <a:t>İtalya Batı Anadolu (İzmir), Antalya’yı </a:t>
            </a:r>
          </a:p>
          <a:p>
            <a:r>
              <a:rPr lang="tr-TR" dirty="0" smtClean="0"/>
              <a:t>İngiltere Irak ve Arabistan’ı alacaktı.</a:t>
            </a:r>
            <a:endParaRPr lang="tr-TR"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
            </a:r>
            <a:br>
              <a:rPr lang="tr-TR" dirty="0" smtClean="0"/>
            </a:br>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solidFill>
                  <a:srgbClr val="FF0000"/>
                </a:solidFill>
              </a:rPr>
              <a:t>BİRİNCİ DÜNYA SAVAŞI: </a:t>
            </a:r>
            <a:r>
              <a:rPr lang="tr-TR" dirty="0" smtClean="0"/>
              <a:t>1914-1918 Birinci Dünya Savaşı öncesinde Avrupa’nın genel durumuna bakıldığında;</a:t>
            </a:r>
          </a:p>
          <a:p>
            <a:r>
              <a:rPr lang="tr-TR" dirty="0" smtClean="0"/>
              <a:t>  Sanayi İnkılabı ve Fransız </a:t>
            </a:r>
            <a:r>
              <a:rPr lang="tr-TR" dirty="0" err="1" smtClean="0"/>
              <a:t>İhtilalinin</a:t>
            </a:r>
            <a:r>
              <a:rPr lang="tr-TR" dirty="0" smtClean="0"/>
              <a:t> etkileri görülmektedir.</a:t>
            </a:r>
          </a:p>
          <a:p>
            <a:r>
              <a:rPr lang="tr-TR" dirty="0" smtClean="0"/>
              <a:t>  İtalya (1870) ve Almanya (1871) siyasi birliklerini kurarak Avrupa siyasetine dahil olmuşlardır.</a:t>
            </a:r>
            <a:endParaRPr lang="tr-T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solidFill>
                  <a:srgbClr val="00B050"/>
                </a:solidFill>
              </a:rPr>
              <a:t>OSMANLI DEVLETİ’NİN SAVAŞA GİRMESİ </a:t>
            </a:r>
            <a:r>
              <a:rPr lang="tr-TR" dirty="0" smtClean="0"/>
              <a:t>Akdeniz'de İngilizlerden kaçan iki Alman ( </a:t>
            </a:r>
            <a:r>
              <a:rPr lang="tr-TR" dirty="0" err="1" smtClean="0"/>
              <a:t>Goben</a:t>
            </a:r>
            <a:r>
              <a:rPr lang="tr-TR" dirty="0" smtClean="0"/>
              <a:t> ve </a:t>
            </a:r>
            <a:r>
              <a:rPr lang="tr-TR" dirty="0" err="1" smtClean="0"/>
              <a:t>Breslav</a:t>
            </a:r>
            <a:r>
              <a:rPr lang="tr-TR" dirty="0" smtClean="0"/>
              <a:t> ) gemisi Çanakkale Boğazını geçerek Osmanlılara sığındı. Uluslararası hukuk kurallarına göre Osmanlı Devletinin bu gemilere el koyması ve mürettebatını tutuklaması gerekirdi. Osmanlı Devleti bu iki gemiyi satın aldığını açıklayarak bu gemilere Yavuz ve Midilli adını verdi. Türk bayrağı çekilen bu gemiler, Karadeniz’e çıkarak Rus limanlarını bombaladı. fiilen savaşa girmiş oldu.</a:t>
            </a:r>
            <a:endParaRPr lang="tr-T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endParaRPr lang="tr-TR" dirty="0"/>
          </a:p>
        </p:txBody>
      </p:sp>
      <p:pic>
        <p:nvPicPr>
          <p:cNvPr id="12290" name="Picture 2" descr="Goeben ve Breslau'nun takibi - Vikipedi"/>
          <p:cNvPicPr>
            <a:picLocks noChangeAspect="1" noChangeArrowheads="1"/>
          </p:cNvPicPr>
          <p:nvPr/>
        </p:nvPicPr>
        <p:blipFill>
          <a:blip r:embed="rId2" cstate="print"/>
          <a:srcRect/>
          <a:stretch>
            <a:fillRect/>
          </a:stretch>
        </p:blipFill>
        <p:spPr bwMode="auto">
          <a:xfrm>
            <a:off x="428596" y="1790699"/>
            <a:ext cx="8286808" cy="5067301"/>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solidFill>
                  <a:srgbClr val="C00000"/>
                </a:solidFill>
              </a:rPr>
              <a:t>Bilgi: </a:t>
            </a:r>
            <a:r>
              <a:rPr lang="tr-TR" dirty="0" smtClean="0"/>
              <a:t>Osmanlı Devleti’nin Rusya’ya savaş ilan etmesinde Harbiye Nazırı (Savunma Bakanı) Enver Paşa ile Almanya arasında yapılan gizli antlaşma etkili olmuştur. Padişahın ve hükümetin haberi yoktur.</a:t>
            </a:r>
            <a:endParaRPr lang="tr-T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t>Osmanlı Devleti'nin Savaşa Girmesiyle;</a:t>
            </a:r>
          </a:p>
          <a:p>
            <a:r>
              <a:rPr lang="tr-TR" dirty="0" smtClean="0"/>
              <a:t> 1-Savaş geniş bir alana yayılmış, </a:t>
            </a:r>
          </a:p>
          <a:p>
            <a:r>
              <a:rPr lang="tr-TR" dirty="0" smtClean="0"/>
              <a:t>2-Savaşın süresi uzamış, </a:t>
            </a:r>
          </a:p>
          <a:p>
            <a:r>
              <a:rPr lang="tr-TR" dirty="0" smtClean="0"/>
              <a:t>3-Yeni cepheler açılmış, mevcut cepheler genişlemiş,</a:t>
            </a:r>
          </a:p>
          <a:p>
            <a:r>
              <a:rPr lang="tr-TR" dirty="0" smtClean="0"/>
              <a:t> 4-Almanya büyük ölçüde rahatlamış, </a:t>
            </a:r>
          </a:p>
          <a:p>
            <a:r>
              <a:rPr lang="tr-TR" dirty="0" smtClean="0"/>
              <a:t>5-İtilaf Devletlerinin (özellikle Rusya) işi zorlaşmıştır. </a:t>
            </a:r>
            <a:endParaRPr lang="tr-T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t>İngiltere ve Fransa, Almanya’ya karşı birbirine yakınlaşmaya başlamıştır.</a:t>
            </a:r>
          </a:p>
          <a:p>
            <a:r>
              <a:rPr lang="tr-TR" dirty="0" smtClean="0"/>
              <a:t>  Avusturya-Macaristan İmparatorluğu, Rusya’ya karşı Almanya ile yakınlaşmıştır. </a:t>
            </a:r>
          </a:p>
          <a:p>
            <a:r>
              <a:rPr lang="tr-TR" dirty="0" smtClean="0"/>
              <a:t> Avrupa devletleri kendi aralarında gruplaşmıştır. Üçlü İttifak ve Üçlü İtilaf adı verilen bloklar oluşmuştur.</a:t>
            </a:r>
            <a:endParaRPr lang="tr-T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solidFill>
                  <a:srgbClr val="00B0F0"/>
                </a:solidFill>
              </a:rPr>
              <a:t>SAVAŞ ÖNCESİ TARAFLAR:</a:t>
            </a:r>
          </a:p>
          <a:p>
            <a:r>
              <a:rPr lang="tr-TR" dirty="0" smtClean="0">
                <a:solidFill>
                  <a:srgbClr val="00B0F0"/>
                </a:solidFill>
              </a:rPr>
              <a:t> </a:t>
            </a:r>
            <a:r>
              <a:rPr lang="tr-TR" dirty="0" smtClean="0">
                <a:solidFill>
                  <a:srgbClr val="C00000"/>
                </a:solidFill>
              </a:rPr>
              <a:t>Üçlü İttifak: </a:t>
            </a:r>
            <a:r>
              <a:rPr lang="tr-TR" dirty="0" smtClean="0"/>
              <a:t>Almanya, Avusturya-Macaristan, İtalya</a:t>
            </a:r>
          </a:p>
          <a:p>
            <a:r>
              <a:rPr lang="tr-TR" dirty="0" smtClean="0"/>
              <a:t> </a:t>
            </a:r>
            <a:r>
              <a:rPr lang="tr-TR" dirty="0" smtClean="0">
                <a:solidFill>
                  <a:srgbClr val="7030A0"/>
                </a:solidFill>
              </a:rPr>
              <a:t>Üçlü İtilaf : </a:t>
            </a:r>
            <a:r>
              <a:rPr lang="tr-TR" dirty="0" smtClean="0"/>
              <a:t>İngiltere, Fransa, Rusya </a:t>
            </a:r>
          </a:p>
          <a:p>
            <a:endParaRPr lang="tr-TR" dirty="0" smtClean="0"/>
          </a:p>
          <a:p>
            <a:r>
              <a:rPr lang="tr-TR" dirty="0" smtClean="0">
                <a:solidFill>
                  <a:srgbClr val="FFC000"/>
                </a:solidFill>
              </a:rPr>
              <a:t>SAVAŞTA TARAFLAR:</a:t>
            </a:r>
            <a:endParaRPr lang="tr-TR" dirty="0" smtClean="0"/>
          </a:p>
          <a:p>
            <a:r>
              <a:rPr lang="tr-TR" dirty="0" smtClean="0">
                <a:solidFill>
                  <a:schemeClr val="accent5"/>
                </a:solidFill>
              </a:rPr>
              <a:t>İttifak Devletleri:</a:t>
            </a:r>
            <a:r>
              <a:rPr lang="tr-TR" dirty="0" smtClean="0"/>
              <a:t>Almanya,Avusturya-Macaristan,Osmanlı,Bulgaristan,İtalya(İtalya sonradan taraf değiştirmiştir.)</a:t>
            </a:r>
            <a:endParaRPr lang="tr-TR" dirty="0" smtClean="0">
              <a:solidFill>
                <a:schemeClr val="accent5"/>
              </a:solidFill>
            </a:endParaRPr>
          </a:p>
          <a:p>
            <a:endParaRPr lang="tr-TR" dirty="0">
              <a:solidFill>
                <a:schemeClr val="accent5"/>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t>Bilgi: Avrupa devletlerinin gruplaşmasında ve birbirine yakınlaşmasında siyasi ve ekonomik çıkarlar etkili olmuştur.</a:t>
            </a:r>
          </a:p>
          <a:p>
            <a:endParaRPr lang="tr-TR" dirty="0" smtClean="0"/>
          </a:p>
          <a:p>
            <a:r>
              <a:rPr lang="tr-TR" dirty="0" smtClean="0"/>
              <a:t>                 </a:t>
            </a:r>
            <a:r>
              <a:rPr lang="tr-TR" dirty="0" smtClean="0">
                <a:solidFill>
                  <a:srgbClr val="C00000"/>
                </a:solidFill>
              </a:rPr>
              <a:t>1.Dünya Savaşının Nedenleri</a:t>
            </a:r>
          </a:p>
          <a:p>
            <a:endParaRPr lang="tr-TR" dirty="0" smtClean="0">
              <a:solidFill>
                <a:srgbClr val="C00000"/>
              </a:solidFill>
            </a:endParaRPr>
          </a:p>
          <a:p>
            <a:pPr>
              <a:buNone/>
            </a:pPr>
            <a:r>
              <a:rPr lang="tr-TR" dirty="0" smtClean="0"/>
              <a:t> Genel                         Özel                            Görünürdeki</a:t>
            </a:r>
          </a:p>
          <a:p>
            <a:endParaRPr lang="tr-TR" dirty="0" smtClean="0">
              <a:solidFill>
                <a:srgbClr val="C00000"/>
              </a:solidFill>
            </a:endParaRPr>
          </a:p>
          <a:p>
            <a:endParaRPr lang="tr-TR" dirty="0" smtClean="0">
              <a:solidFill>
                <a:srgbClr val="C00000"/>
              </a:solidFill>
            </a:endParaRPr>
          </a:p>
        </p:txBody>
      </p:sp>
      <p:cxnSp>
        <p:nvCxnSpPr>
          <p:cNvPr id="5" name="4 Düz Bağlayıcı"/>
          <p:cNvCxnSpPr/>
          <p:nvPr/>
        </p:nvCxnSpPr>
        <p:spPr>
          <a:xfrm rot="10800000">
            <a:off x="1071538" y="4000504"/>
            <a:ext cx="10715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6 Düz Bağlayıcı"/>
          <p:cNvCxnSpPr/>
          <p:nvPr/>
        </p:nvCxnSpPr>
        <p:spPr>
          <a:xfrm rot="5400000">
            <a:off x="750861" y="4321975"/>
            <a:ext cx="642148"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9 Düz Bağlayıcı"/>
          <p:cNvCxnSpPr/>
          <p:nvPr/>
        </p:nvCxnSpPr>
        <p:spPr>
          <a:xfrm rot="5400000">
            <a:off x="3929058" y="4357694"/>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11 Düz Bağlayıcı"/>
          <p:cNvCxnSpPr/>
          <p:nvPr/>
        </p:nvCxnSpPr>
        <p:spPr>
          <a:xfrm>
            <a:off x="6286512" y="4000504"/>
            <a:ext cx="142876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14 Düz Bağlayıcı"/>
          <p:cNvCxnSpPr/>
          <p:nvPr/>
        </p:nvCxnSpPr>
        <p:spPr>
          <a:xfrm rot="5400000">
            <a:off x="7393801" y="4321975"/>
            <a:ext cx="642942"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solidFill>
                  <a:srgbClr val="00B050"/>
                </a:solidFill>
              </a:rPr>
              <a:t>GENEL SEBEPLER:</a:t>
            </a:r>
          </a:p>
          <a:p>
            <a:r>
              <a:rPr lang="tr-TR" dirty="0" smtClean="0">
                <a:solidFill>
                  <a:srgbClr val="00B050"/>
                </a:solidFill>
              </a:rPr>
              <a:t> </a:t>
            </a:r>
            <a:r>
              <a:rPr lang="tr-TR" dirty="0" smtClean="0"/>
              <a:t>1-Fransız </a:t>
            </a:r>
            <a:r>
              <a:rPr lang="tr-TR" dirty="0" err="1" smtClean="0"/>
              <a:t>İhtilali’yle</a:t>
            </a:r>
            <a:r>
              <a:rPr lang="tr-TR" dirty="0" smtClean="0"/>
              <a:t> ortaya çıkan milliyetçilik akımının etkisiyle azınlık isyanlarının yaygınlaşması (siyasi) </a:t>
            </a:r>
          </a:p>
          <a:p>
            <a:r>
              <a:rPr lang="tr-TR" dirty="0" smtClean="0"/>
              <a:t>2- Sanayi İnkılabı ile ortaya çıkan hammadde ihtiyacı ve pazar arayışının sömürgeciliği hızlandırması (ekonomik)</a:t>
            </a:r>
          </a:p>
          <a:p>
            <a:r>
              <a:rPr lang="tr-TR" dirty="0" smtClean="0"/>
              <a:t> 3- Avrupalı devletlerarasındaki gruplaşma</a:t>
            </a:r>
          </a:p>
          <a:p>
            <a:r>
              <a:rPr lang="tr-TR" dirty="0" smtClean="0"/>
              <a:t> 4- Silahlanma yarış</a:t>
            </a:r>
            <a:endParaRPr lang="tr-T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solidFill>
                  <a:schemeClr val="accent1"/>
                </a:solidFill>
              </a:rPr>
              <a:t>Özel Sebepler:</a:t>
            </a:r>
          </a:p>
          <a:p>
            <a:r>
              <a:rPr lang="tr-TR" dirty="0" smtClean="0"/>
              <a:t>1.İngiltere ve Almanya arasındaki sanayileşme rekabeti</a:t>
            </a:r>
          </a:p>
          <a:p>
            <a:r>
              <a:rPr lang="tr-TR" dirty="0" smtClean="0"/>
              <a:t>2- Fransa'nın zengin kömür yataklarına sahip </a:t>
            </a:r>
            <a:r>
              <a:rPr lang="tr-TR" dirty="0" err="1" smtClean="0"/>
              <a:t>Alsas</a:t>
            </a:r>
            <a:r>
              <a:rPr lang="tr-TR" dirty="0" smtClean="0"/>
              <a:t> </a:t>
            </a:r>
            <a:r>
              <a:rPr lang="tr-TR" dirty="0" err="1" smtClean="0"/>
              <a:t>Loren</a:t>
            </a:r>
            <a:r>
              <a:rPr lang="tr-TR" dirty="0" smtClean="0"/>
              <a:t> bölgesini Almanya'dan geri almak istemesi</a:t>
            </a:r>
          </a:p>
          <a:p>
            <a:r>
              <a:rPr lang="tr-TR" dirty="0" smtClean="0"/>
              <a:t>3- Avusturya Macaristan İmparatorluğu ve Rusya arasındaki Balkanlara hâkim olma mücadelesi.</a:t>
            </a:r>
          </a:p>
          <a:p>
            <a:r>
              <a:rPr lang="tr-TR" dirty="0" smtClean="0"/>
              <a:t> 4-İngiltere ve Fransa'nın mevcut sömürgelerini koruma düşüncesi.</a:t>
            </a:r>
            <a:endParaRPr lang="tr-T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sp>
        <p:nvSpPr>
          <p:cNvPr id="3" name="2 İçerik Yer Tutucusu"/>
          <p:cNvSpPr>
            <a:spLocks noGrp="1"/>
          </p:cNvSpPr>
          <p:nvPr>
            <p:ph idx="1"/>
          </p:nvPr>
        </p:nvSpPr>
        <p:spPr/>
        <p:txBody>
          <a:bodyPr/>
          <a:lstStyle/>
          <a:p>
            <a:r>
              <a:rPr lang="tr-TR" dirty="0" smtClean="0">
                <a:solidFill>
                  <a:srgbClr val="002060"/>
                </a:solidFill>
              </a:rPr>
              <a:t>GÖRÜNÜR (SAVAŞI BAŞLATAN) SEBEP: </a:t>
            </a:r>
            <a:r>
              <a:rPr lang="tr-TR" dirty="0" err="1" smtClean="0"/>
              <a:t>Saraybosna’yı</a:t>
            </a:r>
            <a:r>
              <a:rPr lang="tr-TR" dirty="0" smtClean="0"/>
              <a:t> ziyaret eden Avusturya-Macaristan İmparatorluğu </a:t>
            </a:r>
            <a:r>
              <a:rPr lang="tr-TR" dirty="0" err="1" smtClean="0"/>
              <a:t>veliahtı</a:t>
            </a:r>
            <a:r>
              <a:rPr lang="tr-TR" dirty="0" smtClean="0"/>
              <a:t>, Sırplı bir genç tarafından öldürüldü. Bunun üzerine Avusturya-Macaristan İmparatorluğu, Sırbistan'a savaş açtı. Rusya Sırbistan'ın yanında yer aldı. Almanya Avusturya Macaristan’ın, İngiltere ve Fransa ise Rusya’nın yanında yer aldı. </a:t>
            </a:r>
            <a:endParaRPr lang="tr-TR"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normAutofit fontScale="90000"/>
          </a:bodyPr>
          <a:lstStyle/>
          <a:p>
            <a:r>
              <a:rPr lang="tr-TR" dirty="0" smtClean="0"/>
              <a:t>Milli Uyanış:Bağımsızlık Yolunda     Atılan Adımlar</a:t>
            </a:r>
            <a:endParaRPr lang="tr-TR" dirty="0"/>
          </a:p>
        </p:txBody>
      </p:sp>
      <p:cxnSp>
        <p:nvCxnSpPr>
          <p:cNvPr id="5" name="4 Düz Bağlayıcı"/>
          <p:cNvCxnSpPr/>
          <p:nvPr/>
        </p:nvCxnSpPr>
        <p:spPr>
          <a:xfrm>
            <a:off x="642910" y="3214686"/>
            <a:ext cx="914400" cy="914400"/>
          </a:xfrm>
          <a:prstGeom prst="line">
            <a:avLst/>
          </a:prstGeom>
        </p:spPr>
        <p:style>
          <a:lnRef idx="1">
            <a:schemeClr val="accent1"/>
          </a:lnRef>
          <a:fillRef idx="0">
            <a:schemeClr val="accent1"/>
          </a:fillRef>
          <a:effectRef idx="0">
            <a:schemeClr val="accent1"/>
          </a:effectRef>
          <a:fontRef idx="minor">
            <a:schemeClr val="tx1"/>
          </a:fontRef>
        </p:style>
      </p:cxnSp>
      <p:pic>
        <p:nvPicPr>
          <p:cNvPr id="24578" name="Picture 2" descr="I. Dünya Savaşı'nı başlatan kıvılcım-Tarih Dizisi 2 | MaksatBilgi"/>
          <p:cNvPicPr>
            <a:picLocks noChangeAspect="1" noChangeArrowheads="1"/>
          </p:cNvPicPr>
          <p:nvPr/>
        </p:nvPicPr>
        <p:blipFill>
          <a:blip r:embed="rId3" cstate="print"/>
          <a:srcRect/>
          <a:stretch>
            <a:fillRect/>
          </a:stretch>
        </p:blipFill>
        <p:spPr bwMode="auto">
          <a:xfrm>
            <a:off x="428596" y="1857364"/>
            <a:ext cx="5000660" cy="4500594"/>
          </a:xfrm>
          <a:prstGeom prst="rect">
            <a:avLst/>
          </a:prstGeom>
          <a:noFill/>
        </p:spPr>
      </p:pic>
      <p:sp>
        <p:nvSpPr>
          <p:cNvPr id="7" name="6 Dikdörtgen"/>
          <p:cNvSpPr/>
          <p:nvPr/>
        </p:nvSpPr>
        <p:spPr>
          <a:xfrm>
            <a:off x="5643570" y="2285992"/>
            <a:ext cx="2928958" cy="2031325"/>
          </a:xfrm>
          <a:prstGeom prst="rect">
            <a:avLst/>
          </a:prstGeom>
        </p:spPr>
        <p:txBody>
          <a:bodyPr wrap="square">
            <a:spAutoFit/>
          </a:bodyPr>
          <a:lstStyle/>
          <a:p>
            <a:r>
              <a:rPr lang="tr-TR" dirty="0"/>
              <a:t>Avusturya-Macaristan İmparatorluğu </a:t>
            </a:r>
            <a:r>
              <a:rPr lang="tr-TR" dirty="0" err="1" smtClean="0"/>
              <a:t>veliahtı</a:t>
            </a:r>
            <a:r>
              <a:rPr lang="tr-TR" dirty="0" smtClean="0"/>
              <a:t> </a:t>
            </a:r>
            <a:r>
              <a:rPr lang="tr-TR" dirty="0"/>
              <a:t>Franz </a:t>
            </a:r>
            <a:r>
              <a:rPr lang="tr-TR" dirty="0" err="1"/>
              <a:t>Ferdinand</a:t>
            </a:r>
            <a:r>
              <a:rPr lang="tr-TR" dirty="0"/>
              <a:t>, 28 Haziran 1914 günü </a:t>
            </a:r>
            <a:r>
              <a:rPr lang="tr-TR" dirty="0" err="1"/>
              <a:t>Saraybosna'yı</a:t>
            </a:r>
            <a:r>
              <a:rPr lang="tr-TR" dirty="0"/>
              <a:t> ziyaretinde </a:t>
            </a:r>
            <a:r>
              <a:rPr lang="tr-TR" dirty="0" err="1"/>
              <a:t>Princip</a:t>
            </a:r>
            <a:r>
              <a:rPr lang="tr-TR" dirty="0"/>
              <a:t> tarafından öldürüldü.</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kış">
  <a:themeElements>
    <a:clrScheme name="Akış">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kış">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kış">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37</TotalTime>
  <Words>1049</Words>
  <Application>Microsoft Office PowerPoint</Application>
  <PresentationFormat>Ekran Gösterisi (4:3)</PresentationFormat>
  <Paragraphs>101</Paragraphs>
  <Slides>23</Slides>
  <Notes>1</Notes>
  <HiddenSlides>0</HiddenSlides>
  <MMClips>0</MMClips>
  <ScaleCrop>false</ScaleCrop>
  <HeadingPairs>
    <vt:vector size="4" baseType="variant">
      <vt:variant>
        <vt:lpstr>Tema</vt:lpstr>
      </vt:variant>
      <vt:variant>
        <vt:i4>1</vt:i4>
      </vt:variant>
      <vt:variant>
        <vt:lpstr>Slayt Başlıkları</vt:lpstr>
      </vt:variant>
      <vt:variant>
        <vt:i4>23</vt:i4>
      </vt:variant>
    </vt:vector>
  </HeadingPairs>
  <TitlesOfParts>
    <vt:vector size="24" baseType="lpstr">
      <vt:lpstr>Akış</vt:lpstr>
      <vt:lpstr>8.SINIF İNKILAP TARİHİ VE ATATÜRKÇÜLÜK</vt:lpstr>
      <vt:lpstr> 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lpstr>Milli Uyanış:Bağımsızlık Yolunda     Atılan Adımlar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8.SINIF İNKILAP TARİHİ VE ATATÜRKÇÜLÜK</dc:title>
  <dc:creator>RECEP</dc:creator>
  <cp:lastModifiedBy>nesrin deniz</cp:lastModifiedBy>
  <cp:revision>5</cp:revision>
  <dcterms:created xsi:type="dcterms:W3CDTF">2020-10-21T11:25:25Z</dcterms:created>
  <dcterms:modified xsi:type="dcterms:W3CDTF">2020-10-21T17:36:17Z</dcterms:modified>
</cp:coreProperties>
</file>