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 /><Relationship Id="rId2" Type="http://schemas.openxmlformats.org/package/2006/relationships/metadata/thumbnail" Target="docProps/thumbnail.jpeg" /><Relationship Id="rId1" Type="http://schemas.openxmlformats.org/officeDocument/2006/relationships/officeDocument" Target="ppt/presentation.xml" /><Relationship Id="rId4" Type="http://schemas.openxmlformats.org/officeDocument/2006/relationships/extended-properties" Target="docProps/app.xml"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88" r:id="rId1"/>
  </p:sldMasterIdLst>
  <p:notesMasterIdLst>
    <p:notesMasterId r:id="rId13"/>
  </p:notesMasterIdLst>
  <p:sldIdLst>
    <p:sldId id="256" r:id="rId2"/>
    <p:sldId id="257" r:id="rId3"/>
    <p:sldId id="258" r:id="rId4"/>
    <p:sldId id="259" r:id="rId5"/>
    <p:sldId id="260" r:id="rId6"/>
    <p:sldId id="261" r:id="rId7"/>
    <p:sldId id="262" r:id="rId8"/>
    <p:sldId id="263" r:id="rId9"/>
    <p:sldId id="266" r:id="rId10"/>
    <p:sldId id="264" r:id="rId11"/>
    <p:sldId id="265" r:id="rId12"/>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171" autoAdjust="0"/>
  </p:normalViewPr>
  <p:slideViewPr>
    <p:cSldViewPr>
      <p:cViewPr varScale="1">
        <p:scale>
          <a:sx n="57" d="100"/>
          <a:sy n="57" d="100"/>
        </p:scale>
        <p:origin x="-692" y="-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 /><Relationship Id="rId13" Type="http://schemas.openxmlformats.org/officeDocument/2006/relationships/notesMaster" Target="notesMasters/notesMaster1.xml" /><Relationship Id="rId3" Type="http://schemas.openxmlformats.org/officeDocument/2006/relationships/slide" Target="slides/slide2.xml" /><Relationship Id="rId7" Type="http://schemas.openxmlformats.org/officeDocument/2006/relationships/slide" Target="slides/slide6.xml" /><Relationship Id="rId12" Type="http://schemas.openxmlformats.org/officeDocument/2006/relationships/slide" Target="slides/slide11.xml" /><Relationship Id="rId17" Type="http://schemas.openxmlformats.org/officeDocument/2006/relationships/tableStyles" Target="tableStyles.xml" /><Relationship Id="rId2" Type="http://schemas.openxmlformats.org/officeDocument/2006/relationships/slide" Target="slides/slide1.xml" /><Relationship Id="rId16" Type="http://schemas.openxmlformats.org/officeDocument/2006/relationships/theme" Target="theme/theme1.xml" /><Relationship Id="rId1" Type="http://schemas.openxmlformats.org/officeDocument/2006/relationships/slideMaster" Target="slideMasters/slideMaster1.xml" /><Relationship Id="rId6" Type="http://schemas.openxmlformats.org/officeDocument/2006/relationships/slide" Target="slides/slide5.xml" /><Relationship Id="rId11" Type="http://schemas.openxmlformats.org/officeDocument/2006/relationships/slide" Target="slides/slide10.xml" /><Relationship Id="rId5" Type="http://schemas.openxmlformats.org/officeDocument/2006/relationships/slide" Target="slides/slide4.xml" /><Relationship Id="rId15" Type="http://schemas.openxmlformats.org/officeDocument/2006/relationships/viewProps" Target="viewProps.xml" /><Relationship Id="rId10" Type="http://schemas.openxmlformats.org/officeDocument/2006/relationships/slide" Target="slides/slide9.xml" /><Relationship Id="rId4" Type="http://schemas.openxmlformats.org/officeDocument/2006/relationships/slide" Target="slides/slide3.xml" /><Relationship Id="rId9" Type="http://schemas.openxmlformats.org/officeDocument/2006/relationships/slide" Target="slides/slide8.xml" /><Relationship Id="rId14" Type="http://schemas.openxmlformats.org/officeDocument/2006/relationships/presProps" Target="presProps.xml" /></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 /></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Üstbilgi Yer Tutucusu"/>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tr-TR"/>
          </a:p>
        </p:txBody>
      </p:sp>
      <p:sp>
        <p:nvSpPr>
          <p:cNvPr id="3" name="2 Veri Yer Tutucusu"/>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B6AE4F4-B132-40CE-8B2E-D8E5EB25904A}" type="datetimeFigureOut">
              <a:rPr lang="tr-TR" smtClean="0"/>
              <a:pPr/>
              <a:t>22.10.2020</a:t>
            </a:fld>
            <a:endParaRPr lang="tr-TR"/>
          </a:p>
        </p:txBody>
      </p:sp>
      <p:sp>
        <p:nvSpPr>
          <p:cNvPr id="4" name="3 Slayt Görüntüsü Yer Tutucusu"/>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tr-TR"/>
          </a:p>
        </p:txBody>
      </p:sp>
      <p:sp>
        <p:nvSpPr>
          <p:cNvPr id="5" name="4 Not Yer Tutucusu"/>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6" name="5 Altbilgi Yer Tutucusu"/>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tr-TR"/>
          </a:p>
        </p:txBody>
      </p:sp>
      <p:sp>
        <p:nvSpPr>
          <p:cNvPr id="7" name="6 Slayt Numarası Yer Tutucusu"/>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A556A6A-B7E1-4E35-9549-0967E2DBC632}" type="slidenum">
              <a:rPr lang="tr-TR" smtClean="0"/>
              <a:pPr/>
              <a:t>‹#›</a:t>
            </a:fld>
            <a:endParaRPr lang="tr-T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 /><Relationship Id="rId1" Type="http://schemas.openxmlformats.org/officeDocument/2006/relationships/notesMaster" Target="../notesMasters/notesMaster1.xml" /></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endParaRPr lang="tr-TR" dirty="0"/>
          </a:p>
        </p:txBody>
      </p:sp>
      <p:sp>
        <p:nvSpPr>
          <p:cNvPr id="4" name="3 Slayt Numarası Yer Tutucusu"/>
          <p:cNvSpPr>
            <a:spLocks noGrp="1"/>
          </p:cNvSpPr>
          <p:nvPr>
            <p:ph type="sldNum" sz="quarter" idx="10"/>
          </p:nvPr>
        </p:nvSpPr>
        <p:spPr/>
        <p:txBody>
          <a:bodyPr/>
          <a:lstStyle/>
          <a:p>
            <a:fld id="{FA556A6A-B7E1-4E35-9549-0967E2DBC632}" type="slidenum">
              <a:rPr lang="tr-TR" smtClean="0"/>
              <a:pPr/>
              <a:t>7</a:t>
            </a:fld>
            <a:endParaRPr lang="tr-T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aşlık Slaydı">
    <p:spTree>
      <p:nvGrpSpPr>
        <p:cNvPr id="1" name=""/>
        <p:cNvGrpSpPr/>
        <p:nvPr/>
      </p:nvGrpSpPr>
      <p:grpSpPr>
        <a:xfrm>
          <a:off x="0" y="0"/>
          <a:ext cx="0" cy="0"/>
          <a:chOff x="0" y="0"/>
          <a:chExt cx="0" cy="0"/>
        </a:xfrm>
      </p:grpSpPr>
      <p:sp>
        <p:nvSpPr>
          <p:cNvPr id="23" name="22 Dikdörtgen"/>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23 Dikdörtgen"/>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24 Dikdörtgen"/>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25 Dikdörtgen"/>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26 Dikdörtgen"/>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29 Yuvarlatılmış Dikdörtgen"/>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30 Yuvarlatılmış Dikdörtgen"/>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6 Dikdörtgen"/>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Dikdörtgen"/>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Dikdörtgen"/>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18 Dikdörtgen"/>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Başlık"/>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tr-TR"/>
              <a:t>Asıl başlık stili için tıklatın</a:t>
            </a:r>
            <a:endParaRPr kumimoji="0" lang="en-US"/>
          </a:p>
        </p:txBody>
      </p:sp>
      <p:sp>
        <p:nvSpPr>
          <p:cNvPr id="9" name="8 Alt Başlık"/>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tr-TR"/>
              <a:t>Asıl alt başlık stilini düzenlemek için tıklatın</a:t>
            </a:r>
            <a:endParaRPr kumimoji="0" lang="en-US"/>
          </a:p>
        </p:txBody>
      </p:sp>
      <p:sp>
        <p:nvSpPr>
          <p:cNvPr id="28" name="27 Veri Yer Tutucusu"/>
          <p:cNvSpPr>
            <a:spLocks noGrp="1"/>
          </p:cNvSpPr>
          <p:nvPr>
            <p:ph type="dt" sz="half" idx="10"/>
          </p:nvPr>
        </p:nvSpPr>
        <p:spPr>
          <a:xfrm>
            <a:off x="6705600" y="4206240"/>
            <a:ext cx="960120" cy="457200"/>
          </a:xfrm>
        </p:spPr>
        <p:txBody>
          <a:bodyPr/>
          <a:lstStyle/>
          <a:p>
            <a:fld id="{D386A7C0-8629-4A67-9104-B50F2E758A0D}" type="datetimeFigureOut">
              <a:rPr lang="tr-TR" smtClean="0"/>
              <a:pPr/>
              <a:t>22.10.2020</a:t>
            </a:fld>
            <a:endParaRPr lang="tr-TR"/>
          </a:p>
        </p:txBody>
      </p:sp>
      <p:sp>
        <p:nvSpPr>
          <p:cNvPr id="17" name="16 Altbilgi Yer Tutucusu"/>
          <p:cNvSpPr>
            <a:spLocks noGrp="1"/>
          </p:cNvSpPr>
          <p:nvPr>
            <p:ph type="ftr" sz="quarter" idx="11"/>
          </p:nvPr>
        </p:nvSpPr>
        <p:spPr>
          <a:xfrm>
            <a:off x="5410200" y="4205288"/>
            <a:ext cx="1295400" cy="457200"/>
          </a:xfrm>
        </p:spPr>
        <p:txBody>
          <a:bodyPr/>
          <a:lstStyle/>
          <a:p>
            <a:endParaRPr lang="tr-TR"/>
          </a:p>
        </p:txBody>
      </p:sp>
      <p:sp>
        <p:nvSpPr>
          <p:cNvPr id="29" name="28 Slayt Numarası Yer Tutucusu"/>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56FE626D-89A9-4BD8-94BC-4ED417730488}" type="slidenum">
              <a:rPr lang="tr-TR" smtClean="0"/>
              <a:pPr/>
              <a:t>‹#›</a:t>
            </a:fld>
            <a:endParaRPr lang="tr-TR"/>
          </a:p>
        </p:txBody>
      </p:sp>
    </p:spTree>
  </p:cSld>
  <p:clrMapOvr>
    <a:masterClrMapping/>
  </p:clrMapOvr>
  <p:transition spd="slow">
    <p:cover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kumimoji="0" lang="tr-TR"/>
              <a:t>Asıl başlık stili için tıklatın</a:t>
            </a:r>
            <a:endParaRPr kumimoji="0" lang="en-US"/>
          </a:p>
        </p:txBody>
      </p:sp>
      <p:sp>
        <p:nvSpPr>
          <p:cNvPr id="3" name="2 Dikey Metin Yer Tutucusu"/>
          <p:cNvSpPr>
            <a:spLocks noGrp="1"/>
          </p:cNvSpPr>
          <p:nvPr>
            <p:ph type="body" orient="vert" idx="1"/>
          </p:nvPr>
        </p:nvSpPr>
        <p:spPr/>
        <p:txBody>
          <a:bodyPr vert="eaVert"/>
          <a:lstStyle/>
          <a:p>
            <a:pPr lvl="0" eaLnBrk="1" latinLnBrk="0" hangingPunct="1"/>
            <a:r>
              <a:rPr lang="tr-TR"/>
              <a:t>Asıl metin stillerini düzenlemek için tıklatın</a:t>
            </a:r>
          </a:p>
          <a:p>
            <a:pPr lvl="1" eaLnBrk="1" latinLnBrk="0" hangingPunct="1"/>
            <a:r>
              <a:rPr lang="tr-TR"/>
              <a:t>İkinci düzey</a:t>
            </a:r>
          </a:p>
          <a:p>
            <a:pPr lvl="2" eaLnBrk="1" latinLnBrk="0" hangingPunct="1"/>
            <a:r>
              <a:rPr lang="tr-TR"/>
              <a:t>Üçüncü düzey</a:t>
            </a:r>
          </a:p>
          <a:p>
            <a:pPr lvl="3" eaLnBrk="1" latinLnBrk="0" hangingPunct="1"/>
            <a:r>
              <a:rPr lang="tr-TR"/>
              <a:t>Dördüncü düzey</a:t>
            </a:r>
          </a:p>
          <a:p>
            <a:pPr lvl="4" eaLnBrk="1" latinLnBrk="0" hangingPunct="1"/>
            <a:r>
              <a:rPr lang="tr-TR"/>
              <a:t>Beşinci düzey</a:t>
            </a:r>
            <a:endParaRPr kumimoji="0" lang="en-US"/>
          </a:p>
        </p:txBody>
      </p:sp>
      <p:sp>
        <p:nvSpPr>
          <p:cNvPr id="4" name="3 Veri Yer Tutucusu"/>
          <p:cNvSpPr>
            <a:spLocks noGrp="1"/>
          </p:cNvSpPr>
          <p:nvPr>
            <p:ph type="dt" sz="half" idx="10"/>
          </p:nvPr>
        </p:nvSpPr>
        <p:spPr/>
        <p:txBody>
          <a:bodyPr/>
          <a:lstStyle/>
          <a:p>
            <a:fld id="{D386A7C0-8629-4A67-9104-B50F2E758A0D}" type="datetimeFigureOut">
              <a:rPr lang="tr-TR" smtClean="0"/>
              <a:pPr/>
              <a:t>22.10.2020</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56FE626D-89A9-4BD8-94BC-4ED417730488}" type="slidenum">
              <a:rPr lang="tr-TR" smtClean="0"/>
              <a:pPr/>
              <a:t>‹#›</a:t>
            </a:fld>
            <a:endParaRPr lang="tr-TR"/>
          </a:p>
        </p:txBody>
      </p:sp>
    </p:spTree>
  </p:cSld>
  <p:clrMapOvr>
    <a:masterClrMapping/>
  </p:clrMapOvr>
  <p:transition spd="slow">
    <p:cover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781800" y="1143000"/>
            <a:ext cx="1905000" cy="5486400"/>
          </a:xfrm>
        </p:spPr>
        <p:txBody>
          <a:bodyPr vert="eaVert"/>
          <a:lstStyle/>
          <a:p>
            <a:r>
              <a:rPr kumimoji="0" lang="tr-TR"/>
              <a:t>Asıl başlık stili için tıklatın</a:t>
            </a:r>
            <a:endParaRPr kumimoji="0" lang="en-US"/>
          </a:p>
        </p:txBody>
      </p:sp>
      <p:sp>
        <p:nvSpPr>
          <p:cNvPr id="3" name="2 Dikey Metin Yer Tutucusu"/>
          <p:cNvSpPr>
            <a:spLocks noGrp="1"/>
          </p:cNvSpPr>
          <p:nvPr>
            <p:ph type="body" orient="vert" idx="1"/>
          </p:nvPr>
        </p:nvSpPr>
        <p:spPr>
          <a:xfrm>
            <a:off x="457200" y="1143000"/>
            <a:ext cx="6248400" cy="5486400"/>
          </a:xfrm>
        </p:spPr>
        <p:txBody>
          <a:bodyPr vert="eaVert"/>
          <a:lstStyle/>
          <a:p>
            <a:pPr lvl="0" eaLnBrk="1" latinLnBrk="0" hangingPunct="1"/>
            <a:r>
              <a:rPr lang="tr-TR"/>
              <a:t>Asıl metin stillerini düzenlemek için tıklatın</a:t>
            </a:r>
          </a:p>
          <a:p>
            <a:pPr lvl="1" eaLnBrk="1" latinLnBrk="0" hangingPunct="1"/>
            <a:r>
              <a:rPr lang="tr-TR"/>
              <a:t>İkinci düzey</a:t>
            </a:r>
          </a:p>
          <a:p>
            <a:pPr lvl="2" eaLnBrk="1" latinLnBrk="0" hangingPunct="1"/>
            <a:r>
              <a:rPr lang="tr-TR"/>
              <a:t>Üçüncü düzey</a:t>
            </a:r>
          </a:p>
          <a:p>
            <a:pPr lvl="3" eaLnBrk="1" latinLnBrk="0" hangingPunct="1"/>
            <a:r>
              <a:rPr lang="tr-TR"/>
              <a:t>Dördüncü düzey</a:t>
            </a:r>
          </a:p>
          <a:p>
            <a:pPr lvl="4" eaLnBrk="1" latinLnBrk="0" hangingPunct="1"/>
            <a:r>
              <a:rPr lang="tr-TR"/>
              <a:t>Beşinci düzey</a:t>
            </a:r>
            <a:endParaRPr kumimoji="0" lang="en-US"/>
          </a:p>
        </p:txBody>
      </p:sp>
      <p:sp>
        <p:nvSpPr>
          <p:cNvPr id="4" name="3 Veri Yer Tutucusu"/>
          <p:cNvSpPr>
            <a:spLocks noGrp="1"/>
          </p:cNvSpPr>
          <p:nvPr>
            <p:ph type="dt" sz="half" idx="10"/>
          </p:nvPr>
        </p:nvSpPr>
        <p:spPr/>
        <p:txBody>
          <a:bodyPr/>
          <a:lstStyle/>
          <a:p>
            <a:fld id="{D386A7C0-8629-4A67-9104-B50F2E758A0D}" type="datetimeFigureOut">
              <a:rPr lang="tr-TR" smtClean="0"/>
              <a:pPr/>
              <a:t>22.10.2020</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56FE626D-89A9-4BD8-94BC-4ED417730488}" type="slidenum">
              <a:rPr lang="tr-TR" smtClean="0"/>
              <a:pPr/>
              <a:t>‹#›</a:t>
            </a:fld>
            <a:endParaRPr lang="tr-TR"/>
          </a:p>
        </p:txBody>
      </p:sp>
    </p:spTree>
  </p:cSld>
  <p:clrMapOvr>
    <a:masterClrMapping/>
  </p:clrMapOvr>
  <p:transition spd="slow">
    <p:cover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kumimoji="0" lang="tr-TR"/>
              <a:t>Asıl başlık stili için tıklatın</a:t>
            </a:r>
            <a:endParaRPr kumimoji="0" lang="en-US"/>
          </a:p>
        </p:txBody>
      </p:sp>
      <p:sp>
        <p:nvSpPr>
          <p:cNvPr id="3" name="2 İçerik Yer Tutucusu"/>
          <p:cNvSpPr>
            <a:spLocks noGrp="1"/>
          </p:cNvSpPr>
          <p:nvPr>
            <p:ph idx="1"/>
          </p:nvPr>
        </p:nvSpPr>
        <p:spPr/>
        <p:txBody>
          <a:bodyPr/>
          <a:lstStyle/>
          <a:p>
            <a:pPr lvl="0" eaLnBrk="1" latinLnBrk="0" hangingPunct="1"/>
            <a:r>
              <a:rPr lang="tr-TR"/>
              <a:t>Asıl metin stillerini düzenlemek için tıklatın</a:t>
            </a:r>
          </a:p>
          <a:p>
            <a:pPr lvl="1" eaLnBrk="1" latinLnBrk="0" hangingPunct="1"/>
            <a:r>
              <a:rPr lang="tr-TR"/>
              <a:t>İkinci düzey</a:t>
            </a:r>
          </a:p>
          <a:p>
            <a:pPr lvl="2" eaLnBrk="1" latinLnBrk="0" hangingPunct="1"/>
            <a:r>
              <a:rPr lang="tr-TR"/>
              <a:t>Üçüncü düzey</a:t>
            </a:r>
          </a:p>
          <a:p>
            <a:pPr lvl="3" eaLnBrk="1" latinLnBrk="0" hangingPunct="1"/>
            <a:r>
              <a:rPr lang="tr-TR"/>
              <a:t>Dördüncü düzey</a:t>
            </a:r>
          </a:p>
          <a:p>
            <a:pPr lvl="4" eaLnBrk="1" latinLnBrk="0" hangingPunct="1"/>
            <a:r>
              <a:rPr lang="tr-TR"/>
              <a:t>Beşinci düzey</a:t>
            </a:r>
            <a:endParaRPr kumimoji="0" lang="en-US"/>
          </a:p>
        </p:txBody>
      </p:sp>
      <p:sp>
        <p:nvSpPr>
          <p:cNvPr id="4" name="3 Veri Yer Tutucusu"/>
          <p:cNvSpPr>
            <a:spLocks noGrp="1"/>
          </p:cNvSpPr>
          <p:nvPr>
            <p:ph type="dt" sz="half" idx="10"/>
          </p:nvPr>
        </p:nvSpPr>
        <p:spPr/>
        <p:txBody>
          <a:bodyPr/>
          <a:lstStyle/>
          <a:p>
            <a:fld id="{D386A7C0-8629-4A67-9104-B50F2E758A0D}" type="datetimeFigureOut">
              <a:rPr lang="tr-TR" smtClean="0"/>
              <a:pPr/>
              <a:t>22.10.2020</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56FE626D-89A9-4BD8-94BC-4ED417730488}" type="slidenum">
              <a:rPr lang="tr-TR" smtClean="0"/>
              <a:pPr/>
              <a:t>‹#›</a:t>
            </a:fld>
            <a:endParaRPr lang="tr-TR"/>
          </a:p>
        </p:txBody>
      </p:sp>
    </p:spTree>
  </p:cSld>
  <p:clrMapOvr>
    <a:masterClrMapping/>
  </p:clrMapOvr>
  <p:transition spd="slow">
    <p:cover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1 Başlık"/>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tr-TR"/>
              <a:t>Asıl başlık stili için tıklatın</a:t>
            </a:r>
            <a:endParaRPr kumimoji="0" lang="en-US"/>
          </a:p>
        </p:txBody>
      </p:sp>
      <p:sp>
        <p:nvSpPr>
          <p:cNvPr id="3" name="2 Metin Yer Tutucusu"/>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tr-TR"/>
              <a:t>Asıl metin stillerini düzenlemek için tıklatın</a:t>
            </a:r>
          </a:p>
        </p:txBody>
      </p:sp>
      <p:sp>
        <p:nvSpPr>
          <p:cNvPr id="4" name="3 Veri Yer Tutucusu"/>
          <p:cNvSpPr>
            <a:spLocks noGrp="1"/>
          </p:cNvSpPr>
          <p:nvPr>
            <p:ph type="dt" sz="half" idx="10"/>
          </p:nvPr>
        </p:nvSpPr>
        <p:spPr/>
        <p:txBody>
          <a:bodyPr/>
          <a:lstStyle/>
          <a:p>
            <a:fld id="{D386A7C0-8629-4A67-9104-B50F2E758A0D}" type="datetimeFigureOut">
              <a:rPr lang="tr-TR" smtClean="0"/>
              <a:pPr/>
              <a:t>22.10.2020</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56FE626D-89A9-4BD8-94BC-4ED417730488}" type="slidenum">
              <a:rPr lang="tr-TR" smtClean="0"/>
              <a:pPr/>
              <a:t>‹#›</a:t>
            </a:fld>
            <a:endParaRPr lang="tr-TR"/>
          </a:p>
        </p:txBody>
      </p:sp>
    </p:spTree>
  </p:cSld>
  <p:clrMapOvr>
    <a:masterClrMapping/>
  </p:clrMapOvr>
  <p:transition spd="slow">
    <p:cover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kumimoji="0" lang="tr-TR"/>
              <a:t>Asıl başlık stili için tıklatın</a:t>
            </a:r>
            <a:endParaRPr kumimoji="0" lang="en-US"/>
          </a:p>
        </p:txBody>
      </p:sp>
      <p:sp>
        <p:nvSpPr>
          <p:cNvPr id="3" name="2 İçerik Yer Tutucusu"/>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tr-TR"/>
              <a:t>Asıl metin stillerini düzenlemek için tıklatın</a:t>
            </a:r>
          </a:p>
          <a:p>
            <a:pPr lvl="1" eaLnBrk="1" latinLnBrk="0" hangingPunct="1"/>
            <a:r>
              <a:rPr lang="tr-TR"/>
              <a:t>İkinci düzey</a:t>
            </a:r>
          </a:p>
          <a:p>
            <a:pPr lvl="2" eaLnBrk="1" latinLnBrk="0" hangingPunct="1"/>
            <a:r>
              <a:rPr lang="tr-TR"/>
              <a:t>Üçüncü düzey</a:t>
            </a:r>
          </a:p>
          <a:p>
            <a:pPr lvl="3" eaLnBrk="1" latinLnBrk="0" hangingPunct="1"/>
            <a:r>
              <a:rPr lang="tr-TR"/>
              <a:t>Dördüncü düzey</a:t>
            </a:r>
          </a:p>
          <a:p>
            <a:pPr lvl="4" eaLnBrk="1" latinLnBrk="0" hangingPunct="1"/>
            <a:r>
              <a:rPr lang="tr-TR"/>
              <a:t>Beşinci düzey</a:t>
            </a:r>
            <a:endParaRPr kumimoji="0" lang="en-US"/>
          </a:p>
        </p:txBody>
      </p:sp>
      <p:sp>
        <p:nvSpPr>
          <p:cNvPr id="4" name="3 İçerik Yer Tutucusu"/>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tr-TR"/>
              <a:t>Asıl metin stillerini düzenlemek için tıklatın</a:t>
            </a:r>
          </a:p>
          <a:p>
            <a:pPr lvl="1" eaLnBrk="1" latinLnBrk="0" hangingPunct="1"/>
            <a:r>
              <a:rPr lang="tr-TR"/>
              <a:t>İkinci düzey</a:t>
            </a:r>
          </a:p>
          <a:p>
            <a:pPr lvl="2" eaLnBrk="1" latinLnBrk="0" hangingPunct="1"/>
            <a:r>
              <a:rPr lang="tr-TR"/>
              <a:t>Üçüncü düzey</a:t>
            </a:r>
          </a:p>
          <a:p>
            <a:pPr lvl="3" eaLnBrk="1" latinLnBrk="0" hangingPunct="1"/>
            <a:r>
              <a:rPr lang="tr-TR"/>
              <a:t>Dördüncü düzey</a:t>
            </a:r>
          </a:p>
          <a:p>
            <a:pPr lvl="4" eaLnBrk="1" latinLnBrk="0" hangingPunct="1"/>
            <a:r>
              <a:rPr lang="tr-TR"/>
              <a:t>Beşinci düzey</a:t>
            </a:r>
            <a:endParaRPr kumimoji="0" lang="en-US"/>
          </a:p>
        </p:txBody>
      </p:sp>
      <p:sp>
        <p:nvSpPr>
          <p:cNvPr id="5" name="4 Veri Yer Tutucusu"/>
          <p:cNvSpPr>
            <a:spLocks noGrp="1"/>
          </p:cNvSpPr>
          <p:nvPr>
            <p:ph type="dt" sz="half" idx="10"/>
          </p:nvPr>
        </p:nvSpPr>
        <p:spPr/>
        <p:txBody>
          <a:bodyPr/>
          <a:lstStyle/>
          <a:p>
            <a:fld id="{D386A7C0-8629-4A67-9104-B50F2E758A0D}" type="datetimeFigureOut">
              <a:rPr lang="tr-TR" smtClean="0"/>
              <a:pPr/>
              <a:t>22.10.2020</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56FE626D-89A9-4BD8-94BC-4ED417730488}" type="slidenum">
              <a:rPr lang="tr-TR" smtClean="0"/>
              <a:pPr/>
              <a:t>‹#›</a:t>
            </a:fld>
            <a:endParaRPr lang="tr-TR"/>
          </a:p>
        </p:txBody>
      </p:sp>
    </p:spTree>
  </p:cSld>
  <p:clrMapOvr>
    <a:masterClrMapping/>
  </p:clrMapOvr>
  <p:transition spd="slow">
    <p:cover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1 Başlık"/>
          <p:cNvSpPr>
            <a:spLocks noGrp="1"/>
          </p:cNvSpPr>
          <p:nvPr>
            <p:ph type="title"/>
          </p:nvPr>
        </p:nvSpPr>
        <p:spPr>
          <a:xfrm>
            <a:off x="381000" y="1143000"/>
            <a:ext cx="8382000" cy="1069848"/>
          </a:xfrm>
        </p:spPr>
        <p:txBody>
          <a:bodyPr anchor="ctr"/>
          <a:lstStyle>
            <a:lvl1pPr>
              <a:defRPr sz="4000" b="0" i="0" cap="none" baseline="0"/>
            </a:lvl1pPr>
          </a:lstStyle>
          <a:p>
            <a:r>
              <a:rPr kumimoji="0" lang="tr-TR"/>
              <a:t>Asıl başlık stili için tıklatın</a:t>
            </a:r>
            <a:endParaRPr kumimoji="0" lang="en-US"/>
          </a:p>
        </p:txBody>
      </p:sp>
      <p:sp>
        <p:nvSpPr>
          <p:cNvPr id="3" name="2 Metin Yer Tutucusu"/>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tr-TR"/>
              <a:t>Asıl metin stillerini düzenlemek için tıklatın</a:t>
            </a:r>
          </a:p>
        </p:txBody>
      </p:sp>
      <p:sp>
        <p:nvSpPr>
          <p:cNvPr id="4" name="3 Metin Yer Tutucusu"/>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tr-TR"/>
              <a:t>Asıl metin stillerini düzenlemek için tıklatın</a:t>
            </a:r>
          </a:p>
        </p:txBody>
      </p:sp>
      <p:sp>
        <p:nvSpPr>
          <p:cNvPr id="5" name="4 İçerik Yer Tutucusu"/>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tr-TR"/>
              <a:t>Asıl metin stillerini düzenlemek için tıklatın</a:t>
            </a:r>
          </a:p>
          <a:p>
            <a:pPr lvl="1" eaLnBrk="1" latinLnBrk="0" hangingPunct="1"/>
            <a:r>
              <a:rPr lang="tr-TR"/>
              <a:t>İkinci düzey</a:t>
            </a:r>
          </a:p>
          <a:p>
            <a:pPr lvl="2" eaLnBrk="1" latinLnBrk="0" hangingPunct="1"/>
            <a:r>
              <a:rPr lang="tr-TR"/>
              <a:t>Üçüncü düzey</a:t>
            </a:r>
          </a:p>
          <a:p>
            <a:pPr lvl="3" eaLnBrk="1" latinLnBrk="0" hangingPunct="1"/>
            <a:r>
              <a:rPr lang="tr-TR"/>
              <a:t>Dördüncü düzey</a:t>
            </a:r>
          </a:p>
          <a:p>
            <a:pPr lvl="4" eaLnBrk="1" latinLnBrk="0" hangingPunct="1"/>
            <a:r>
              <a:rPr lang="tr-TR"/>
              <a:t>Beşinci düzey</a:t>
            </a:r>
            <a:endParaRPr kumimoji="0" lang="en-US"/>
          </a:p>
        </p:txBody>
      </p:sp>
      <p:sp>
        <p:nvSpPr>
          <p:cNvPr id="6" name="5 İçerik Yer Tutucusu"/>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tr-TR"/>
              <a:t>Asıl metin stillerini düzenlemek için tıklatın</a:t>
            </a:r>
          </a:p>
          <a:p>
            <a:pPr lvl="1" eaLnBrk="1" latinLnBrk="0" hangingPunct="1"/>
            <a:r>
              <a:rPr lang="tr-TR"/>
              <a:t>İkinci düzey</a:t>
            </a:r>
          </a:p>
          <a:p>
            <a:pPr lvl="2" eaLnBrk="1" latinLnBrk="0" hangingPunct="1"/>
            <a:r>
              <a:rPr lang="tr-TR"/>
              <a:t>Üçüncü düzey</a:t>
            </a:r>
          </a:p>
          <a:p>
            <a:pPr lvl="3" eaLnBrk="1" latinLnBrk="0" hangingPunct="1"/>
            <a:r>
              <a:rPr lang="tr-TR"/>
              <a:t>Dördüncü düzey</a:t>
            </a:r>
          </a:p>
          <a:p>
            <a:pPr lvl="4" eaLnBrk="1" latinLnBrk="0" hangingPunct="1"/>
            <a:r>
              <a:rPr lang="tr-TR"/>
              <a:t>Beşinci düzey</a:t>
            </a:r>
            <a:endParaRPr kumimoji="0" lang="en-US"/>
          </a:p>
        </p:txBody>
      </p:sp>
      <p:sp>
        <p:nvSpPr>
          <p:cNvPr id="26" name="25 Veri Yer Tutucusu"/>
          <p:cNvSpPr>
            <a:spLocks noGrp="1"/>
          </p:cNvSpPr>
          <p:nvPr>
            <p:ph type="dt" sz="half" idx="10"/>
          </p:nvPr>
        </p:nvSpPr>
        <p:spPr/>
        <p:txBody>
          <a:bodyPr rtlCol="0"/>
          <a:lstStyle/>
          <a:p>
            <a:fld id="{D386A7C0-8629-4A67-9104-B50F2E758A0D}" type="datetimeFigureOut">
              <a:rPr lang="tr-TR" smtClean="0"/>
              <a:pPr/>
              <a:t>22.10.2020</a:t>
            </a:fld>
            <a:endParaRPr lang="tr-TR"/>
          </a:p>
        </p:txBody>
      </p:sp>
      <p:sp>
        <p:nvSpPr>
          <p:cNvPr id="27" name="26 Slayt Numarası Yer Tutucusu"/>
          <p:cNvSpPr>
            <a:spLocks noGrp="1"/>
          </p:cNvSpPr>
          <p:nvPr>
            <p:ph type="sldNum" sz="quarter" idx="11"/>
          </p:nvPr>
        </p:nvSpPr>
        <p:spPr/>
        <p:txBody>
          <a:bodyPr rtlCol="0"/>
          <a:lstStyle/>
          <a:p>
            <a:fld id="{56FE626D-89A9-4BD8-94BC-4ED417730488}" type="slidenum">
              <a:rPr lang="tr-TR" smtClean="0"/>
              <a:pPr/>
              <a:t>‹#›</a:t>
            </a:fld>
            <a:endParaRPr lang="tr-TR"/>
          </a:p>
        </p:txBody>
      </p:sp>
      <p:sp>
        <p:nvSpPr>
          <p:cNvPr id="28" name="27 Altbilgi Yer Tutucusu"/>
          <p:cNvSpPr>
            <a:spLocks noGrp="1"/>
          </p:cNvSpPr>
          <p:nvPr>
            <p:ph type="ftr" sz="quarter" idx="12"/>
          </p:nvPr>
        </p:nvSpPr>
        <p:spPr/>
        <p:txBody>
          <a:bodyPr rtlCol="0"/>
          <a:lstStyle/>
          <a:p>
            <a:endParaRPr lang="tr-TR"/>
          </a:p>
        </p:txBody>
      </p:sp>
    </p:spTree>
  </p:cSld>
  <p:clrMapOvr>
    <a:masterClrMapping/>
  </p:clrMapOvr>
  <p:transition spd="slow">
    <p:cover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tr-TR"/>
              <a:t>Asıl başlık stili için tıklatın</a:t>
            </a:r>
            <a:endParaRPr kumimoji="0" lang="en-US"/>
          </a:p>
        </p:txBody>
      </p:sp>
      <p:sp>
        <p:nvSpPr>
          <p:cNvPr id="3" name="2 Veri Yer Tutucusu"/>
          <p:cNvSpPr>
            <a:spLocks noGrp="1"/>
          </p:cNvSpPr>
          <p:nvPr>
            <p:ph type="dt" sz="half" idx="10"/>
          </p:nvPr>
        </p:nvSpPr>
        <p:spPr>
          <a:xfrm>
            <a:off x="6583680" y="612648"/>
            <a:ext cx="957264" cy="457200"/>
          </a:xfrm>
        </p:spPr>
        <p:txBody>
          <a:bodyPr/>
          <a:lstStyle/>
          <a:p>
            <a:fld id="{D386A7C0-8629-4A67-9104-B50F2E758A0D}" type="datetimeFigureOut">
              <a:rPr lang="tr-TR" smtClean="0"/>
              <a:pPr/>
              <a:t>22.10.2020</a:t>
            </a:fld>
            <a:endParaRPr lang="tr-TR"/>
          </a:p>
        </p:txBody>
      </p:sp>
      <p:sp>
        <p:nvSpPr>
          <p:cNvPr id="4" name="3 Altbilgi Yer Tutucusu"/>
          <p:cNvSpPr>
            <a:spLocks noGrp="1"/>
          </p:cNvSpPr>
          <p:nvPr>
            <p:ph type="ftr" sz="quarter" idx="11"/>
          </p:nvPr>
        </p:nvSpPr>
        <p:spPr>
          <a:xfrm>
            <a:off x="5257800" y="612648"/>
            <a:ext cx="1325880" cy="457200"/>
          </a:xfrm>
        </p:spPr>
        <p:txBody>
          <a:bodyPr/>
          <a:lstStyle/>
          <a:p>
            <a:endParaRPr lang="tr-TR"/>
          </a:p>
        </p:txBody>
      </p:sp>
      <p:sp>
        <p:nvSpPr>
          <p:cNvPr id="5" name="4 Slayt Numarası Yer Tutucusu"/>
          <p:cNvSpPr>
            <a:spLocks noGrp="1"/>
          </p:cNvSpPr>
          <p:nvPr>
            <p:ph type="sldNum" sz="quarter" idx="12"/>
          </p:nvPr>
        </p:nvSpPr>
        <p:spPr>
          <a:xfrm>
            <a:off x="8174736" y="2272"/>
            <a:ext cx="762000" cy="365760"/>
          </a:xfrm>
        </p:spPr>
        <p:txBody>
          <a:bodyPr/>
          <a:lstStyle/>
          <a:p>
            <a:fld id="{56FE626D-89A9-4BD8-94BC-4ED417730488}" type="slidenum">
              <a:rPr lang="tr-TR" smtClean="0"/>
              <a:pPr/>
              <a:t>‹#›</a:t>
            </a:fld>
            <a:endParaRPr lang="tr-TR"/>
          </a:p>
        </p:txBody>
      </p:sp>
    </p:spTree>
  </p:cSld>
  <p:clrMapOvr>
    <a:masterClrMapping/>
  </p:clrMapOvr>
  <p:transition spd="slow">
    <p:cover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1 Veri Yer Tutucusu"/>
          <p:cNvSpPr>
            <a:spLocks noGrp="1"/>
          </p:cNvSpPr>
          <p:nvPr>
            <p:ph type="dt" sz="half" idx="10"/>
          </p:nvPr>
        </p:nvSpPr>
        <p:spPr/>
        <p:txBody>
          <a:bodyPr/>
          <a:lstStyle/>
          <a:p>
            <a:fld id="{D386A7C0-8629-4A67-9104-B50F2E758A0D}" type="datetimeFigureOut">
              <a:rPr lang="tr-TR" smtClean="0"/>
              <a:pPr/>
              <a:t>22.10.2020</a:t>
            </a:fld>
            <a:endParaRPr lang="tr-TR"/>
          </a:p>
        </p:txBody>
      </p:sp>
      <p:sp>
        <p:nvSpPr>
          <p:cNvPr id="3" name="2 Altbilgi Yer Tutucusu"/>
          <p:cNvSpPr>
            <a:spLocks noGrp="1"/>
          </p:cNvSpPr>
          <p:nvPr>
            <p:ph type="ftr" sz="quarter" idx="11"/>
          </p:nvPr>
        </p:nvSpPr>
        <p:spPr/>
        <p:txBody>
          <a:bodyPr/>
          <a:lstStyle/>
          <a:p>
            <a:endParaRPr lang="tr-TR"/>
          </a:p>
        </p:txBody>
      </p:sp>
      <p:sp>
        <p:nvSpPr>
          <p:cNvPr id="4" name="3 Slayt Numarası Yer Tutucusu"/>
          <p:cNvSpPr>
            <a:spLocks noGrp="1"/>
          </p:cNvSpPr>
          <p:nvPr>
            <p:ph type="sldNum" sz="quarter" idx="12"/>
          </p:nvPr>
        </p:nvSpPr>
        <p:spPr/>
        <p:txBody>
          <a:bodyPr/>
          <a:lstStyle/>
          <a:p>
            <a:fld id="{56FE626D-89A9-4BD8-94BC-4ED417730488}" type="slidenum">
              <a:rPr lang="tr-TR" smtClean="0"/>
              <a:pPr/>
              <a:t>‹#›</a:t>
            </a:fld>
            <a:endParaRPr lang="tr-TR"/>
          </a:p>
        </p:txBody>
      </p:sp>
    </p:spTree>
  </p:cSld>
  <p:clrMapOvr>
    <a:masterClrMapping/>
  </p:clrMapOvr>
  <p:transition spd="slow">
    <p:cover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1 Başlık"/>
          <p:cNvSpPr>
            <a:spLocks noGrp="1"/>
          </p:cNvSpPr>
          <p:nvPr>
            <p:ph type="title"/>
          </p:nvPr>
        </p:nvSpPr>
        <p:spPr>
          <a:xfrm>
            <a:off x="5353496" y="1101970"/>
            <a:ext cx="3383280" cy="877824"/>
          </a:xfrm>
        </p:spPr>
        <p:txBody>
          <a:bodyPr anchor="b"/>
          <a:lstStyle>
            <a:lvl1pPr algn="l">
              <a:buNone/>
              <a:defRPr sz="1800" b="1"/>
            </a:lvl1pPr>
          </a:lstStyle>
          <a:p>
            <a:r>
              <a:rPr kumimoji="0" lang="tr-TR"/>
              <a:t>Asıl başlık stili için tıklatın</a:t>
            </a:r>
            <a:endParaRPr kumimoji="0" lang="en-US"/>
          </a:p>
        </p:txBody>
      </p:sp>
      <p:sp>
        <p:nvSpPr>
          <p:cNvPr id="3" name="2 Metin Yer Tutucusu"/>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tr-TR"/>
              <a:t>Asıl metin stillerini düzenlemek için tıklatın</a:t>
            </a:r>
          </a:p>
        </p:txBody>
      </p:sp>
      <p:sp>
        <p:nvSpPr>
          <p:cNvPr id="4" name="3 İçerik Yer Tutucusu"/>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tr-TR"/>
              <a:t>Asıl metin stillerini düzenlemek için tıklatın</a:t>
            </a:r>
          </a:p>
          <a:p>
            <a:pPr lvl="1" eaLnBrk="1" latinLnBrk="0" hangingPunct="1"/>
            <a:r>
              <a:rPr lang="tr-TR"/>
              <a:t>İkinci düzey</a:t>
            </a:r>
          </a:p>
          <a:p>
            <a:pPr lvl="2" eaLnBrk="1" latinLnBrk="0" hangingPunct="1"/>
            <a:r>
              <a:rPr lang="tr-TR"/>
              <a:t>Üçüncü düzey</a:t>
            </a:r>
          </a:p>
          <a:p>
            <a:pPr lvl="3" eaLnBrk="1" latinLnBrk="0" hangingPunct="1"/>
            <a:r>
              <a:rPr lang="tr-TR"/>
              <a:t>Dördüncü düzey</a:t>
            </a:r>
          </a:p>
          <a:p>
            <a:pPr lvl="4" eaLnBrk="1" latinLnBrk="0" hangingPunct="1"/>
            <a:r>
              <a:rPr lang="tr-TR"/>
              <a:t>Beşinci düzey</a:t>
            </a:r>
            <a:endParaRPr kumimoji="0" lang="en-US"/>
          </a:p>
        </p:txBody>
      </p:sp>
      <p:sp>
        <p:nvSpPr>
          <p:cNvPr id="5" name="4 Veri Yer Tutucusu"/>
          <p:cNvSpPr>
            <a:spLocks noGrp="1"/>
          </p:cNvSpPr>
          <p:nvPr>
            <p:ph type="dt" sz="half" idx="10"/>
          </p:nvPr>
        </p:nvSpPr>
        <p:spPr/>
        <p:txBody>
          <a:bodyPr/>
          <a:lstStyle/>
          <a:p>
            <a:fld id="{D386A7C0-8629-4A67-9104-B50F2E758A0D}" type="datetimeFigureOut">
              <a:rPr lang="tr-TR" smtClean="0"/>
              <a:pPr/>
              <a:t>22.10.2020</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56FE626D-89A9-4BD8-94BC-4ED417730488}" type="slidenum">
              <a:rPr lang="tr-TR" smtClean="0"/>
              <a:pPr/>
              <a:t>‹#›</a:t>
            </a:fld>
            <a:endParaRPr lang="tr-TR"/>
          </a:p>
        </p:txBody>
      </p:sp>
    </p:spTree>
  </p:cSld>
  <p:clrMapOvr>
    <a:masterClrMapping/>
  </p:clrMapOvr>
  <p:transition spd="slow">
    <p:cover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1 Başlık"/>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tr-TR"/>
              <a:t>Asıl başlık stili için tıklatın</a:t>
            </a:r>
            <a:endParaRPr kumimoji="0" lang="en-US"/>
          </a:p>
        </p:txBody>
      </p:sp>
      <p:sp>
        <p:nvSpPr>
          <p:cNvPr id="3" name="2 Resim Yer Tutucusu"/>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tr-TR"/>
              <a:t>Resim eklemek için simgeyi tıklatın</a:t>
            </a:r>
            <a:endParaRPr kumimoji="0" lang="en-US" dirty="0"/>
          </a:p>
        </p:txBody>
      </p:sp>
      <p:sp>
        <p:nvSpPr>
          <p:cNvPr id="4" name="3 Metin Yer Tutucusu"/>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tr-TR"/>
              <a:t>Asıl metin stillerini düzenlemek için tıklatın</a:t>
            </a:r>
          </a:p>
        </p:txBody>
      </p:sp>
      <p:sp>
        <p:nvSpPr>
          <p:cNvPr id="5" name="4 Veri Yer Tutucusu"/>
          <p:cNvSpPr>
            <a:spLocks noGrp="1"/>
          </p:cNvSpPr>
          <p:nvPr>
            <p:ph type="dt" sz="half" idx="10"/>
          </p:nvPr>
        </p:nvSpPr>
        <p:spPr/>
        <p:txBody>
          <a:bodyPr/>
          <a:lstStyle/>
          <a:p>
            <a:fld id="{D386A7C0-8629-4A67-9104-B50F2E758A0D}" type="datetimeFigureOut">
              <a:rPr lang="tr-TR" smtClean="0"/>
              <a:pPr/>
              <a:t>22.10.2020</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56FE626D-89A9-4BD8-94BC-4ED417730488}" type="slidenum">
              <a:rPr lang="tr-TR" smtClean="0"/>
              <a:pPr/>
              <a:t>‹#›</a:t>
            </a:fld>
            <a:endParaRPr lang="tr-TR"/>
          </a:p>
        </p:txBody>
      </p:sp>
    </p:spTree>
  </p:cSld>
  <p:clrMapOvr>
    <a:masterClrMapping/>
  </p:clrMapOvr>
  <p:transition spd="slow">
    <p:cover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 /><Relationship Id="rId3" Type="http://schemas.openxmlformats.org/officeDocument/2006/relationships/slideLayout" Target="../slideLayouts/slideLayout3.xml" /><Relationship Id="rId7" Type="http://schemas.openxmlformats.org/officeDocument/2006/relationships/slideLayout" Target="../slideLayouts/slideLayout7.xml" /><Relationship Id="rId12" Type="http://schemas.openxmlformats.org/officeDocument/2006/relationships/theme" Target="../theme/theme1.xml" /><Relationship Id="rId2" Type="http://schemas.openxmlformats.org/officeDocument/2006/relationships/slideLayout" Target="../slideLayouts/slideLayout2.xml" /><Relationship Id="rId1" Type="http://schemas.openxmlformats.org/officeDocument/2006/relationships/slideLayout" Target="../slideLayouts/slideLayout1.xml" /><Relationship Id="rId6" Type="http://schemas.openxmlformats.org/officeDocument/2006/relationships/slideLayout" Target="../slideLayouts/slideLayout6.xml" /><Relationship Id="rId11" Type="http://schemas.openxmlformats.org/officeDocument/2006/relationships/slideLayout" Target="../slideLayouts/slideLayout11.xml" /><Relationship Id="rId5" Type="http://schemas.openxmlformats.org/officeDocument/2006/relationships/slideLayout" Target="../slideLayouts/slideLayout5.xml" /><Relationship Id="rId10" Type="http://schemas.openxmlformats.org/officeDocument/2006/relationships/slideLayout" Target="../slideLayouts/slideLayout10.xml" /><Relationship Id="rId4" Type="http://schemas.openxmlformats.org/officeDocument/2006/relationships/slideLayout" Target="../slideLayouts/slideLayout4.xml" /><Relationship Id="rId9" Type="http://schemas.openxmlformats.org/officeDocument/2006/relationships/slideLayout" Target="../slideLayouts/slideLayout9.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27 Dikdörtgen"/>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28 Dikdörtgen"/>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29 Dikdörtgen"/>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30 Dikdörtgen"/>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31 Dikdörtgen"/>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32 Yuvarlatılmış Dikdörtgen"/>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33 Yuvarlatılmış Dikdörtgen"/>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34 Dikdörtgen"/>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35 Dikdörtgen"/>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36 Dikdörtgen"/>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37 Dikdörtgen"/>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38 Dikdörtgen"/>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39 Dikdörtgen"/>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21 Başlık Yer Tutucusu"/>
          <p:cNvSpPr>
            <a:spLocks noGrp="1"/>
          </p:cNvSpPr>
          <p:nvPr>
            <p:ph type="title"/>
          </p:nvPr>
        </p:nvSpPr>
        <p:spPr>
          <a:xfrm>
            <a:off x="457200" y="1143000"/>
            <a:ext cx="8229600" cy="1066800"/>
          </a:xfrm>
          <a:prstGeom prst="rect">
            <a:avLst/>
          </a:prstGeom>
        </p:spPr>
        <p:txBody>
          <a:bodyPr vert="horz" anchor="ctr">
            <a:normAutofit/>
          </a:bodyPr>
          <a:lstStyle/>
          <a:p>
            <a:r>
              <a:rPr kumimoji="0" lang="tr-TR"/>
              <a:t>Asıl başlık stili için tıklatın</a:t>
            </a:r>
            <a:endParaRPr kumimoji="0" lang="en-US"/>
          </a:p>
        </p:txBody>
      </p:sp>
      <p:sp>
        <p:nvSpPr>
          <p:cNvPr id="13" name="12 Metin Yer Tutucusu"/>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tr-TR"/>
              <a:t>Asıl metin stillerini düzenlemek için tıklatın</a:t>
            </a:r>
          </a:p>
          <a:p>
            <a:pPr lvl="1" eaLnBrk="1" latinLnBrk="0" hangingPunct="1"/>
            <a:r>
              <a:rPr kumimoji="0" lang="tr-TR"/>
              <a:t>İkinci düzey</a:t>
            </a:r>
          </a:p>
          <a:p>
            <a:pPr lvl="2" eaLnBrk="1" latinLnBrk="0" hangingPunct="1"/>
            <a:r>
              <a:rPr kumimoji="0" lang="tr-TR"/>
              <a:t>Üçüncü düzey</a:t>
            </a:r>
          </a:p>
          <a:p>
            <a:pPr lvl="3" eaLnBrk="1" latinLnBrk="0" hangingPunct="1"/>
            <a:r>
              <a:rPr kumimoji="0" lang="tr-TR"/>
              <a:t>Dördüncü düzey</a:t>
            </a:r>
          </a:p>
          <a:p>
            <a:pPr lvl="4" eaLnBrk="1" latinLnBrk="0" hangingPunct="1"/>
            <a:r>
              <a:rPr kumimoji="0" lang="tr-TR"/>
              <a:t>Beşinci düzey</a:t>
            </a:r>
            <a:endParaRPr kumimoji="0" lang="en-US"/>
          </a:p>
        </p:txBody>
      </p:sp>
      <p:sp>
        <p:nvSpPr>
          <p:cNvPr id="14" name="13 Veri Yer Tutucusu"/>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D386A7C0-8629-4A67-9104-B50F2E758A0D}" type="datetimeFigureOut">
              <a:rPr lang="tr-TR" smtClean="0"/>
              <a:pPr/>
              <a:t>22.10.2020</a:t>
            </a:fld>
            <a:endParaRPr lang="tr-TR"/>
          </a:p>
        </p:txBody>
      </p:sp>
      <p:sp>
        <p:nvSpPr>
          <p:cNvPr id="3" name="2 Altbilgi Yer Tutucusu"/>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tr-TR"/>
          </a:p>
        </p:txBody>
      </p:sp>
      <p:sp>
        <p:nvSpPr>
          <p:cNvPr id="23" name="22 Slayt Numarası Yer Tutucusu"/>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56FE626D-89A9-4BD8-94BC-4ED417730488}" type="slidenum">
              <a:rPr lang="tr-TR" smtClean="0"/>
              <a:pPr/>
              <a:t>‹#›</a:t>
            </a:fld>
            <a:endParaRPr lang="tr-TR"/>
          </a:p>
        </p:txBody>
      </p:sp>
    </p:spTree>
  </p:cSld>
  <p:clrMap bg1="lt1" tx1="dk1" bg2="lt2" tx2="dk2" accent1="accent1" accent2="accent2" accent3="accent3" accent4="accent4" accent5="accent5" accent6="accent6" hlink="hlink" folHlink="folHlink"/>
  <p:sldLayoutIdLst>
    <p:sldLayoutId id="2147484189" r:id="rId1"/>
    <p:sldLayoutId id="2147484190" r:id="rId2"/>
    <p:sldLayoutId id="2147484191" r:id="rId3"/>
    <p:sldLayoutId id="2147484192" r:id="rId4"/>
    <p:sldLayoutId id="2147484193" r:id="rId5"/>
    <p:sldLayoutId id="2147484194" r:id="rId6"/>
    <p:sldLayoutId id="2147484195" r:id="rId7"/>
    <p:sldLayoutId id="2147484196" r:id="rId8"/>
    <p:sldLayoutId id="2147484197" r:id="rId9"/>
    <p:sldLayoutId id="2147484198" r:id="rId10"/>
    <p:sldLayoutId id="2147484199" r:id="rId11"/>
  </p:sldLayoutIdLst>
  <p:transition spd="slow">
    <p:cover dir="d"/>
  </p:transition>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Relationship Id="rId2" Type="http://schemas.openxmlformats.org/officeDocument/2006/relationships/image" Target="../media/image18.jpeg" /><Relationship Id="rId1" Type="http://schemas.openxmlformats.org/officeDocument/2006/relationships/slideLayout" Target="../slideLayouts/slideLayout7.xml" /></Relationships>
</file>

<file path=ppt/slides/_rels/slide11.xml.rels><?xml version="1.0" encoding="UTF-8" standalone="yes"?>
<Relationships xmlns="http://schemas.openxmlformats.org/package/2006/relationships"><Relationship Id="rId2" Type="http://schemas.openxmlformats.org/officeDocument/2006/relationships/image" Target="../media/image19.png" /><Relationship Id="rId1" Type="http://schemas.openxmlformats.org/officeDocument/2006/relationships/slideLayout" Target="../slideLayouts/slideLayout7.xml" /></Relationships>
</file>

<file path=ppt/slides/_rels/slide2.xml.rels><?xml version="1.0" encoding="UTF-8" standalone="yes"?>
<Relationships xmlns="http://schemas.openxmlformats.org/package/2006/relationships"><Relationship Id="rId3" Type="http://schemas.openxmlformats.org/officeDocument/2006/relationships/image" Target="../media/image3.jpeg" /><Relationship Id="rId2" Type="http://schemas.openxmlformats.org/officeDocument/2006/relationships/image" Target="../media/image2.png" /><Relationship Id="rId1" Type="http://schemas.openxmlformats.org/officeDocument/2006/relationships/slideLayout" Target="../slideLayouts/slideLayout9.xml" /><Relationship Id="rId4" Type="http://schemas.openxmlformats.org/officeDocument/2006/relationships/image" Target="../media/image4.png" /></Relationships>
</file>

<file path=ppt/slides/_rels/slide3.xml.rels><?xml version="1.0" encoding="UTF-8" standalone="yes"?>
<Relationships xmlns="http://schemas.openxmlformats.org/package/2006/relationships"><Relationship Id="rId2" Type="http://schemas.openxmlformats.org/officeDocument/2006/relationships/image" Target="../media/image5.png" /><Relationship Id="rId1" Type="http://schemas.openxmlformats.org/officeDocument/2006/relationships/slideLayout" Target="../slideLayouts/slideLayout8.xml" /></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Relationship Id="rId2" Type="http://schemas.openxmlformats.org/officeDocument/2006/relationships/image" Target="../media/image6.png" /><Relationship Id="rId1" Type="http://schemas.openxmlformats.org/officeDocument/2006/relationships/slideLayout" Target="../slideLayouts/slideLayout7.xml" /></Relationships>
</file>

<file path=ppt/slides/_rels/slide6.xml.rels><?xml version="1.0" encoding="UTF-8" standalone="yes"?>
<Relationships xmlns="http://schemas.openxmlformats.org/package/2006/relationships"><Relationship Id="rId2" Type="http://schemas.openxmlformats.org/officeDocument/2006/relationships/image" Target="../media/image7.png" /><Relationship Id="rId1" Type="http://schemas.openxmlformats.org/officeDocument/2006/relationships/slideLayout" Target="../slideLayouts/slideLayout7.xml" /></Relationships>
</file>

<file path=ppt/slides/_rels/slide7.xml.rels><?xml version="1.0" encoding="UTF-8" standalone="yes"?>
<Relationships xmlns="http://schemas.openxmlformats.org/package/2006/relationships"><Relationship Id="rId3" Type="http://schemas.openxmlformats.org/officeDocument/2006/relationships/image" Target="../media/image8.jpeg" /><Relationship Id="rId2" Type="http://schemas.openxmlformats.org/officeDocument/2006/relationships/notesSlide" Target="../notesSlides/notesSlide1.xml" /><Relationship Id="rId1" Type="http://schemas.openxmlformats.org/officeDocument/2006/relationships/slideLayout" Target="../slideLayouts/slideLayout7.xml" /><Relationship Id="rId5" Type="http://schemas.openxmlformats.org/officeDocument/2006/relationships/image" Target="../media/image10.jpeg" /><Relationship Id="rId4" Type="http://schemas.openxmlformats.org/officeDocument/2006/relationships/image" Target="../media/image9.jpeg" /></Relationships>
</file>

<file path=ppt/slides/_rels/slide8.xml.rels><?xml version="1.0" encoding="UTF-8" standalone="yes"?>
<Relationships xmlns="http://schemas.openxmlformats.org/package/2006/relationships"><Relationship Id="rId3" Type="http://schemas.openxmlformats.org/officeDocument/2006/relationships/image" Target="../media/image12.jpeg" /><Relationship Id="rId2" Type="http://schemas.openxmlformats.org/officeDocument/2006/relationships/image" Target="../media/image11.jpeg" /><Relationship Id="rId1" Type="http://schemas.openxmlformats.org/officeDocument/2006/relationships/slideLayout" Target="../slideLayouts/slideLayout7.xml" /><Relationship Id="rId5" Type="http://schemas.openxmlformats.org/officeDocument/2006/relationships/image" Target="../media/image14.jpeg" /><Relationship Id="rId4" Type="http://schemas.openxmlformats.org/officeDocument/2006/relationships/image" Target="../media/image13.jpeg" /></Relationships>
</file>

<file path=ppt/slides/_rels/slide9.xml.rels><?xml version="1.0" encoding="UTF-8" standalone="yes"?>
<Relationships xmlns="http://schemas.openxmlformats.org/package/2006/relationships"><Relationship Id="rId3" Type="http://schemas.openxmlformats.org/officeDocument/2006/relationships/image" Target="../media/image16.jpeg" /><Relationship Id="rId2" Type="http://schemas.openxmlformats.org/officeDocument/2006/relationships/image" Target="../media/image15.jpeg" /><Relationship Id="rId1" Type="http://schemas.openxmlformats.org/officeDocument/2006/relationships/slideLayout" Target="../slideLayouts/slideLayout7.xml" /><Relationship Id="rId5" Type="http://schemas.openxmlformats.org/officeDocument/2006/relationships/image" Target="../media/image11.jpeg" /><Relationship Id="rId4" Type="http://schemas.openxmlformats.org/officeDocument/2006/relationships/image" Target="../media/image17.jpeg"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ctrTitle"/>
          </p:nvPr>
        </p:nvSpPr>
        <p:spPr>
          <a:xfrm>
            <a:off x="571472" y="500042"/>
            <a:ext cx="7851648" cy="1828800"/>
          </a:xfrm>
        </p:spPr>
        <p:txBody>
          <a:bodyPr>
            <a:normAutofit/>
          </a:bodyPr>
          <a:lstStyle/>
          <a:p>
            <a:pPr algn="ctr"/>
            <a:r>
              <a:rPr lang="tr-TR" sz="4400" dirty="0">
                <a:latin typeface="Algerian" pitchFamily="82" charset="0"/>
              </a:rPr>
              <a:t>MEVSİMLER VE İKLİM</a:t>
            </a:r>
            <a:endParaRPr lang="tr-TR" sz="2400" dirty="0">
              <a:latin typeface="Algerian" pitchFamily="82" charset="0"/>
            </a:endParaRPr>
          </a:p>
        </p:txBody>
      </p:sp>
      <p:sp>
        <p:nvSpPr>
          <p:cNvPr id="3" name="2 Alt Başlık"/>
          <p:cNvSpPr>
            <a:spLocks noGrp="1"/>
          </p:cNvSpPr>
          <p:nvPr>
            <p:ph type="subTitle" idx="1"/>
          </p:nvPr>
        </p:nvSpPr>
        <p:spPr>
          <a:xfrm>
            <a:off x="500034" y="7429528"/>
            <a:ext cx="7854696" cy="1752600"/>
          </a:xfrm>
        </p:spPr>
        <p:txBody>
          <a:bodyPr/>
          <a:lstStyle/>
          <a:p>
            <a:endParaRPr lang="tr-TR"/>
          </a:p>
        </p:txBody>
      </p:sp>
      <p:sp>
        <p:nvSpPr>
          <p:cNvPr id="4" name="3 Dikdörtgen"/>
          <p:cNvSpPr/>
          <p:nvPr/>
        </p:nvSpPr>
        <p:spPr>
          <a:xfrm>
            <a:off x="2285984" y="2928934"/>
            <a:ext cx="3643337" cy="584775"/>
          </a:xfrm>
          <a:prstGeom prst="rect">
            <a:avLst/>
          </a:prstGeom>
        </p:spPr>
        <p:txBody>
          <a:bodyPr wrap="square">
            <a:spAutoFit/>
          </a:bodyPr>
          <a:lstStyle/>
          <a:p>
            <a:pPr algn="ctr"/>
            <a:r>
              <a:rPr lang="tr-TR" sz="3200" dirty="0">
                <a:solidFill>
                  <a:schemeClr val="bg1"/>
                </a:solidFill>
                <a:latin typeface="Algerian" pitchFamily="82" charset="0"/>
              </a:rPr>
              <a:t>8.SINIF</a:t>
            </a:r>
            <a:r>
              <a:rPr lang="tr-TR" sz="3200" dirty="0">
                <a:solidFill>
                  <a:schemeClr val="accent1"/>
                </a:solidFill>
              </a:rPr>
              <a:t> </a:t>
            </a:r>
          </a:p>
        </p:txBody>
      </p:sp>
    </p:spTree>
  </p:cSld>
  <p:clrMapOvr>
    <a:masterClrMapping/>
  </p:clrMapOvr>
  <p:transition spd="slow">
    <p:cover dir="d"/>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Dikdörtgen"/>
          <p:cNvSpPr/>
          <p:nvPr/>
        </p:nvSpPr>
        <p:spPr>
          <a:xfrm>
            <a:off x="285720" y="928670"/>
            <a:ext cx="548548" cy="338554"/>
          </a:xfrm>
          <a:prstGeom prst="rect">
            <a:avLst/>
          </a:prstGeom>
        </p:spPr>
        <p:txBody>
          <a:bodyPr wrap="none">
            <a:spAutoFit/>
          </a:bodyPr>
          <a:lstStyle/>
          <a:p>
            <a:r>
              <a:rPr lang="tr-TR" sz="1600" b="1" dirty="0">
                <a:solidFill>
                  <a:srgbClr val="00B0F0"/>
                </a:solidFill>
              </a:rPr>
              <a:t>Sis </a:t>
            </a:r>
            <a:endParaRPr lang="tr-TR" sz="1600" dirty="0">
              <a:solidFill>
                <a:srgbClr val="00B0F0"/>
              </a:solidFill>
            </a:endParaRPr>
          </a:p>
        </p:txBody>
      </p:sp>
      <p:sp>
        <p:nvSpPr>
          <p:cNvPr id="3" name="2 Dikdörtgen"/>
          <p:cNvSpPr/>
          <p:nvPr/>
        </p:nvSpPr>
        <p:spPr>
          <a:xfrm>
            <a:off x="0" y="1285860"/>
            <a:ext cx="3929058" cy="307777"/>
          </a:xfrm>
          <a:prstGeom prst="rect">
            <a:avLst/>
          </a:prstGeom>
        </p:spPr>
        <p:txBody>
          <a:bodyPr wrap="square">
            <a:spAutoFit/>
          </a:bodyPr>
          <a:lstStyle/>
          <a:p>
            <a:r>
              <a:rPr lang="tr-TR" sz="1400" b="1" dirty="0"/>
              <a:t> </a:t>
            </a:r>
            <a:endParaRPr lang="tr-TR" sz="1400" dirty="0"/>
          </a:p>
        </p:txBody>
      </p:sp>
      <p:pic>
        <p:nvPicPr>
          <p:cNvPr id="34818" name="Picture 2" descr="İstanbul Boğazı'nda sis manzaraları foto galerisi"/>
          <p:cNvPicPr>
            <a:picLocks noChangeAspect="1" noChangeArrowheads="1"/>
          </p:cNvPicPr>
          <p:nvPr/>
        </p:nvPicPr>
        <p:blipFill>
          <a:blip r:embed="rId2" cstate="print"/>
          <a:srcRect/>
          <a:stretch>
            <a:fillRect/>
          </a:stretch>
        </p:blipFill>
        <p:spPr bwMode="auto">
          <a:xfrm>
            <a:off x="4500562" y="928670"/>
            <a:ext cx="3429023" cy="2286015"/>
          </a:xfrm>
          <a:prstGeom prst="rect">
            <a:avLst/>
          </a:prstGeom>
          <a:noFill/>
        </p:spPr>
      </p:pic>
      <p:sp>
        <p:nvSpPr>
          <p:cNvPr id="5" name="4 Dikdörtgen"/>
          <p:cNvSpPr/>
          <p:nvPr/>
        </p:nvSpPr>
        <p:spPr>
          <a:xfrm>
            <a:off x="142844" y="3786190"/>
            <a:ext cx="2848857" cy="338554"/>
          </a:xfrm>
          <a:prstGeom prst="rect">
            <a:avLst/>
          </a:prstGeom>
        </p:spPr>
        <p:txBody>
          <a:bodyPr wrap="none">
            <a:spAutoFit/>
          </a:bodyPr>
          <a:lstStyle/>
          <a:p>
            <a:r>
              <a:rPr lang="tr-TR" sz="1600" b="1" dirty="0">
                <a:solidFill>
                  <a:srgbClr val="00B0F0"/>
                </a:solidFill>
              </a:rPr>
              <a:t>Hava Tahmininin Önemi </a:t>
            </a:r>
            <a:endParaRPr lang="tr-TR" sz="1600" dirty="0">
              <a:solidFill>
                <a:srgbClr val="00B0F0"/>
              </a:solidFill>
            </a:endParaRPr>
          </a:p>
        </p:txBody>
      </p:sp>
      <p:sp>
        <p:nvSpPr>
          <p:cNvPr id="7" name="6 Dikdörtgen"/>
          <p:cNvSpPr/>
          <p:nvPr/>
        </p:nvSpPr>
        <p:spPr>
          <a:xfrm>
            <a:off x="0" y="4500570"/>
            <a:ext cx="9144000" cy="1600438"/>
          </a:xfrm>
          <a:prstGeom prst="rect">
            <a:avLst/>
          </a:prstGeom>
        </p:spPr>
        <p:txBody>
          <a:bodyPr wrap="square">
            <a:spAutoFit/>
          </a:bodyPr>
          <a:lstStyle/>
          <a:p>
            <a:r>
              <a:rPr lang="tr-TR" sz="1400" dirty="0"/>
              <a:t>Hava olaylarının değişimi günlük yaşantımızı etkiler. Örneğin bizler günümüzü nasıl geçireceğimizi planlarken hava durumunu göz önünde bulundururuz. Denizciler denize açılmadan önce, pilotlar uçuş öncesinde ve çiftçiler de toprağı ekip biçmeden önce yapılan hava tahminlerini göz önünde bulundururlar. Bu nedenle, havanın durumunun nasıl olacağının önceden tahmin edilebilmesi çok önemlidir. Atmosferdeki sıcaklık değişimlerini ve çeşitli hava olaylarını inceleyerek hava tahminleri yapan bilim dalına meteoroloji denir. Meteoroloji ile uğraşarak hava tahminleri yapan kişilere ise meteorolog adı verilir. Meteorologlar, gece ve gündüz sıcaklıklarının nasıl olacağı, alçak ve yüksek basınç etkisinin ne şekilde hissedileceği gibi tahminlerde bulunur</a:t>
            </a:r>
          </a:p>
        </p:txBody>
      </p:sp>
      <p:sp>
        <p:nvSpPr>
          <p:cNvPr id="8" name="7 Dikdörtgen"/>
          <p:cNvSpPr/>
          <p:nvPr/>
        </p:nvSpPr>
        <p:spPr>
          <a:xfrm>
            <a:off x="0" y="1285860"/>
            <a:ext cx="4572000" cy="1815882"/>
          </a:xfrm>
          <a:prstGeom prst="rect">
            <a:avLst/>
          </a:prstGeom>
        </p:spPr>
        <p:txBody>
          <a:bodyPr>
            <a:spAutoFit/>
          </a:bodyPr>
          <a:lstStyle/>
          <a:p>
            <a:r>
              <a:rPr lang="tr-TR" sz="1400" dirty="0"/>
              <a:t>Nemli ve ılık havanın, daha soğuk hava kütlesiyle karşılaşması sonucu, su buharı su taneciklerine dönüşerek yoğunlaşır. Bu yoğunlaşma yeryüzüne yakın yerlerde gerçekleştiğinde sis oluşur. Sis, özellikle havanın soğumaya başladığı aylarda, nem oranı yüksek bölgelerde etkili olur. Ülkemizde Karadeniz ve Marmara Denizi kıyılarının iç kesimlerinde sis yoğun olarak gözlenir.</a:t>
            </a:r>
          </a:p>
        </p:txBody>
      </p:sp>
    </p:spTree>
  </p:cSld>
  <p:clrMapOvr>
    <a:masterClrMapping/>
  </p:clrMapOvr>
  <p:transition spd="slow">
    <p:comb dir="ver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Dikdörtgen"/>
          <p:cNvSpPr/>
          <p:nvPr/>
        </p:nvSpPr>
        <p:spPr>
          <a:xfrm>
            <a:off x="428596" y="500042"/>
            <a:ext cx="816249" cy="369332"/>
          </a:xfrm>
          <a:prstGeom prst="rect">
            <a:avLst/>
          </a:prstGeom>
        </p:spPr>
        <p:txBody>
          <a:bodyPr wrap="none">
            <a:spAutoFit/>
          </a:bodyPr>
          <a:lstStyle/>
          <a:p>
            <a:r>
              <a:rPr lang="tr-TR" sz="1600" b="1" dirty="0">
                <a:solidFill>
                  <a:srgbClr val="00B0F0"/>
                </a:solidFill>
              </a:rPr>
              <a:t>İklim</a:t>
            </a:r>
            <a:r>
              <a:rPr lang="tr-TR" b="1" dirty="0">
                <a:solidFill>
                  <a:srgbClr val="00B0F0"/>
                </a:solidFill>
              </a:rPr>
              <a:t> </a:t>
            </a:r>
            <a:endParaRPr lang="tr-TR" dirty="0">
              <a:solidFill>
                <a:srgbClr val="00B0F0"/>
              </a:solidFill>
            </a:endParaRPr>
          </a:p>
        </p:txBody>
      </p:sp>
      <p:sp>
        <p:nvSpPr>
          <p:cNvPr id="4" name="3 Dikdörtgen"/>
          <p:cNvSpPr/>
          <p:nvPr/>
        </p:nvSpPr>
        <p:spPr>
          <a:xfrm>
            <a:off x="0" y="2357430"/>
            <a:ext cx="4365298" cy="338554"/>
          </a:xfrm>
          <a:prstGeom prst="rect">
            <a:avLst/>
          </a:prstGeom>
        </p:spPr>
        <p:txBody>
          <a:bodyPr wrap="none">
            <a:spAutoFit/>
          </a:bodyPr>
          <a:lstStyle/>
          <a:p>
            <a:r>
              <a:rPr lang="tr-TR" sz="1600" b="1" dirty="0">
                <a:solidFill>
                  <a:srgbClr val="00B0F0"/>
                </a:solidFill>
              </a:rPr>
              <a:t>İklim ve Hava Olayları Arasındaki Fark </a:t>
            </a:r>
            <a:endParaRPr lang="tr-TR" sz="1600" dirty="0">
              <a:solidFill>
                <a:srgbClr val="00B0F0"/>
              </a:solidFill>
            </a:endParaRPr>
          </a:p>
        </p:txBody>
      </p:sp>
      <p:pic>
        <p:nvPicPr>
          <p:cNvPr id="35842" name="Picture 2"/>
          <p:cNvPicPr>
            <a:picLocks noChangeAspect="1" noChangeArrowheads="1"/>
          </p:cNvPicPr>
          <p:nvPr/>
        </p:nvPicPr>
        <p:blipFill>
          <a:blip r:embed="rId2" cstate="print"/>
          <a:srcRect/>
          <a:stretch>
            <a:fillRect/>
          </a:stretch>
        </p:blipFill>
        <p:spPr bwMode="auto">
          <a:xfrm>
            <a:off x="24552" y="3143248"/>
            <a:ext cx="9119447" cy="3714751"/>
          </a:xfrm>
          <a:prstGeom prst="rect">
            <a:avLst/>
          </a:prstGeom>
          <a:noFill/>
          <a:ln w="9525">
            <a:noFill/>
            <a:miter lim="800000"/>
            <a:headEnd/>
            <a:tailEnd/>
          </a:ln>
          <a:effectLst/>
        </p:spPr>
      </p:pic>
      <p:sp>
        <p:nvSpPr>
          <p:cNvPr id="6" name="5 Dikdörtgen"/>
          <p:cNvSpPr/>
          <p:nvPr/>
        </p:nvSpPr>
        <p:spPr>
          <a:xfrm>
            <a:off x="0" y="857232"/>
            <a:ext cx="9144000" cy="1231106"/>
          </a:xfrm>
          <a:prstGeom prst="rect">
            <a:avLst/>
          </a:prstGeom>
        </p:spPr>
        <p:txBody>
          <a:bodyPr wrap="square">
            <a:spAutoFit/>
          </a:bodyPr>
          <a:lstStyle/>
          <a:p>
            <a:r>
              <a:rPr lang="tr-TR" sz="1400" dirty="0"/>
              <a:t>Geniş bir bölgede uzun yıllar boyunca gözlenen hava olaylarının ortalamasına iklim denir. Dört mevsim boyunca bir bölgedeki ortalama hava sıcaklığı ve yağış miktarı, o bölgenin iklimini belirler. Bölgenin sıcaklığını ve yağış miktarını ise Ekvator’a yakınlık, rüzgârlar, yeryüzü şekilleri ve okyanus akıntıları gibi birçok faktör belirler. Bu yüzden Dünya’nın farklı bölgelerinde farklı iklimler görülür. İklim bilimi anlamına gelen klimatoloji, yeryüzünde görülen iklim tiplerini inceleyen bilim dalıdır. İklimi çalışan bilim insanlarına iklim bilimci (klimatolog) </a:t>
            </a:r>
            <a:r>
              <a:rPr lang="tr-TR" dirty="0"/>
              <a:t>denir.</a:t>
            </a:r>
          </a:p>
        </p:txBody>
      </p:sp>
    </p:spTree>
  </p:cSld>
  <p:clrMapOvr>
    <a:masterClrMapping/>
  </p:clrMapOvr>
  <p:transition spd="slow">
    <p:randomBa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1" name="Picture 7"/>
          <p:cNvPicPr>
            <a:picLocks noChangeAspect="1" noChangeArrowheads="1"/>
          </p:cNvPicPr>
          <p:nvPr/>
        </p:nvPicPr>
        <p:blipFill>
          <a:blip r:embed="rId2" cstate="print"/>
          <a:srcRect/>
          <a:stretch>
            <a:fillRect/>
          </a:stretch>
        </p:blipFill>
        <p:spPr bwMode="auto">
          <a:xfrm rot="418099">
            <a:off x="5092405" y="7309368"/>
            <a:ext cx="396364" cy="359427"/>
          </a:xfrm>
          <a:prstGeom prst="rect">
            <a:avLst/>
          </a:prstGeom>
          <a:noFill/>
          <a:ln w="9525">
            <a:noFill/>
            <a:miter lim="800000"/>
            <a:headEnd/>
            <a:tailEnd/>
          </a:ln>
          <a:effectLst/>
        </p:spPr>
      </p:pic>
      <p:sp>
        <p:nvSpPr>
          <p:cNvPr id="2" name="1 Başlık"/>
          <p:cNvSpPr>
            <a:spLocks noGrp="1"/>
          </p:cNvSpPr>
          <p:nvPr>
            <p:ph type="title"/>
          </p:nvPr>
        </p:nvSpPr>
        <p:spPr>
          <a:xfrm rot="5400000">
            <a:off x="964381" y="-821561"/>
            <a:ext cx="928694" cy="3571900"/>
          </a:xfrm>
        </p:spPr>
        <p:txBody>
          <a:bodyPr>
            <a:normAutofit/>
          </a:bodyPr>
          <a:lstStyle/>
          <a:p>
            <a:r>
              <a:rPr lang="tr-TR" sz="1600" dirty="0">
                <a:solidFill>
                  <a:schemeClr val="accent2">
                    <a:lumMod val="60000"/>
                    <a:lumOff val="40000"/>
                  </a:schemeClr>
                </a:solidFill>
                <a:latin typeface="+mn-lt"/>
              </a:rPr>
              <a:t>Mevsimler ve İklim</a:t>
            </a:r>
          </a:p>
        </p:txBody>
      </p:sp>
      <p:pic>
        <p:nvPicPr>
          <p:cNvPr id="1026" name="Picture 2" descr="MEVSİMLERİN OLUŞUMU (Konu özeti) | fenkurdu.gen.tr"/>
          <p:cNvPicPr>
            <a:picLocks noGrp="1" noChangeAspect="1" noChangeArrowheads="1"/>
          </p:cNvPicPr>
          <p:nvPr>
            <p:ph type="pic" idx="1"/>
          </p:nvPr>
        </p:nvPicPr>
        <p:blipFill>
          <a:blip r:embed="rId3" cstate="print"/>
          <a:srcRect l="11776" r="11776"/>
          <a:stretch>
            <a:fillRect/>
          </a:stretch>
        </p:blipFill>
        <p:spPr bwMode="auto">
          <a:xfrm rot="420000">
            <a:off x="-118366" y="7636916"/>
            <a:ext cx="4617720" cy="685198"/>
          </a:xfrm>
          <a:prstGeom prst="rect">
            <a:avLst/>
          </a:prstGeom>
          <a:noFill/>
        </p:spPr>
      </p:pic>
      <p:sp>
        <p:nvSpPr>
          <p:cNvPr id="3" name="2 Metin Yer Tutucusu"/>
          <p:cNvSpPr>
            <a:spLocks noGrp="1"/>
          </p:cNvSpPr>
          <p:nvPr>
            <p:ph type="body" sz="half" idx="2"/>
          </p:nvPr>
        </p:nvSpPr>
        <p:spPr>
          <a:xfrm>
            <a:off x="142844" y="3500438"/>
            <a:ext cx="2928926" cy="3500438"/>
          </a:xfrm>
        </p:spPr>
        <p:txBody>
          <a:bodyPr>
            <a:normAutofit/>
          </a:bodyPr>
          <a:lstStyle/>
          <a:p>
            <a:pPr algn="l"/>
            <a:r>
              <a:rPr lang="tr-TR" sz="1200" dirty="0"/>
              <a:t>Mevsimlerin, Dünya’nın </a:t>
            </a:r>
            <a:endParaRPr lang="tr-TR" sz="1200" dirty="0">
              <a:latin typeface="Algerian" pitchFamily="82" charset="0"/>
            </a:endParaRPr>
          </a:p>
          <a:p>
            <a:pPr algn="l"/>
            <a:r>
              <a:rPr lang="tr-TR" sz="1200" dirty="0"/>
              <a:t>Güneş’e uzaklığının farklılaşmasından kaynaklandığı düşünülür. Ancak, Dünya’nın Güneş etrafındaki yörüngesi neredeyse kusursuz bir çemberdir ve dolaşımı sırasında Güneş’e olan uzaklıkları çok fazla değişmez. Bu nedenle, Güneş’ten Dünya’ya geçen ışık ve ısı miktarı da tüm yıl boyunca hemen hemen hiç değişmez. Hatta Dünya Güneş’e en uzak konumdayken Kuzey Yarım Küre’de yaz yaşanır. </a:t>
            </a:r>
          </a:p>
        </p:txBody>
      </p:sp>
      <p:sp>
        <p:nvSpPr>
          <p:cNvPr id="5" name="4 Dikdörtgen"/>
          <p:cNvSpPr/>
          <p:nvPr/>
        </p:nvSpPr>
        <p:spPr>
          <a:xfrm>
            <a:off x="0" y="928670"/>
            <a:ext cx="3071834" cy="2862322"/>
          </a:xfrm>
          <a:prstGeom prst="rect">
            <a:avLst/>
          </a:prstGeom>
        </p:spPr>
        <p:txBody>
          <a:bodyPr wrap="square">
            <a:spAutoFit/>
          </a:bodyPr>
          <a:lstStyle/>
          <a:p>
            <a:r>
              <a:rPr lang="tr-TR" sz="1200" dirty="0"/>
              <a:t>Mevsimlerin oluşmasının nedeni, Dünya’nın 23 derece 27 dakika eğik bir açı ile kendi etrafında dönmesidir. Bu eğim sayesinde, Dünya üzerinde farklı konumlara gelen ışığın açısı, Dünya kendi etrafında ve Güneş etrafında dönerken değişir. Güneş ışınlarının dik ve dik açıya yakın açılarda geldiği yüzeylerde, birim yüzeye düşen ışın sayısı en fazladır. Bu nedenle, bu bölgelerde sıcaklık fazladır. Güneş ışığının gelme açısı azaldıkça birim yüzeye düşen ışın sayısı azalır. Bu yüzden, bu bölgelerde sıcaklık daha düşüktür. </a:t>
            </a:r>
          </a:p>
        </p:txBody>
      </p:sp>
      <p:sp>
        <p:nvSpPr>
          <p:cNvPr id="1028" name="AutoShape 4" descr="8.Sınıf Mevsimlerin Oluşumu Konu Anlatımı - fenbilim.net"/>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tr-TR"/>
          </a:p>
        </p:txBody>
      </p:sp>
      <p:sp>
        <p:nvSpPr>
          <p:cNvPr id="1030" name="AutoShape 6" descr="8.Sınıf Mevsimlerin Oluşumu Konu Anlatımı - fenbilim.net"/>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tr-TR"/>
          </a:p>
        </p:txBody>
      </p:sp>
      <p:pic>
        <p:nvPicPr>
          <p:cNvPr id="4" name="Picture 2" descr="SBS-FEN : MEVSİMLERİN OLUŞUMU"/>
          <p:cNvPicPr>
            <a:picLocks noChangeAspect="1" noChangeArrowheads="1"/>
          </p:cNvPicPr>
          <p:nvPr/>
        </p:nvPicPr>
        <p:blipFill>
          <a:blip r:embed="rId4" cstate="print"/>
          <a:srcRect/>
          <a:stretch>
            <a:fillRect/>
          </a:stretch>
        </p:blipFill>
        <p:spPr bwMode="auto">
          <a:xfrm rot="504970">
            <a:off x="3119693" y="1079832"/>
            <a:ext cx="5286375" cy="3971925"/>
          </a:xfrm>
          <a:prstGeom prst="rect">
            <a:avLst/>
          </a:prstGeom>
          <a:noFill/>
        </p:spPr>
      </p:pic>
      <p:sp>
        <p:nvSpPr>
          <p:cNvPr id="10" name="9 Dikdörtgen"/>
          <p:cNvSpPr/>
          <p:nvPr/>
        </p:nvSpPr>
        <p:spPr>
          <a:xfrm>
            <a:off x="0" y="5786454"/>
            <a:ext cx="4786346" cy="892552"/>
          </a:xfrm>
          <a:prstGeom prst="rect">
            <a:avLst/>
          </a:prstGeom>
        </p:spPr>
        <p:txBody>
          <a:bodyPr wrap="square">
            <a:spAutoFit/>
          </a:bodyPr>
          <a:lstStyle/>
          <a:p>
            <a:r>
              <a:rPr lang="tr-TR" sz="1200" dirty="0"/>
              <a:t>Dünya’nın eksenindeki eğiklik olmasaydı Dünya üzerindeki farklı konumlara düşen ışık miktarı yıl boyunca değişmezdi. Böylece, Dünya’nın her konumunda o yere özel değişmeyen bir mevsim olurdu</a:t>
            </a:r>
            <a:r>
              <a:rPr lang="tr-TR" sz="1600" dirty="0"/>
              <a:t>. </a:t>
            </a:r>
          </a:p>
        </p:txBody>
      </p:sp>
    </p:spTree>
  </p:cSld>
  <p:clrMapOvr>
    <a:masterClrMapping/>
  </p:clrMapOvr>
  <p:transition spd="slow">
    <p:cove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flipV="1">
            <a:off x="3643306" y="7286652"/>
            <a:ext cx="5200656" cy="636610"/>
          </a:xfrm>
        </p:spPr>
        <p:txBody>
          <a:bodyPr>
            <a:normAutofit/>
          </a:bodyPr>
          <a:lstStyle/>
          <a:p>
            <a:endParaRPr lang="tr-TR" dirty="0"/>
          </a:p>
        </p:txBody>
      </p:sp>
      <p:sp>
        <p:nvSpPr>
          <p:cNvPr id="3" name="2 Metin Yer Tutucusu"/>
          <p:cNvSpPr>
            <a:spLocks noGrp="1"/>
          </p:cNvSpPr>
          <p:nvPr>
            <p:ph type="body" idx="2"/>
          </p:nvPr>
        </p:nvSpPr>
        <p:spPr>
          <a:xfrm>
            <a:off x="428596" y="7072338"/>
            <a:ext cx="2286016" cy="785770"/>
          </a:xfrm>
        </p:spPr>
        <p:txBody>
          <a:bodyPr>
            <a:normAutofit/>
          </a:bodyPr>
          <a:lstStyle/>
          <a:p>
            <a:endParaRPr lang="tr-TR" sz="1200" dirty="0"/>
          </a:p>
        </p:txBody>
      </p:sp>
      <p:sp>
        <p:nvSpPr>
          <p:cNvPr id="4" name="3 İçerik Yer Tutucusu"/>
          <p:cNvSpPr>
            <a:spLocks noGrp="1"/>
          </p:cNvSpPr>
          <p:nvPr>
            <p:ph sz="half" idx="1"/>
          </p:nvPr>
        </p:nvSpPr>
        <p:spPr>
          <a:xfrm flipV="1">
            <a:off x="0" y="7215214"/>
            <a:ext cx="3286116" cy="428628"/>
          </a:xfrm>
        </p:spPr>
        <p:txBody>
          <a:bodyPr>
            <a:normAutofit fontScale="85000" lnSpcReduction="20000"/>
          </a:bodyPr>
          <a:lstStyle/>
          <a:p>
            <a:endParaRPr lang="tr-TR" dirty="0"/>
          </a:p>
        </p:txBody>
      </p:sp>
      <p:sp>
        <p:nvSpPr>
          <p:cNvPr id="5" name="4 Dikdörtgen"/>
          <p:cNvSpPr/>
          <p:nvPr/>
        </p:nvSpPr>
        <p:spPr>
          <a:xfrm>
            <a:off x="0" y="1928802"/>
            <a:ext cx="4572000" cy="1200329"/>
          </a:xfrm>
          <a:prstGeom prst="rect">
            <a:avLst/>
          </a:prstGeom>
        </p:spPr>
        <p:txBody>
          <a:bodyPr wrap="square">
            <a:spAutoFit/>
          </a:bodyPr>
          <a:lstStyle/>
          <a:p>
            <a:r>
              <a:rPr lang="tr-TR" sz="1200" b="1" dirty="0"/>
              <a:t>21 Mart Ekinoks</a:t>
            </a:r>
            <a:br>
              <a:rPr lang="tr-TR" sz="1200" dirty="0"/>
            </a:br>
            <a:r>
              <a:rPr lang="tr-TR" sz="1200" dirty="0"/>
              <a:t>-Kuzey yarım kürede ilkbahar, güney yarım kürede sonbahar başlangıcıdır.</a:t>
            </a:r>
          </a:p>
          <a:p>
            <a:r>
              <a:rPr lang="tr-TR" sz="1200" dirty="0"/>
              <a:t>-Gece ve gündüz eşittir. (12 saat)</a:t>
            </a:r>
          </a:p>
          <a:p>
            <a:r>
              <a:rPr lang="tr-TR" sz="1200" dirty="0"/>
              <a:t>-Güneş ışınları ekvatora dik düşer.</a:t>
            </a:r>
          </a:p>
          <a:p>
            <a:r>
              <a:rPr lang="tr-TR" sz="1200" dirty="0"/>
              <a:t>-Eksen eğikliği etkisi ortadan kalkar.</a:t>
            </a:r>
          </a:p>
        </p:txBody>
      </p:sp>
      <p:sp>
        <p:nvSpPr>
          <p:cNvPr id="6" name="5 Dikdörtgen"/>
          <p:cNvSpPr/>
          <p:nvPr/>
        </p:nvSpPr>
        <p:spPr>
          <a:xfrm>
            <a:off x="0" y="3286124"/>
            <a:ext cx="4572000" cy="1015663"/>
          </a:xfrm>
          <a:prstGeom prst="rect">
            <a:avLst/>
          </a:prstGeom>
        </p:spPr>
        <p:txBody>
          <a:bodyPr>
            <a:spAutoFit/>
          </a:bodyPr>
          <a:lstStyle/>
          <a:p>
            <a:r>
              <a:rPr lang="tr-TR" sz="1200" b="1" dirty="0"/>
              <a:t>21 Haziran Gün dönümü</a:t>
            </a:r>
            <a:br>
              <a:rPr lang="tr-TR" sz="1200" dirty="0"/>
            </a:br>
            <a:r>
              <a:rPr lang="tr-TR" sz="1200" dirty="0"/>
              <a:t>-Kuzey yarım kürede yaz, güney yarım kürede kış başlangıcıdır.</a:t>
            </a:r>
          </a:p>
          <a:p>
            <a:r>
              <a:rPr lang="tr-TR" sz="1200" dirty="0"/>
              <a:t>-Kuzey yarım kürede en uzun gündüz, güney yarım kürede en uzun --gece yaşanır.</a:t>
            </a:r>
          </a:p>
          <a:p>
            <a:r>
              <a:rPr lang="tr-TR" sz="1200" dirty="0"/>
              <a:t>-Güneş ışınları yengeç dönencesine dik olarak gelir.</a:t>
            </a:r>
          </a:p>
        </p:txBody>
      </p:sp>
      <p:sp>
        <p:nvSpPr>
          <p:cNvPr id="7" name="6 Dikdörtgen"/>
          <p:cNvSpPr/>
          <p:nvPr/>
        </p:nvSpPr>
        <p:spPr>
          <a:xfrm>
            <a:off x="0" y="4572008"/>
            <a:ext cx="4572000" cy="1200329"/>
          </a:xfrm>
          <a:prstGeom prst="rect">
            <a:avLst/>
          </a:prstGeom>
        </p:spPr>
        <p:txBody>
          <a:bodyPr>
            <a:spAutoFit/>
          </a:bodyPr>
          <a:lstStyle/>
          <a:p>
            <a:r>
              <a:rPr lang="tr-TR" sz="1200" b="1" dirty="0"/>
              <a:t>23 Eylül Ekinoks</a:t>
            </a:r>
            <a:br>
              <a:rPr lang="tr-TR" sz="1200" dirty="0"/>
            </a:br>
            <a:r>
              <a:rPr lang="tr-TR" sz="1200" dirty="0"/>
              <a:t>-Kuzey yarım kürede sonbahar, güney yarım kürede ilkbahar başlangıcıdır.</a:t>
            </a:r>
          </a:p>
          <a:p>
            <a:r>
              <a:rPr lang="tr-TR" sz="1200" dirty="0"/>
              <a:t>-Gece ve gündüz eşittir. (12 saat)</a:t>
            </a:r>
          </a:p>
          <a:p>
            <a:r>
              <a:rPr lang="tr-TR" sz="1200" dirty="0"/>
              <a:t>-Güneş ışınları ekvatora dik düşer.</a:t>
            </a:r>
          </a:p>
          <a:p>
            <a:r>
              <a:rPr lang="tr-TR" sz="1200" dirty="0"/>
              <a:t>-Eksen eğikliği etkisi ortadan kalkar.</a:t>
            </a:r>
          </a:p>
        </p:txBody>
      </p:sp>
      <p:pic>
        <p:nvPicPr>
          <p:cNvPr id="16386" name="Picture 2" descr="8.Sınıf Mevsimlerin Oluşumu Konu Anlatımı - fenbilim.net"/>
          <p:cNvPicPr>
            <a:picLocks noChangeAspect="1" noChangeArrowheads="1"/>
          </p:cNvPicPr>
          <p:nvPr/>
        </p:nvPicPr>
        <p:blipFill>
          <a:blip r:embed="rId2" cstate="print"/>
          <a:srcRect/>
          <a:stretch>
            <a:fillRect/>
          </a:stretch>
        </p:blipFill>
        <p:spPr bwMode="auto">
          <a:xfrm>
            <a:off x="4857752" y="928670"/>
            <a:ext cx="4016781" cy="3124185"/>
          </a:xfrm>
          <a:prstGeom prst="rect">
            <a:avLst/>
          </a:prstGeom>
          <a:noFill/>
        </p:spPr>
      </p:pic>
      <p:sp>
        <p:nvSpPr>
          <p:cNvPr id="9" name="8 Dikdörtgen"/>
          <p:cNvSpPr/>
          <p:nvPr/>
        </p:nvSpPr>
        <p:spPr>
          <a:xfrm>
            <a:off x="0" y="642918"/>
            <a:ext cx="4572000" cy="1015663"/>
          </a:xfrm>
          <a:prstGeom prst="rect">
            <a:avLst/>
          </a:prstGeom>
        </p:spPr>
        <p:txBody>
          <a:bodyPr>
            <a:spAutoFit/>
          </a:bodyPr>
          <a:lstStyle/>
          <a:p>
            <a:r>
              <a:rPr lang="tr-TR" sz="1200" b="1" dirty="0"/>
              <a:t>21 Aralık Gün dönümü</a:t>
            </a:r>
            <a:br>
              <a:rPr lang="tr-TR" sz="1200" dirty="0"/>
            </a:br>
            <a:r>
              <a:rPr lang="tr-TR" sz="1200" dirty="0"/>
              <a:t>-Kuzey yarım kürede kış, güney yarım kürede yaz başlangıcıdır.</a:t>
            </a:r>
          </a:p>
          <a:p>
            <a:r>
              <a:rPr lang="tr-TR" sz="1200" dirty="0"/>
              <a:t>-Kuzey yarım kürede en uzun gece, güney yarım kürede en uzun gündüz yaşanır.</a:t>
            </a:r>
          </a:p>
          <a:p>
            <a:r>
              <a:rPr lang="tr-TR" sz="1200" dirty="0"/>
              <a:t>--Güneş ışınları oğlak dönencesine dik olarak gelir.</a:t>
            </a:r>
          </a:p>
        </p:txBody>
      </p:sp>
    </p:spTree>
  </p:cSld>
  <p:clrMapOvr>
    <a:masterClrMapping/>
  </p:clrMapOvr>
  <p:transition spd="slow">
    <p:cover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ctrTitle"/>
          </p:nvPr>
        </p:nvSpPr>
        <p:spPr>
          <a:xfrm>
            <a:off x="357158" y="1857364"/>
            <a:ext cx="8458200" cy="1222375"/>
          </a:xfrm>
        </p:spPr>
        <p:txBody>
          <a:bodyPr>
            <a:normAutofit/>
          </a:bodyPr>
          <a:lstStyle/>
          <a:p>
            <a:pPr algn="ctr"/>
            <a:r>
              <a:rPr lang="tr-TR" dirty="0">
                <a:latin typeface="Algerian" pitchFamily="82" charset="0"/>
              </a:rPr>
              <a:t>İKLİM VE HAVA HAREKETLERİ</a:t>
            </a:r>
          </a:p>
        </p:txBody>
      </p:sp>
      <p:sp>
        <p:nvSpPr>
          <p:cNvPr id="3" name="2 Alt Başlık"/>
          <p:cNvSpPr>
            <a:spLocks noGrp="1"/>
          </p:cNvSpPr>
          <p:nvPr>
            <p:ph type="subTitle" idx="1"/>
          </p:nvPr>
        </p:nvSpPr>
        <p:spPr>
          <a:xfrm flipV="1">
            <a:off x="3857620" y="7072338"/>
            <a:ext cx="1143008" cy="169094"/>
          </a:xfrm>
        </p:spPr>
        <p:txBody>
          <a:bodyPr>
            <a:normAutofit fontScale="25000" lnSpcReduction="20000"/>
          </a:bodyPr>
          <a:lstStyle/>
          <a:p>
            <a:endParaRPr lang="tr-TR" dirty="0"/>
          </a:p>
        </p:txBody>
      </p:sp>
    </p:spTree>
  </p:cSld>
  <p:clrMapOvr>
    <a:masterClrMapping/>
  </p:clrMapOvr>
  <p:transition spd="slow">
    <p:cover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Dikdörtgen"/>
          <p:cNvSpPr/>
          <p:nvPr/>
        </p:nvSpPr>
        <p:spPr>
          <a:xfrm>
            <a:off x="0" y="571480"/>
            <a:ext cx="9144000" cy="646331"/>
          </a:xfrm>
          <a:prstGeom prst="rect">
            <a:avLst/>
          </a:prstGeom>
        </p:spPr>
        <p:txBody>
          <a:bodyPr wrap="square">
            <a:spAutoFit/>
          </a:bodyPr>
          <a:lstStyle/>
          <a:p>
            <a:endParaRPr lang="tr-TR" dirty="0"/>
          </a:p>
          <a:p>
            <a:r>
              <a:rPr lang="es-ES" dirty="0"/>
              <a:t> </a:t>
            </a:r>
            <a:r>
              <a:rPr lang="es-ES" sz="1600" b="1" dirty="0">
                <a:solidFill>
                  <a:srgbClr val="00B0F0"/>
                </a:solidFill>
              </a:rPr>
              <a:t>Atmosfer, Su Buharı ve Hava Olayları </a:t>
            </a:r>
            <a:endParaRPr lang="tr-TR" dirty="0">
              <a:solidFill>
                <a:srgbClr val="00B0F0"/>
              </a:solidFill>
            </a:endParaRPr>
          </a:p>
        </p:txBody>
      </p:sp>
      <p:sp>
        <p:nvSpPr>
          <p:cNvPr id="3" name="2 Dikdörtgen"/>
          <p:cNvSpPr/>
          <p:nvPr/>
        </p:nvSpPr>
        <p:spPr>
          <a:xfrm>
            <a:off x="0" y="1428736"/>
            <a:ext cx="4643438" cy="307777"/>
          </a:xfrm>
          <a:prstGeom prst="rect">
            <a:avLst/>
          </a:prstGeom>
        </p:spPr>
        <p:txBody>
          <a:bodyPr wrap="square">
            <a:spAutoFit/>
          </a:bodyPr>
          <a:lstStyle/>
          <a:p>
            <a:r>
              <a:rPr lang="tr-TR" sz="1400" dirty="0"/>
              <a:t> </a:t>
            </a:r>
          </a:p>
        </p:txBody>
      </p:sp>
      <p:pic>
        <p:nvPicPr>
          <p:cNvPr id="17410" name="Picture 2"/>
          <p:cNvPicPr>
            <a:picLocks noChangeAspect="1" noChangeArrowheads="1"/>
          </p:cNvPicPr>
          <p:nvPr/>
        </p:nvPicPr>
        <p:blipFill>
          <a:blip r:embed="rId2" cstate="print"/>
          <a:srcRect/>
          <a:stretch>
            <a:fillRect/>
          </a:stretch>
        </p:blipFill>
        <p:spPr bwMode="auto">
          <a:xfrm>
            <a:off x="4429124" y="1428736"/>
            <a:ext cx="4357718" cy="3143272"/>
          </a:xfrm>
          <a:prstGeom prst="rect">
            <a:avLst/>
          </a:prstGeom>
          <a:noFill/>
          <a:ln w="9525">
            <a:noFill/>
            <a:miter lim="800000"/>
            <a:headEnd/>
            <a:tailEnd/>
          </a:ln>
          <a:effectLst/>
        </p:spPr>
      </p:pic>
      <p:sp>
        <p:nvSpPr>
          <p:cNvPr id="5" name="4 Dikdörtgen"/>
          <p:cNvSpPr/>
          <p:nvPr/>
        </p:nvSpPr>
        <p:spPr>
          <a:xfrm>
            <a:off x="0" y="1357298"/>
            <a:ext cx="4572000" cy="830997"/>
          </a:xfrm>
          <a:prstGeom prst="rect">
            <a:avLst/>
          </a:prstGeom>
        </p:spPr>
        <p:txBody>
          <a:bodyPr>
            <a:spAutoFit/>
          </a:bodyPr>
          <a:lstStyle/>
          <a:p>
            <a:r>
              <a:rPr lang="tr-TR" sz="1200" b="1" dirty="0"/>
              <a:t>Atmosfer( Hava Katmanı)</a:t>
            </a:r>
            <a:r>
              <a:rPr lang="tr-TR" sz="1200" dirty="0"/>
              <a:t> Dünyamızı dıştan sararak bir tabaka oluşturur. Canlıların yaşaması için gazlar bulunduran atmosferde meydana gelen değişimler ise hava olaylarını oluşturur.</a:t>
            </a:r>
          </a:p>
        </p:txBody>
      </p:sp>
      <p:sp>
        <p:nvSpPr>
          <p:cNvPr id="7" name="6 Dikdörtgen"/>
          <p:cNvSpPr/>
          <p:nvPr/>
        </p:nvSpPr>
        <p:spPr>
          <a:xfrm>
            <a:off x="0" y="2285992"/>
            <a:ext cx="4572000" cy="461665"/>
          </a:xfrm>
          <a:prstGeom prst="rect">
            <a:avLst/>
          </a:prstGeom>
        </p:spPr>
        <p:txBody>
          <a:bodyPr>
            <a:spAutoFit/>
          </a:bodyPr>
          <a:lstStyle/>
          <a:p>
            <a:r>
              <a:rPr lang="tr-TR" sz="1200" dirty="0"/>
              <a:t>- Atmosferimizde en çok </a:t>
            </a:r>
            <a:r>
              <a:rPr lang="tr-TR" sz="1200" b="1" dirty="0"/>
              <a:t>%78</a:t>
            </a:r>
            <a:r>
              <a:rPr lang="tr-TR" sz="1200" dirty="0"/>
              <a:t> ile en çok bulunan gaz </a:t>
            </a:r>
            <a:r>
              <a:rPr lang="tr-TR" sz="1200" b="1" dirty="0"/>
              <a:t>Azot (N)</a:t>
            </a:r>
            <a:r>
              <a:rPr lang="tr-TR" sz="1200" dirty="0"/>
              <a:t>‘tur.</a:t>
            </a:r>
          </a:p>
        </p:txBody>
      </p:sp>
      <p:sp>
        <p:nvSpPr>
          <p:cNvPr id="8" name="7 Dikdörtgen"/>
          <p:cNvSpPr/>
          <p:nvPr/>
        </p:nvSpPr>
        <p:spPr>
          <a:xfrm>
            <a:off x="0" y="2786058"/>
            <a:ext cx="4572000" cy="461665"/>
          </a:xfrm>
          <a:prstGeom prst="rect">
            <a:avLst/>
          </a:prstGeom>
        </p:spPr>
        <p:txBody>
          <a:bodyPr>
            <a:spAutoFit/>
          </a:bodyPr>
          <a:lstStyle/>
          <a:p>
            <a:r>
              <a:rPr lang="tr-TR" sz="1200" dirty="0"/>
              <a:t>- Daha sonra </a:t>
            </a:r>
            <a:r>
              <a:rPr lang="tr-TR" sz="1200" b="1" dirty="0"/>
              <a:t>%21</a:t>
            </a:r>
            <a:r>
              <a:rPr lang="tr-TR" sz="1200" dirty="0"/>
              <a:t> ile yaşam için temel solunum kaynağı olan </a:t>
            </a:r>
            <a:r>
              <a:rPr lang="tr-TR" sz="1200" b="1" dirty="0"/>
              <a:t>Oksijen (O2)</a:t>
            </a:r>
            <a:r>
              <a:rPr lang="tr-TR" sz="1200" dirty="0"/>
              <a:t> bulunur.</a:t>
            </a:r>
          </a:p>
        </p:txBody>
      </p:sp>
      <p:sp>
        <p:nvSpPr>
          <p:cNvPr id="9" name="8 Dikdörtgen"/>
          <p:cNvSpPr/>
          <p:nvPr/>
        </p:nvSpPr>
        <p:spPr>
          <a:xfrm>
            <a:off x="0" y="3286124"/>
            <a:ext cx="4572000" cy="830997"/>
          </a:xfrm>
          <a:prstGeom prst="rect">
            <a:avLst/>
          </a:prstGeom>
        </p:spPr>
        <p:txBody>
          <a:bodyPr>
            <a:spAutoFit/>
          </a:bodyPr>
          <a:lstStyle/>
          <a:p>
            <a:r>
              <a:rPr lang="tr-TR" sz="1200" dirty="0"/>
              <a:t>- İnsan faaliyetleri veya doğa olayları sebebi ile zamanla oranları değişebilen gazlar ise </a:t>
            </a:r>
            <a:r>
              <a:rPr lang="tr-TR" sz="1200" b="1" dirty="0"/>
              <a:t>su buharı, argon, karbondioksit, neon, helyum, metan, kripton, hidrojen, ozon </a:t>
            </a:r>
            <a:r>
              <a:rPr lang="tr-TR" sz="1200" dirty="0"/>
              <a:t> gibi elementlerdir</a:t>
            </a:r>
          </a:p>
        </p:txBody>
      </p:sp>
      <p:sp>
        <p:nvSpPr>
          <p:cNvPr id="10" name="9 Dikdörtgen"/>
          <p:cNvSpPr/>
          <p:nvPr/>
        </p:nvSpPr>
        <p:spPr>
          <a:xfrm>
            <a:off x="0" y="4429132"/>
            <a:ext cx="4572000" cy="338554"/>
          </a:xfrm>
          <a:prstGeom prst="rect">
            <a:avLst/>
          </a:prstGeom>
        </p:spPr>
        <p:txBody>
          <a:bodyPr>
            <a:spAutoFit/>
          </a:bodyPr>
          <a:lstStyle/>
          <a:p>
            <a:r>
              <a:rPr lang="tr-TR" sz="1600" b="1" dirty="0">
                <a:solidFill>
                  <a:srgbClr val="00B0F0"/>
                </a:solidFill>
              </a:rPr>
              <a:t>Hava Olaylarına Neden Olan Değişkenler</a:t>
            </a:r>
            <a:endParaRPr lang="tr-TR" sz="1600" dirty="0">
              <a:solidFill>
                <a:srgbClr val="00B0F0"/>
              </a:solidFill>
            </a:endParaRPr>
          </a:p>
        </p:txBody>
      </p:sp>
      <p:sp>
        <p:nvSpPr>
          <p:cNvPr id="11" name="10 Dikdörtgen"/>
          <p:cNvSpPr/>
          <p:nvPr/>
        </p:nvSpPr>
        <p:spPr>
          <a:xfrm>
            <a:off x="0" y="4929198"/>
            <a:ext cx="5000628" cy="1261884"/>
          </a:xfrm>
          <a:prstGeom prst="rect">
            <a:avLst/>
          </a:prstGeom>
        </p:spPr>
        <p:txBody>
          <a:bodyPr wrap="square">
            <a:spAutoFit/>
          </a:bodyPr>
          <a:lstStyle/>
          <a:p>
            <a:r>
              <a:rPr lang="tr-TR" sz="1200" b="1" dirty="0"/>
              <a:t>Sıcaklık:</a:t>
            </a:r>
            <a:r>
              <a:rPr lang="tr-TR" sz="1200" dirty="0"/>
              <a:t> Termometre ile ölçülür. Birimi C(</a:t>
            </a:r>
            <a:r>
              <a:rPr lang="tr-TR" sz="1200" dirty="0" err="1"/>
              <a:t>Celsiyus</a:t>
            </a:r>
            <a:r>
              <a:rPr lang="tr-TR" sz="1200" dirty="0"/>
              <a:t>), K(Kelvin) veya F(</a:t>
            </a:r>
            <a:r>
              <a:rPr lang="tr-TR" sz="1200" dirty="0" err="1"/>
              <a:t>Fahrenayt</a:t>
            </a:r>
            <a:r>
              <a:rPr lang="tr-TR" sz="1200" dirty="0"/>
              <a:t>)’tır.</a:t>
            </a:r>
          </a:p>
          <a:p>
            <a:r>
              <a:rPr lang="tr-TR" sz="1200" b="1" dirty="0"/>
              <a:t>Nem:</a:t>
            </a:r>
            <a:r>
              <a:rPr lang="tr-TR" sz="1200" dirty="0"/>
              <a:t> Bir yerdeki veya ortamdaki bulunan su buharına denir. Higrometre ile ölçülür.</a:t>
            </a:r>
          </a:p>
          <a:p>
            <a:r>
              <a:rPr lang="tr-TR" sz="1200" b="1" dirty="0"/>
              <a:t>Basınç:</a:t>
            </a:r>
            <a:r>
              <a:rPr lang="tr-TR" sz="1200" dirty="0"/>
              <a:t> Barometre ile ölçülür.</a:t>
            </a:r>
          </a:p>
          <a:p>
            <a:r>
              <a:rPr lang="tr-TR" sz="1200" b="1" dirty="0"/>
              <a:t>Rüzgar:</a:t>
            </a:r>
            <a:r>
              <a:rPr lang="tr-TR" sz="1200" dirty="0"/>
              <a:t> Anemometre ile ölçülür</a:t>
            </a:r>
            <a:r>
              <a:rPr lang="tr-TR" sz="1600" dirty="0"/>
              <a:t>.</a:t>
            </a:r>
          </a:p>
        </p:txBody>
      </p:sp>
    </p:spTree>
  </p:cSld>
  <p:clrMapOvr>
    <a:masterClrMapping/>
  </p:clrMapOvr>
  <p:transition spd="slow">
    <p:wheel spokes="8"/>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Dikdörtgen"/>
          <p:cNvSpPr/>
          <p:nvPr/>
        </p:nvSpPr>
        <p:spPr>
          <a:xfrm>
            <a:off x="214282" y="428604"/>
            <a:ext cx="4572000" cy="646331"/>
          </a:xfrm>
          <a:prstGeom prst="rect">
            <a:avLst/>
          </a:prstGeom>
        </p:spPr>
        <p:txBody>
          <a:bodyPr>
            <a:spAutoFit/>
          </a:bodyPr>
          <a:lstStyle/>
          <a:p>
            <a:endParaRPr lang="tr-TR" dirty="0">
              <a:solidFill>
                <a:srgbClr val="00B0F0"/>
              </a:solidFill>
            </a:endParaRPr>
          </a:p>
          <a:p>
            <a:r>
              <a:rPr lang="tr-TR" dirty="0">
                <a:solidFill>
                  <a:srgbClr val="00B0F0"/>
                </a:solidFill>
              </a:rPr>
              <a:t> </a:t>
            </a:r>
            <a:r>
              <a:rPr lang="tr-TR" sz="1600" b="1" dirty="0">
                <a:solidFill>
                  <a:srgbClr val="00B0F0"/>
                </a:solidFill>
              </a:rPr>
              <a:t>Basıncın Hava Olaylarına Etkisi </a:t>
            </a:r>
            <a:endParaRPr lang="tr-TR" dirty="0">
              <a:solidFill>
                <a:srgbClr val="00B0F0"/>
              </a:solidFill>
            </a:endParaRPr>
          </a:p>
        </p:txBody>
      </p:sp>
      <p:sp>
        <p:nvSpPr>
          <p:cNvPr id="3" name="2 Dikdörtgen"/>
          <p:cNvSpPr/>
          <p:nvPr/>
        </p:nvSpPr>
        <p:spPr>
          <a:xfrm>
            <a:off x="0" y="1214422"/>
            <a:ext cx="9144000" cy="954107"/>
          </a:xfrm>
          <a:prstGeom prst="rect">
            <a:avLst/>
          </a:prstGeom>
        </p:spPr>
        <p:txBody>
          <a:bodyPr wrap="square">
            <a:spAutoFit/>
          </a:bodyPr>
          <a:lstStyle/>
          <a:p>
            <a:endParaRPr lang="tr-TR" sz="1600" dirty="0"/>
          </a:p>
          <a:p>
            <a:r>
              <a:rPr lang="tr-TR" sz="1600" dirty="0"/>
              <a:t> </a:t>
            </a:r>
            <a:r>
              <a:rPr lang="tr-TR" sz="1200" dirty="0"/>
              <a:t>Hava basıncındaki değişimler, hava olaylarını etkileyen temel etmenlerden biridir. Dünya üzerinde Ekvator’a yakın bölgeler güneş ışığını dik açıya yakın bir açıyla alır. Bu nedenle, bu bölgelerde hava daha sıcaktır. Isınan hava genleşir ve hacmindeki artış nedeniyle yoğunluğu ve basıncı azalır. Bunun sonucunda bu bölgelerde </a:t>
            </a:r>
            <a:r>
              <a:rPr lang="tr-TR" sz="1200" b="1" dirty="0"/>
              <a:t>alçak basınç alanları oluşur.</a:t>
            </a:r>
            <a:endParaRPr lang="tr-TR" sz="1400" dirty="0"/>
          </a:p>
        </p:txBody>
      </p:sp>
      <p:sp>
        <p:nvSpPr>
          <p:cNvPr id="4" name="3 Dikdörtgen"/>
          <p:cNvSpPr/>
          <p:nvPr/>
        </p:nvSpPr>
        <p:spPr>
          <a:xfrm>
            <a:off x="0" y="2357430"/>
            <a:ext cx="9144000" cy="461665"/>
          </a:xfrm>
          <a:prstGeom prst="rect">
            <a:avLst/>
          </a:prstGeom>
        </p:spPr>
        <p:txBody>
          <a:bodyPr wrap="square">
            <a:spAutoFit/>
          </a:bodyPr>
          <a:lstStyle/>
          <a:p>
            <a:r>
              <a:rPr lang="tr-TR" sz="1200" dirty="0"/>
              <a:t>Alçak basınç alanlarında, düşük yoğunluktaki hava yükselerek tekrar yoğunlaşır ve yeryüzüne yağış olarak iner. Bu nedenle, alçak basınç alanlarında yağmurlu ve bulutlu hava durumu gözlenir. </a:t>
            </a:r>
          </a:p>
        </p:txBody>
      </p:sp>
      <p:pic>
        <p:nvPicPr>
          <p:cNvPr id="18434" name="Picture 2"/>
          <p:cNvPicPr>
            <a:picLocks noChangeAspect="1" noChangeArrowheads="1"/>
          </p:cNvPicPr>
          <p:nvPr/>
        </p:nvPicPr>
        <p:blipFill>
          <a:blip r:embed="rId2" cstate="print"/>
          <a:srcRect/>
          <a:stretch>
            <a:fillRect/>
          </a:stretch>
        </p:blipFill>
        <p:spPr bwMode="auto">
          <a:xfrm>
            <a:off x="4714876" y="3357562"/>
            <a:ext cx="4227800" cy="3000396"/>
          </a:xfrm>
          <a:prstGeom prst="rect">
            <a:avLst/>
          </a:prstGeom>
          <a:noFill/>
          <a:ln w="9525">
            <a:noFill/>
            <a:miter lim="800000"/>
            <a:headEnd/>
            <a:tailEnd/>
          </a:ln>
          <a:effectLst/>
        </p:spPr>
      </p:pic>
      <p:sp>
        <p:nvSpPr>
          <p:cNvPr id="6" name="5 Dikdörtgen"/>
          <p:cNvSpPr/>
          <p:nvPr/>
        </p:nvSpPr>
        <p:spPr>
          <a:xfrm>
            <a:off x="0" y="2928934"/>
            <a:ext cx="4643438" cy="1046440"/>
          </a:xfrm>
          <a:prstGeom prst="rect">
            <a:avLst/>
          </a:prstGeom>
        </p:spPr>
        <p:txBody>
          <a:bodyPr wrap="square">
            <a:spAutoFit/>
          </a:bodyPr>
          <a:lstStyle/>
          <a:p>
            <a:r>
              <a:rPr lang="tr-TR" sz="1200" dirty="0"/>
              <a:t>Güneş ışığının daha eğik bir açıyla düştüğü kutuplara yakın bölgelerde ise güneş ışığı daha geniş bir alana yayılır. Bu nedenle bu bölgelerde hava daha soğuktur. Soğuk hava büzülerek alçalır ve yoğunlaşır. Hava basıncının artmasıyla bu bölgelerde </a:t>
            </a:r>
            <a:r>
              <a:rPr lang="tr-TR" sz="1200" b="1" dirty="0"/>
              <a:t>yüksek basınç alanları oluşur </a:t>
            </a:r>
            <a:endParaRPr lang="tr-TR" sz="1400" dirty="0"/>
          </a:p>
        </p:txBody>
      </p:sp>
      <p:sp>
        <p:nvSpPr>
          <p:cNvPr id="7" name="6 Dikdörtgen"/>
          <p:cNvSpPr/>
          <p:nvPr/>
        </p:nvSpPr>
        <p:spPr>
          <a:xfrm>
            <a:off x="0" y="4000504"/>
            <a:ext cx="4714876" cy="2308324"/>
          </a:xfrm>
          <a:prstGeom prst="rect">
            <a:avLst/>
          </a:prstGeom>
        </p:spPr>
        <p:txBody>
          <a:bodyPr wrap="square">
            <a:spAutoFit/>
          </a:bodyPr>
          <a:lstStyle/>
          <a:p>
            <a:r>
              <a:rPr lang="tr-TR" sz="1200" dirty="0"/>
              <a:t>Yüksek basınç alanlarında hava yeryüzüne yaklaştıkça ısınır ve gökyüzünde yoğunlaşma meydana gelmez. Bu nedenle bu bölgelerde güneşli ve sakin hava durumu gözlenir. </a:t>
            </a:r>
          </a:p>
          <a:p>
            <a:r>
              <a:rPr lang="tr-TR" sz="1200" dirty="0"/>
              <a:t>Basınç farkı dolayısıyla havanın yüksek basınç alanlarından alçak basınç alanlarına doğru hareketiyle rüzgârlar oluşur. Basınç farkının artması rüzgârın şiddetini de arttırır. </a:t>
            </a:r>
          </a:p>
          <a:p>
            <a:r>
              <a:rPr lang="tr-TR" sz="1200" dirty="0"/>
              <a:t>Ekvator ile kutup bölgelerinde alçak ve yüksek basınç alanları oluştuğu gibi, bu durum daha küçük bölgelerde de meydana gelebilir. Örneğin; Türkiye üzerinde kutuplara daha yakın olan Karadeniz Bölgesi çevresinde yüksek basınç alanları oluşurken, Ekvator’a yakın Akdeniz Bölgesi çevresinde alçak basınç alanları gözlenebilir. </a:t>
            </a:r>
            <a:endParaRPr lang="tr-TR" sz="1400" dirty="0"/>
          </a:p>
        </p:txBody>
      </p:sp>
    </p:spTree>
  </p:cSld>
  <p:clrMapOvr>
    <a:masterClrMapping/>
  </p:clrMapOvr>
  <p:transition spd="slow">
    <p:split orient="ver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Dikdörtgen"/>
          <p:cNvSpPr/>
          <p:nvPr/>
        </p:nvSpPr>
        <p:spPr>
          <a:xfrm>
            <a:off x="142844" y="714356"/>
            <a:ext cx="2000264" cy="369332"/>
          </a:xfrm>
          <a:prstGeom prst="rect">
            <a:avLst/>
          </a:prstGeom>
        </p:spPr>
        <p:txBody>
          <a:bodyPr wrap="square">
            <a:spAutoFit/>
          </a:bodyPr>
          <a:lstStyle/>
          <a:p>
            <a:r>
              <a:rPr lang="tr-TR" b="1" dirty="0">
                <a:solidFill>
                  <a:srgbClr val="00B0F0"/>
                </a:solidFill>
                <a:latin typeface="+mj-lt"/>
              </a:rPr>
              <a:t>Rüzgârlar</a:t>
            </a:r>
            <a:r>
              <a:rPr lang="tr-TR" sz="1600" b="1" dirty="0"/>
              <a:t> </a:t>
            </a:r>
            <a:endParaRPr lang="tr-TR" sz="1600" dirty="0"/>
          </a:p>
        </p:txBody>
      </p:sp>
      <p:pic>
        <p:nvPicPr>
          <p:cNvPr id="19458" name="Picture 2"/>
          <p:cNvPicPr>
            <a:picLocks noChangeAspect="1" noChangeArrowheads="1"/>
          </p:cNvPicPr>
          <p:nvPr/>
        </p:nvPicPr>
        <p:blipFill>
          <a:blip r:embed="rId3" cstate="print"/>
          <a:srcRect/>
          <a:stretch>
            <a:fillRect/>
          </a:stretch>
        </p:blipFill>
        <p:spPr bwMode="auto">
          <a:xfrm flipH="1">
            <a:off x="8858280" y="7000900"/>
            <a:ext cx="98230" cy="64339"/>
          </a:xfrm>
          <a:prstGeom prst="rect">
            <a:avLst/>
          </a:prstGeom>
          <a:noFill/>
          <a:ln w="9525">
            <a:noFill/>
            <a:miter lim="800000"/>
            <a:headEnd/>
            <a:tailEnd/>
          </a:ln>
          <a:effectLst/>
        </p:spPr>
      </p:pic>
      <p:pic>
        <p:nvPicPr>
          <p:cNvPr id="19459" name="Picture 3"/>
          <p:cNvPicPr>
            <a:picLocks noChangeAspect="1" noChangeArrowheads="1"/>
          </p:cNvPicPr>
          <p:nvPr/>
        </p:nvPicPr>
        <p:blipFill>
          <a:blip r:embed="rId4" cstate="print"/>
          <a:srcRect/>
          <a:stretch>
            <a:fillRect/>
          </a:stretch>
        </p:blipFill>
        <p:spPr bwMode="auto">
          <a:xfrm flipV="1">
            <a:off x="9358346" y="6810385"/>
            <a:ext cx="142844" cy="95230"/>
          </a:xfrm>
          <a:prstGeom prst="rect">
            <a:avLst/>
          </a:prstGeom>
          <a:noFill/>
          <a:ln w="9525">
            <a:noFill/>
            <a:miter lim="800000"/>
            <a:headEnd/>
            <a:tailEnd/>
          </a:ln>
          <a:effectLst/>
        </p:spPr>
      </p:pic>
      <p:pic>
        <p:nvPicPr>
          <p:cNvPr id="16386" name="Picture 2" descr="ABD'ye kasırga darbesi: Ekonomiye zararı ne kadar oldu?"/>
          <p:cNvPicPr>
            <a:picLocks noChangeAspect="1" noChangeArrowheads="1"/>
          </p:cNvPicPr>
          <p:nvPr/>
        </p:nvPicPr>
        <p:blipFill>
          <a:blip r:embed="rId5" cstate="print"/>
          <a:srcRect/>
          <a:stretch>
            <a:fillRect/>
          </a:stretch>
        </p:blipFill>
        <p:spPr bwMode="auto">
          <a:xfrm>
            <a:off x="5072066" y="2500306"/>
            <a:ext cx="3961232" cy="2928958"/>
          </a:xfrm>
          <a:prstGeom prst="rect">
            <a:avLst/>
          </a:prstGeom>
          <a:noFill/>
        </p:spPr>
      </p:pic>
      <p:sp>
        <p:nvSpPr>
          <p:cNvPr id="8" name="7 Dikdörtgen"/>
          <p:cNvSpPr/>
          <p:nvPr/>
        </p:nvSpPr>
        <p:spPr>
          <a:xfrm>
            <a:off x="0" y="1142984"/>
            <a:ext cx="8643966" cy="1015663"/>
          </a:xfrm>
          <a:prstGeom prst="rect">
            <a:avLst/>
          </a:prstGeom>
        </p:spPr>
        <p:txBody>
          <a:bodyPr wrap="square">
            <a:spAutoFit/>
          </a:bodyPr>
          <a:lstStyle/>
          <a:p>
            <a:r>
              <a:rPr lang="tr-TR" sz="1400" dirty="0"/>
              <a:t>Atmosferdeki basınç değişimleri nedeniyle havanın yatay hareketlerine rüzgâr adı verilir. Rüzgârın esiş yönü, yüksek basınç olan bölgeden alçak basınç olan bölgeye doğrudur ve iki bölge arasındaki basınç farkı, havanın akış hızını yani rüzgârın hızını belirler. Rüzgârlar hızlarına göre gruplandırılır ve farklı farklı isimler alır</a:t>
            </a:r>
            <a:r>
              <a:rPr lang="tr-TR" dirty="0"/>
              <a:t>. </a:t>
            </a:r>
          </a:p>
        </p:txBody>
      </p:sp>
      <p:sp>
        <p:nvSpPr>
          <p:cNvPr id="9" name="8 Dikdörtgen"/>
          <p:cNvSpPr/>
          <p:nvPr/>
        </p:nvSpPr>
        <p:spPr>
          <a:xfrm>
            <a:off x="0" y="2285992"/>
            <a:ext cx="4572000" cy="3539430"/>
          </a:xfrm>
          <a:prstGeom prst="rect">
            <a:avLst/>
          </a:prstGeom>
        </p:spPr>
        <p:txBody>
          <a:bodyPr>
            <a:spAutoFit/>
          </a:bodyPr>
          <a:lstStyle/>
          <a:p>
            <a:r>
              <a:rPr lang="tr-TR" sz="1400" dirty="0"/>
              <a:t>Hızı saatte 120 kilometreden büyük olan rüzgârlara kasırga adı verilir. Kasırgalar; bitki örtüsünde, yerleşim yerlerinde büyük tahribata yol açar ve daha çok ekvatoral bölgelerde gözlenir. Kasırga oluşumunu havadaki nem oranı, okyanus suyu sıcaklığı, rüzgâr hızı ve konum etkiler. Okyanus suyu sıcaklığı arttığında su yüzeyindeki buharlaşma da artar. Okyanus yüzeyinde bulunan ve sıcaklığı gittikçe yükselen hava, su buharıyla birlikte dönerek yükselir. Yükselen hava, soğuk bölgelerde aniden yoğunlaşır ve tekrar yeryüzüne doğru hareket eder, yağışlar gözlenir. Bu döngünün devam etmesiyle hızlanan hava akışı kasırgaları oluşturur. Kasırga sırasında havadaki nem oranının gittikçe artmasıyla hortumlar oluşabilir. Hortumlar, etki alanları küçük olmasına rağmen, yıkıcılığı çok yüksek rüzgârlardır.</a:t>
            </a:r>
          </a:p>
        </p:txBody>
      </p:sp>
    </p:spTree>
  </p:cSld>
  <p:clrMapOvr>
    <a:masterClrMapping/>
  </p:clrMapOvr>
  <p:transition spd="slow">
    <p:circl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Dikdörtgen"/>
          <p:cNvSpPr/>
          <p:nvPr/>
        </p:nvSpPr>
        <p:spPr>
          <a:xfrm>
            <a:off x="142844" y="2786058"/>
            <a:ext cx="239168" cy="369332"/>
          </a:xfrm>
          <a:prstGeom prst="rect">
            <a:avLst/>
          </a:prstGeom>
        </p:spPr>
        <p:txBody>
          <a:bodyPr wrap="none">
            <a:spAutoFit/>
          </a:bodyPr>
          <a:lstStyle/>
          <a:p>
            <a:r>
              <a:rPr lang="tr-TR" b="1" dirty="0">
                <a:solidFill>
                  <a:srgbClr val="00B0F0"/>
                </a:solidFill>
              </a:rPr>
              <a:t> </a:t>
            </a:r>
            <a:endParaRPr lang="tr-TR" dirty="0">
              <a:solidFill>
                <a:srgbClr val="00B0F0"/>
              </a:solidFill>
            </a:endParaRPr>
          </a:p>
        </p:txBody>
      </p:sp>
      <p:pic>
        <p:nvPicPr>
          <p:cNvPr id="20482" name="Picture 2" descr="Çiy Nedir? Çiy Ne demek? - Nedir.com"/>
          <p:cNvPicPr>
            <a:picLocks noChangeAspect="1" noChangeArrowheads="1"/>
          </p:cNvPicPr>
          <p:nvPr/>
        </p:nvPicPr>
        <p:blipFill>
          <a:blip r:embed="rId2" cstate="print"/>
          <a:srcRect/>
          <a:stretch>
            <a:fillRect/>
          </a:stretch>
        </p:blipFill>
        <p:spPr bwMode="auto">
          <a:xfrm>
            <a:off x="4357686" y="7072338"/>
            <a:ext cx="2000263" cy="1500198"/>
          </a:xfrm>
          <a:prstGeom prst="rect">
            <a:avLst/>
          </a:prstGeom>
          <a:noFill/>
        </p:spPr>
      </p:pic>
      <p:sp>
        <p:nvSpPr>
          <p:cNvPr id="7" name="6 Dikdörtgen"/>
          <p:cNvSpPr/>
          <p:nvPr/>
        </p:nvSpPr>
        <p:spPr>
          <a:xfrm>
            <a:off x="2285984" y="642918"/>
            <a:ext cx="1550617" cy="400110"/>
          </a:xfrm>
          <a:prstGeom prst="rect">
            <a:avLst/>
          </a:prstGeom>
        </p:spPr>
        <p:txBody>
          <a:bodyPr wrap="none">
            <a:spAutoFit/>
          </a:bodyPr>
          <a:lstStyle/>
          <a:p>
            <a:r>
              <a:rPr lang="tr-TR" sz="2000" dirty="0">
                <a:solidFill>
                  <a:srgbClr val="00B0F0"/>
                </a:solidFill>
              </a:rPr>
              <a:t>Yağış Türleri</a:t>
            </a:r>
          </a:p>
        </p:txBody>
      </p:sp>
      <p:sp>
        <p:nvSpPr>
          <p:cNvPr id="8" name="7 Dikdörtgen"/>
          <p:cNvSpPr/>
          <p:nvPr/>
        </p:nvSpPr>
        <p:spPr>
          <a:xfrm>
            <a:off x="142844" y="1214422"/>
            <a:ext cx="930576" cy="338554"/>
          </a:xfrm>
          <a:prstGeom prst="rect">
            <a:avLst/>
          </a:prstGeom>
        </p:spPr>
        <p:txBody>
          <a:bodyPr wrap="none">
            <a:spAutoFit/>
          </a:bodyPr>
          <a:lstStyle/>
          <a:p>
            <a:r>
              <a:rPr lang="tr-TR" sz="1600" b="1" dirty="0">
                <a:solidFill>
                  <a:srgbClr val="00B0F0"/>
                </a:solidFill>
              </a:rPr>
              <a:t>Yağmur</a:t>
            </a:r>
          </a:p>
        </p:txBody>
      </p:sp>
      <p:sp>
        <p:nvSpPr>
          <p:cNvPr id="9" name="8 Dikdörtgen"/>
          <p:cNvSpPr/>
          <p:nvPr/>
        </p:nvSpPr>
        <p:spPr>
          <a:xfrm>
            <a:off x="0" y="1785926"/>
            <a:ext cx="4572000" cy="954107"/>
          </a:xfrm>
          <a:prstGeom prst="rect">
            <a:avLst/>
          </a:prstGeom>
        </p:spPr>
        <p:txBody>
          <a:bodyPr>
            <a:spAutoFit/>
          </a:bodyPr>
          <a:lstStyle/>
          <a:p>
            <a:r>
              <a:rPr lang="tr-TR" sz="1400" dirty="0"/>
              <a:t>Yağmur  özellikle  kış  aylarında sıkça karşılaştığımız bir yağış çeşididir. Sebebi atmosferdeki su buharının(gaz) yoğunlaşarak / </a:t>
            </a:r>
            <a:r>
              <a:rPr lang="tr-TR" sz="1400" dirty="0" err="1"/>
              <a:t>yoğuşarak</a:t>
            </a:r>
            <a:r>
              <a:rPr lang="tr-TR" sz="1400" dirty="0"/>
              <a:t> yeniden sıvı hale gelerek yeryüzüne düşmesidir.</a:t>
            </a:r>
          </a:p>
        </p:txBody>
      </p:sp>
      <p:pic>
        <p:nvPicPr>
          <p:cNvPr id="15362" name="Picture 2" descr="Bugün yağmur yağacak mı, bugün yağmur var mı? (21 Ekim Çarşamba)"/>
          <p:cNvPicPr>
            <a:picLocks noChangeAspect="1" noChangeArrowheads="1"/>
          </p:cNvPicPr>
          <p:nvPr/>
        </p:nvPicPr>
        <p:blipFill>
          <a:blip r:embed="rId3" cstate="print"/>
          <a:srcRect/>
          <a:stretch>
            <a:fillRect/>
          </a:stretch>
        </p:blipFill>
        <p:spPr bwMode="auto">
          <a:xfrm>
            <a:off x="5000628" y="1142984"/>
            <a:ext cx="3500462" cy="1785950"/>
          </a:xfrm>
          <a:prstGeom prst="rect">
            <a:avLst/>
          </a:prstGeom>
          <a:noFill/>
        </p:spPr>
      </p:pic>
      <p:pic>
        <p:nvPicPr>
          <p:cNvPr id="15364" name="Picture 4" descr="İstanbul, Ankara ve İzmir'e kar ne zaman yağacak? - Son Dakika Haberleri  Milliyet"/>
          <p:cNvPicPr>
            <a:picLocks noChangeAspect="1" noChangeArrowheads="1"/>
          </p:cNvPicPr>
          <p:nvPr/>
        </p:nvPicPr>
        <p:blipFill>
          <a:blip r:embed="rId4" cstate="print"/>
          <a:srcRect/>
          <a:stretch>
            <a:fillRect/>
          </a:stretch>
        </p:blipFill>
        <p:spPr bwMode="auto">
          <a:xfrm>
            <a:off x="1285852" y="8215346"/>
            <a:ext cx="1643074" cy="838303"/>
          </a:xfrm>
          <a:prstGeom prst="rect">
            <a:avLst/>
          </a:prstGeom>
          <a:noFill/>
        </p:spPr>
      </p:pic>
      <p:sp>
        <p:nvSpPr>
          <p:cNvPr id="14" name="13 Dikdörtgen"/>
          <p:cNvSpPr/>
          <p:nvPr/>
        </p:nvSpPr>
        <p:spPr>
          <a:xfrm>
            <a:off x="285720" y="3857628"/>
            <a:ext cx="665567" cy="338554"/>
          </a:xfrm>
          <a:prstGeom prst="rect">
            <a:avLst/>
          </a:prstGeom>
        </p:spPr>
        <p:txBody>
          <a:bodyPr wrap="none">
            <a:spAutoFit/>
          </a:bodyPr>
          <a:lstStyle/>
          <a:p>
            <a:r>
              <a:rPr lang="tr-TR" sz="1600" b="1" dirty="0">
                <a:solidFill>
                  <a:srgbClr val="00B0F0"/>
                </a:solidFill>
              </a:rPr>
              <a:t>Dolu</a:t>
            </a:r>
          </a:p>
        </p:txBody>
      </p:sp>
      <p:sp>
        <p:nvSpPr>
          <p:cNvPr id="15" name="14 Dikdörtgen"/>
          <p:cNvSpPr/>
          <p:nvPr/>
        </p:nvSpPr>
        <p:spPr>
          <a:xfrm>
            <a:off x="0" y="4286256"/>
            <a:ext cx="4572000" cy="1384995"/>
          </a:xfrm>
          <a:prstGeom prst="rect">
            <a:avLst/>
          </a:prstGeom>
        </p:spPr>
        <p:txBody>
          <a:bodyPr>
            <a:spAutoFit/>
          </a:bodyPr>
          <a:lstStyle/>
          <a:p>
            <a:r>
              <a:rPr lang="tr-TR" sz="1400" dirty="0"/>
              <a:t>Atmosferdeki su buharı aşırı soğuma nedeniyle aniden yoğunlaşır ardından donar. Bu yağış şekline dolu denir.</a:t>
            </a:r>
          </a:p>
          <a:p>
            <a:r>
              <a:rPr lang="tr-TR" sz="1400" b="1" dirty="0"/>
              <a:t>Uyarı:</a:t>
            </a:r>
            <a:r>
              <a:rPr lang="tr-TR" sz="1400" dirty="0"/>
              <a:t> Dolu ve Kar yağış çeşitlerini birbirine karıştırmayın. Kar yağışında su buharı buz kristallerine döner. Doluda ise Su buharı yoğunlaşır ve onar buz oluşur.</a:t>
            </a:r>
          </a:p>
        </p:txBody>
      </p:sp>
      <p:pic>
        <p:nvPicPr>
          <p:cNvPr id="15366" name="Picture 6" descr="DİKKAT: Sakarya'ya dolu uyarısı yapıldı! - Adayorum Sakarya'nın Haber Sitesi"/>
          <p:cNvPicPr>
            <a:picLocks noChangeAspect="1" noChangeArrowheads="1"/>
          </p:cNvPicPr>
          <p:nvPr/>
        </p:nvPicPr>
        <p:blipFill>
          <a:blip r:embed="rId5" cstate="print"/>
          <a:srcRect/>
          <a:stretch>
            <a:fillRect/>
          </a:stretch>
        </p:blipFill>
        <p:spPr bwMode="auto">
          <a:xfrm>
            <a:off x="5000628" y="4143380"/>
            <a:ext cx="3500462" cy="1785949"/>
          </a:xfrm>
          <a:prstGeom prst="rect">
            <a:avLst/>
          </a:prstGeom>
          <a:noFill/>
        </p:spPr>
      </p:pic>
    </p:spTree>
  </p:cSld>
  <p:clrMapOvr>
    <a:masterClrMapping/>
  </p:clrMapOvr>
  <p:transition spd="slow">
    <p:newsflash/>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Dikdörtgen"/>
          <p:cNvSpPr/>
          <p:nvPr/>
        </p:nvSpPr>
        <p:spPr>
          <a:xfrm>
            <a:off x="214282" y="2571744"/>
            <a:ext cx="519694" cy="338554"/>
          </a:xfrm>
          <a:prstGeom prst="rect">
            <a:avLst/>
          </a:prstGeom>
        </p:spPr>
        <p:txBody>
          <a:bodyPr wrap="none">
            <a:spAutoFit/>
          </a:bodyPr>
          <a:lstStyle/>
          <a:p>
            <a:r>
              <a:rPr lang="tr-TR" sz="1600" b="1" dirty="0">
                <a:solidFill>
                  <a:srgbClr val="00B0F0"/>
                </a:solidFill>
              </a:rPr>
              <a:t>Çiy</a:t>
            </a:r>
          </a:p>
        </p:txBody>
      </p:sp>
      <p:sp>
        <p:nvSpPr>
          <p:cNvPr id="3" name="2 Dikdörtgen"/>
          <p:cNvSpPr/>
          <p:nvPr/>
        </p:nvSpPr>
        <p:spPr>
          <a:xfrm>
            <a:off x="0" y="3286124"/>
            <a:ext cx="4572000" cy="738664"/>
          </a:xfrm>
          <a:prstGeom prst="rect">
            <a:avLst/>
          </a:prstGeom>
        </p:spPr>
        <p:txBody>
          <a:bodyPr wrap="square">
            <a:spAutoFit/>
          </a:bodyPr>
          <a:lstStyle/>
          <a:p>
            <a:r>
              <a:rPr lang="tr-TR" sz="1400" dirty="0"/>
              <a:t>Yeryüzüne yakın yerlerde bulunan su buharı soğuk nesnelere çarparak yoğunlaşır ve su damlacıklarına yani sıvıya dönüşür. Bu olaya çiy oluşumu denir.</a:t>
            </a:r>
          </a:p>
        </p:txBody>
      </p:sp>
      <p:pic>
        <p:nvPicPr>
          <p:cNvPr id="23554" name="Picture 2" descr="iy"/>
          <p:cNvPicPr>
            <a:picLocks noChangeAspect="1" noChangeArrowheads="1"/>
          </p:cNvPicPr>
          <p:nvPr/>
        </p:nvPicPr>
        <p:blipFill>
          <a:blip r:embed="rId2" cstate="print"/>
          <a:srcRect/>
          <a:stretch>
            <a:fillRect/>
          </a:stretch>
        </p:blipFill>
        <p:spPr bwMode="auto">
          <a:xfrm>
            <a:off x="2285984" y="7286652"/>
            <a:ext cx="3500462" cy="1785950"/>
          </a:xfrm>
          <a:prstGeom prst="rect">
            <a:avLst/>
          </a:prstGeom>
          <a:noFill/>
        </p:spPr>
      </p:pic>
      <p:sp>
        <p:nvSpPr>
          <p:cNvPr id="5" name="4 Dikdörtgen"/>
          <p:cNvSpPr/>
          <p:nvPr/>
        </p:nvSpPr>
        <p:spPr>
          <a:xfrm>
            <a:off x="285720" y="5000636"/>
            <a:ext cx="845103" cy="338554"/>
          </a:xfrm>
          <a:prstGeom prst="rect">
            <a:avLst/>
          </a:prstGeom>
        </p:spPr>
        <p:txBody>
          <a:bodyPr wrap="none">
            <a:spAutoFit/>
          </a:bodyPr>
          <a:lstStyle/>
          <a:p>
            <a:r>
              <a:rPr lang="tr-TR" sz="1600" b="1" dirty="0">
                <a:solidFill>
                  <a:srgbClr val="00B0F0"/>
                </a:solidFill>
              </a:rPr>
              <a:t>Kırağı</a:t>
            </a:r>
          </a:p>
        </p:txBody>
      </p:sp>
      <p:sp>
        <p:nvSpPr>
          <p:cNvPr id="6" name="5 Dikdörtgen"/>
          <p:cNvSpPr/>
          <p:nvPr/>
        </p:nvSpPr>
        <p:spPr>
          <a:xfrm>
            <a:off x="0" y="5643578"/>
            <a:ext cx="4572000" cy="738664"/>
          </a:xfrm>
          <a:prstGeom prst="rect">
            <a:avLst/>
          </a:prstGeom>
        </p:spPr>
        <p:txBody>
          <a:bodyPr>
            <a:spAutoFit/>
          </a:bodyPr>
          <a:lstStyle/>
          <a:p>
            <a:r>
              <a:rPr lang="tr-TR" sz="1400" dirty="0"/>
              <a:t>Yeryüzüne yakın yerlerde bulunan su buharı eksi derecelerde </a:t>
            </a:r>
            <a:r>
              <a:rPr lang="tr-TR" sz="1400" dirty="0" err="1"/>
              <a:t>yoğuşmadan</a:t>
            </a:r>
            <a:r>
              <a:rPr lang="tr-TR" sz="1400" dirty="0"/>
              <a:t> direk bu kristallerine (katı hale dönüşmesine) geçmesine kırağı oluşumu denir.</a:t>
            </a:r>
          </a:p>
        </p:txBody>
      </p:sp>
      <p:pic>
        <p:nvPicPr>
          <p:cNvPr id="23556" name="Picture 4" descr="kiragi dnzhoca"/>
          <p:cNvPicPr>
            <a:picLocks noChangeAspect="1" noChangeArrowheads="1"/>
          </p:cNvPicPr>
          <p:nvPr/>
        </p:nvPicPr>
        <p:blipFill>
          <a:blip r:embed="rId3" cstate="print"/>
          <a:srcRect/>
          <a:stretch>
            <a:fillRect/>
          </a:stretch>
        </p:blipFill>
        <p:spPr bwMode="auto">
          <a:xfrm>
            <a:off x="5143504" y="4714884"/>
            <a:ext cx="3500462" cy="1857387"/>
          </a:xfrm>
          <a:prstGeom prst="rect">
            <a:avLst/>
          </a:prstGeom>
          <a:noFill/>
        </p:spPr>
      </p:pic>
      <p:sp>
        <p:nvSpPr>
          <p:cNvPr id="8" name="7 Dikdörtgen"/>
          <p:cNvSpPr/>
          <p:nvPr/>
        </p:nvSpPr>
        <p:spPr>
          <a:xfrm>
            <a:off x="285720" y="857232"/>
            <a:ext cx="582211" cy="338554"/>
          </a:xfrm>
          <a:prstGeom prst="rect">
            <a:avLst/>
          </a:prstGeom>
        </p:spPr>
        <p:txBody>
          <a:bodyPr wrap="none">
            <a:spAutoFit/>
          </a:bodyPr>
          <a:lstStyle/>
          <a:p>
            <a:r>
              <a:rPr lang="tr-TR" sz="1600" b="1" dirty="0">
                <a:solidFill>
                  <a:srgbClr val="00B0F0"/>
                </a:solidFill>
              </a:rPr>
              <a:t>Kar</a:t>
            </a:r>
          </a:p>
        </p:txBody>
      </p:sp>
      <p:sp>
        <p:nvSpPr>
          <p:cNvPr id="9" name="8 Dikdörtgen"/>
          <p:cNvSpPr/>
          <p:nvPr/>
        </p:nvSpPr>
        <p:spPr>
          <a:xfrm>
            <a:off x="0" y="1285860"/>
            <a:ext cx="4572000" cy="523220"/>
          </a:xfrm>
          <a:prstGeom prst="rect">
            <a:avLst/>
          </a:prstGeom>
        </p:spPr>
        <p:txBody>
          <a:bodyPr>
            <a:spAutoFit/>
          </a:bodyPr>
          <a:lstStyle/>
          <a:p>
            <a:r>
              <a:rPr lang="tr-TR" sz="1400" dirty="0"/>
              <a:t>Atmosferdeki su buharının daha soğuk şartlarda yoğunlaşarak buz kristallerine dönüşür ve yeryüzüne iner</a:t>
            </a:r>
          </a:p>
        </p:txBody>
      </p:sp>
      <p:pic>
        <p:nvPicPr>
          <p:cNvPr id="10" name="Picture 4" descr="İstanbul, Ankara ve İzmir'e kar ne zaman yağacak? - Son Dakika Haberleri  Milliyet"/>
          <p:cNvPicPr>
            <a:picLocks noChangeAspect="1" noChangeArrowheads="1"/>
          </p:cNvPicPr>
          <p:nvPr/>
        </p:nvPicPr>
        <p:blipFill>
          <a:blip r:embed="rId4" cstate="print"/>
          <a:srcRect/>
          <a:stretch>
            <a:fillRect/>
          </a:stretch>
        </p:blipFill>
        <p:spPr bwMode="auto">
          <a:xfrm>
            <a:off x="5143504" y="714356"/>
            <a:ext cx="3500462" cy="1785949"/>
          </a:xfrm>
          <a:prstGeom prst="rect">
            <a:avLst/>
          </a:prstGeom>
          <a:noFill/>
        </p:spPr>
      </p:pic>
      <p:pic>
        <p:nvPicPr>
          <p:cNvPr id="11" name="Picture 2" descr="Çiy Nedir? Çiy Ne demek? - Nedir.com"/>
          <p:cNvPicPr>
            <a:picLocks noChangeAspect="1" noChangeArrowheads="1"/>
          </p:cNvPicPr>
          <p:nvPr/>
        </p:nvPicPr>
        <p:blipFill>
          <a:blip r:embed="rId5" cstate="print"/>
          <a:srcRect/>
          <a:stretch>
            <a:fillRect/>
          </a:stretch>
        </p:blipFill>
        <p:spPr bwMode="auto">
          <a:xfrm>
            <a:off x="5143504" y="2714620"/>
            <a:ext cx="3500462" cy="1785950"/>
          </a:xfrm>
          <a:prstGeom prst="rect">
            <a:avLst/>
          </a:prstGeom>
          <a:noFill/>
        </p:spPr>
      </p:pic>
    </p:spTree>
  </p:cSld>
  <p:clrMapOvr>
    <a:masterClrMapping/>
  </p:clrMapOvr>
  <p:transition spd="slow">
    <p:push dir="d"/>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 /></Relationships>
</file>

<file path=ppt/theme/theme1.xml><?xml version="1.0" encoding="utf-8"?>
<a:theme xmlns:a="http://schemas.openxmlformats.org/drawingml/2006/main" name="Şehir Hayatı">
  <a:themeElements>
    <a:clrScheme name="Akış">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Şehir Hayatı">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Şehir Hayatı">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232</TotalTime>
  <Words>998</Words>
  <Application>Microsoft Office PowerPoint</Application>
  <PresentationFormat>Ekran Gösterisi (4:3)</PresentationFormat>
  <Paragraphs>69</Paragraphs>
  <Slides>11</Slides>
  <Notes>1</Notes>
  <HiddenSlides>0</HiddenSlides>
  <MMClips>0</MMClips>
  <ScaleCrop>false</ScaleCrop>
  <HeadingPairs>
    <vt:vector size="4" baseType="variant">
      <vt:variant>
        <vt:lpstr>Tema</vt:lpstr>
      </vt:variant>
      <vt:variant>
        <vt:i4>1</vt:i4>
      </vt:variant>
      <vt:variant>
        <vt:lpstr>Slayt Başlıkları</vt:lpstr>
      </vt:variant>
      <vt:variant>
        <vt:i4>11</vt:i4>
      </vt:variant>
    </vt:vector>
  </HeadingPairs>
  <TitlesOfParts>
    <vt:vector size="12" baseType="lpstr">
      <vt:lpstr>Şehir Hayatı</vt:lpstr>
      <vt:lpstr>MEVSİMLER VE İKLİM</vt:lpstr>
      <vt:lpstr>Mevsimler ve İklim</vt:lpstr>
      <vt:lpstr>PowerPoint Sunusu</vt:lpstr>
      <vt:lpstr>İKLİM VE HAVA HAREKETLERİ</vt:lpstr>
      <vt:lpstr>PowerPoint Sunusu</vt:lpstr>
      <vt:lpstr>PowerPoint Sunusu</vt:lpstr>
      <vt:lpstr>PowerPoint Sunusu</vt:lpstr>
      <vt:lpstr>PowerPoint Sunusu</vt:lpstr>
      <vt:lpstr>PowerPoint Sunusu</vt:lpstr>
      <vt:lpstr>PowerPoint Sunusu</vt:lpstr>
      <vt:lpstr>PowerPoint Sunusu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MEVSİMLER VE İKLİM</dc:title>
  <dc:creator>ben</dc:creator>
  <cp:lastModifiedBy>Hasan Ayık</cp:lastModifiedBy>
  <cp:revision>28</cp:revision>
  <dcterms:created xsi:type="dcterms:W3CDTF">2020-10-14T14:23:14Z</dcterms:created>
  <dcterms:modified xsi:type="dcterms:W3CDTF">2020-10-22T04:07:39Z</dcterms:modified>
</cp:coreProperties>
</file>