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2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theme" Target="theme/them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viewProps" Target="viewProp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presProps" Target="presProp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a:t>Asıl alt başlık stilini düzenlemek için tıklatın</a:t>
            </a:r>
            <a:endParaRPr kumimoji="0" lang="en-US"/>
          </a:p>
        </p:txBody>
      </p:sp>
      <p:sp>
        <p:nvSpPr>
          <p:cNvPr id="7" name="6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20" name="19 Altbilgi Yer Tutucusu"/>
          <p:cNvSpPr>
            <a:spLocks noGrp="1"/>
          </p:cNvSpPr>
          <p:nvPr>
            <p:ph type="ftr" sz="quarter" idx="11"/>
          </p:nvPr>
        </p:nvSpPr>
        <p:spPr/>
        <p:txBody>
          <a:bodyPr/>
          <a:lstStyle/>
          <a:p>
            <a:endParaRPr lang="tr-TR"/>
          </a:p>
        </p:txBody>
      </p:sp>
      <p:sp>
        <p:nvSpPr>
          <p:cNvPr id="10" name="9 Slayt Numarası Yer Tutucusu"/>
          <p:cNvSpPr>
            <a:spLocks noGrp="1"/>
          </p:cNvSpPr>
          <p:nvPr>
            <p:ph type="sldNum" sz="quarter" idx="12"/>
          </p:nvPr>
        </p:nvSpPr>
        <p:spPr/>
        <p:txBody>
          <a:bodyPr/>
          <a:lstStyle/>
          <a:p>
            <a:fld id="{34D6D8E6-E728-4EFD-BB00-FE3866B00FA4}" type="slidenum">
              <a:rPr lang="tr-TR" smtClean="0"/>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4D6D8E6-E728-4EFD-BB00-FE3866B00FA4}" type="slidenum">
              <a:rPr lang="tr-TR" smtClean="0"/>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p>
            <a:r>
              <a:rPr kumimoji="0" lang="tr-TR"/>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4D6D8E6-E728-4EFD-BB00-FE3866B00FA4}" type="slidenum">
              <a:rPr lang="tr-TR" smtClean="0"/>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4D6D8E6-E728-4EFD-BB00-FE3866B00FA4}"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a:t>Asıl başlık stili için tıklatın</a:t>
            </a:r>
            <a:endParaRPr kumimoji="0" lang="en-US"/>
          </a:p>
        </p:txBody>
      </p:sp>
      <p:sp>
        <p:nvSpPr>
          <p:cNvPr id="5" name="4 Veri Yer Tutucusu"/>
          <p:cNvSpPr>
            <a:spLocks noGrp="1"/>
          </p:cNvSpPr>
          <p:nvPr>
            <p:ph type="dt" sz="half" idx="10"/>
          </p:nvPr>
        </p:nvSpPr>
        <p:spPr/>
        <p:txBody>
          <a:bodyPr/>
          <a:lstStyle/>
          <a:p>
            <a:fld id="{AAB52B49-78F4-40E4-B274-B3BD7EC5ED9A}" type="datetimeFigureOut">
              <a:rPr lang="tr-TR" smtClean="0"/>
              <a:t>1.10.2020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4D6D8E6-E728-4EFD-BB00-FE3866B00FA4}" type="slidenum">
              <a:rPr lang="tr-TR" smtClean="0"/>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50000"/>
          </a:schemeClr>
        </a:solidFill>
        <a:effectLst/>
      </p:bgPr>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p>
            <a:r>
              <a:rPr kumimoji="0" lang="tr-TR"/>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AB52B49-78F4-40E4-B274-B3BD7EC5ED9A}" type="datetimeFigureOut">
              <a:rPr lang="tr-TR" smtClean="0"/>
              <a:t>1.10.2020</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34D6D8E6-E728-4EFD-BB00-FE3866B00FA4}" type="slidenum">
              <a:rPr lang="tr-TR" smtClean="0"/>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2" Type="http://schemas.openxmlformats.org/officeDocument/2006/relationships/image" Target="../media/image6.png" /><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3" Type="http://schemas.openxmlformats.org/officeDocument/2006/relationships/image" Target="../media/image8.png" /><Relationship Id="rId2" Type="http://schemas.openxmlformats.org/officeDocument/2006/relationships/image" Target="../media/image7.png" /><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403648" y="836712"/>
            <a:ext cx="7448872" cy="4752528"/>
          </a:xfrm>
        </p:spPr>
        <p:txBody>
          <a:bodyPr>
            <a:noAutofit/>
          </a:bodyPr>
          <a:lstStyle/>
          <a:p>
            <a:pPr algn="ctr"/>
            <a:r>
              <a:rPr lang="tr-TR" sz="6600" b="1" dirty="0">
                <a:solidFill>
                  <a:srgbClr val="FF0000"/>
                </a:solidFill>
                <a:effectLst>
                  <a:outerShdw blurRad="38100" dist="38100" dir="2700000" algn="tl">
                    <a:srgbClr val="000000">
                      <a:alpha val="43137"/>
                    </a:srgbClr>
                  </a:outerShdw>
                </a:effectLst>
                <a:latin typeface="Comic Sans MS" pitchFamily="66" charset="0"/>
              </a:rPr>
              <a:t>METİNDE KONU VE ANA DÜŞÜNCEYİ BULMAK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31640" y="764704"/>
            <a:ext cx="7498080" cy="2088232"/>
          </a:xfrm>
        </p:spPr>
        <p:txBody>
          <a:bodyPr>
            <a:normAutofit/>
          </a:bodyPr>
          <a:lstStyle/>
          <a:p>
            <a:r>
              <a:rPr lang="tr-TR" sz="3200" b="1" dirty="0">
                <a:solidFill>
                  <a:schemeClr val="tx1"/>
                </a:solidFill>
                <a:effectLst/>
                <a:latin typeface="Comic Sans MS" pitchFamily="66" charset="0"/>
              </a:rPr>
              <a:t>Konu:</a:t>
            </a:r>
            <a:r>
              <a:rPr lang="tr-TR" sz="3200" dirty="0">
                <a:solidFill>
                  <a:schemeClr val="tx1"/>
                </a:solidFill>
                <a:effectLst/>
                <a:latin typeface="Comic Sans MS" pitchFamily="66" charset="0"/>
              </a:rPr>
              <a:t> Doğayı sevmek ve korumak.</a:t>
            </a:r>
            <a:br>
              <a:rPr lang="tr-TR" sz="3200" dirty="0">
                <a:solidFill>
                  <a:schemeClr val="tx1"/>
                </a:solidFill>
                <a:effectLst/>
                <a:latin typeface="Comic Sans MS" pitchFamily="66" charset="0"/>
              </a:rPr>
            </a:br>
            <a:br>
              <a:rPr lang="tr-TR" sz="3200" dirty="0">
                <a:solidFill>
                  <a:schemeClr val="tx1"/>
                </a:solidFill>
                <a:effectLst/>
                <a:latin typeface="Comic Sans MS" pitchFamily="66" charset="0"/>
              </a:rPr>
            </a:br>
            <a:r>
              <a:rPr lang="tr-TR" sz="3200" b="1" dirty="0">
                <a:solidFill>
                  <a:schemeClr val="tx1"/>
                </a:solidFill>
                <a:effectLst/>
                <a:latin typeface="Comic Sans MS" pitchFamily="66" charset="0"/>
              </a:rPr>
              <a:t>Ana fikir:</a:t>
            </a:r>
            <a:r>
              <a:rPr lang="tr-TR" sz="3200" dirty="0">
                <a:solidFill>
                  <a:schemeClr val="tx1"/>
                </a:solidFill>
                <a:effectLst/>
                <a:latin typeface="Comic Sans MS" pitchFamily="66" charset="0"/>
              </a:rPr>
              <a:t> Sevmek sorumluluk gerektiren bir histir.</a:t>
            </a:r>
          </a:p>
        </p:txBody>
      </p:sp>
      <p:pic>
        <p:nvPicPr>
          <p:cNvPr id="21506" name="Picture 2" descr="Bahar, Paskalya, Peyzaj, Tepeler"/>
          <p:cNvPicPr>
            <a:picLocks noChangeAspect="1" noChangeArrowheads="1"/>
          </p:cNvPicPr>
          <p:nvPr/>
        </p:nvPicPr>
        <p:blipFill>
          <a:blip r:embed="rId2" cstate="print"/>
          <a:srcRect/>
          <a:stretch>
            <a:fillRect/>
          </a:stretch>
        </p:blipFill>
        <p:spPr bwMode="auto">
          <a:xfrm>
            <a:off x="1763688" y="2564904"/>
            <a:ext cx="6408712" cy="3983479"/>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15616" y="260648"/>
            <a:ext cx="7848872" cy="576064"/>
          </a:xfrm>
        </p:spPr>
        <p:txBody>
          <a:bodyPr>
            <a:normAutofit/>
          </a:bodyPr>
          <a:lstStyle/>
          <a:p>
            <a:pPr algn="ctr"/>
            <a:r>
              <a:rPr lang="tr-TR" sz="2400" dirty="0">
                <a:solidFill>
                  <a:srgbClr val="FF0000"/>
                </a:solidFill>
                <a:effectLst/>
                <a:latin typeface="Comic Sans MS" pitchFamily="66" charset="0"/>
              </a:rPr>
              <a:t>METNİN KONUSU VE ANA FİKRİNİ BULALIM</a:t>
            </a:r>
          </a:p>
        </p:txBody>
      </p:sp>
      <p:sp>
        <p:nvSpPr>
          <p:cNvPr id="3" name="2 İçerik Yer Tutucusu"/>
          <p:cNvSpPr>
            <a:spLocks noGrp="1"/>
          </p:cNvSpPr>
          <p:nvPr>
            <p:ph idx="1"/>
          </p:nvPr>
        </p:nvSpPr>
        <p:spPr>
          <a:xfrm>
            <a:off x="1435608" y="1052736"/>
            <a:ext cx="7498080" cy="5616624"/>
          </a:xfrm>
        </p:spPr>
        <p:txBody>
          <a:bodyPr>
            <a:normAutofit fontScale="77500" lnSpcReduction="20000"/>
          </a:bodyPr>
          <a:lstStyle/>
          <a:p>
            <a:pPr algn="just">
              <a:buNone/>
            </a:pPr>
            <a:r>
              <a:rPr lang="tr-TR" dirty="0">
                <a:latin typeface="Comic Sans MS" pitchFamily="66" charset="0"/>
              </a:rPr>
              <a:t>      </a:t>
            </a:r>
            <a:r>
              <a:rPr lang="tr-TR" dirty="0"/>
              <a:t>Temel, arkadaşı İdris ile ormanda gezerken, birden önlerine kocaman bir ayı çıkar. İdris ayıyı görünce korkup, hemen yanındaki ağaca tırmanır. Temel aşağıda ayının karşısında tek başına kalır. Korkudan ne yapacağını bilemez.  Çaresizlikten kendini yere atar ve hiç kımıldamadan yerde yatar. Ayı, Temel’e yaklaşır. Yüzünü,  vücudunu ve kulaklarını koklar. Sonra da hiçbir zarar vermeden çekip gider.</a:t>
            </a:r>
          </a:p>
          <a:p>
            <a:pPr algn="just">
              <a:buNone/>
            </a:pPr>
            <a:r>
              <a:rPr lang="tr-TR" dirty="0"/>
              <a:t>        Ayı gidince, İdris  ağaçta saklandığı yerden iner ve Temel’e gülerek sorar:</a:t>
            </a:r>
          </a:p>
          <a:p>
            <a:pPr algn="just">
              <a:buNone/>
            </a:pPr>
            <a:endParaRPr lang="tr-TR" dirty="0"/>
          </a:p>
          <a:p>
            <a:pPr>
              <a:buNone/>
            </a:pPr>
            <a:r>
              <a:rPr lang="tr-TR" dirty="0"/>
              <a:t>- Ayı senin kulağına ne dedi?  dedi. </a:t>
            </a:r>
          </a:p>
          <a:p>
            <a:pPr>
              <a:buNone/>
            </a:pPr>
            <a:r>
              <a:rPr lang="tr-TR" dirty="0"/>
              <a:t>Temel kırgın kırgın cevap verir:</a:t>
            </a:r>
          </a:p>
          <a:p>
            <a:pPr>
              <a:buNone/>
            </a:pPr>
            <a:r>
              <a:rPr lang="tr-TR" dirty="0"/>
              <a:t>- Tehlike sırasında seni yalnız bırakanlarla bundan</a:t>
            </a:r>
          </a:p>
          <a:p>
            <a:pPr>
              <a:buNone/>
            </a:pPr>
            <a:r>
              <a:rPr lang="tr-TR" dirty="0"/>
              <a:t>sonra arkadaş olma dedi.</a:t>
            </a:r>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31640" y="764704"/>
            <a:ext cx="7498080" cy="2088232"/>
          </a:xfrm>
        </p:spPr>
        <p:txBody>
          <a:bodyPr>
            <a:normAutofit/>
          </a:bodyPr>
          <a:lstStyle/>
          <a:p>
            <a:r>
              <a:rPr lang="tr-TR" sz="3200" b="1">
                <a:solidFill>
                  <a:schemeClr val="tx1"/>
                </a:solidFill>
                <a:effectLst/>
                <a:latin typeface="Comic Sans MS" pitchFamily="66" charset="0"/>
              </a:rPr>
              <a:t>Konu:</a:t>
            </a:r>
            <a:br>
              <a:rPr lang="tr-TR" sz="3200" dirty="0">
                <a:effectLst/>
              </a:rPr>
            </a:br>
            <a:br>
              <a:rPr lang="tr-TR" sz="3200" dirty="0">
                <a:solidFill>
                  <a:schemeClr val="tx1"/>
                </a:solidFill>
                <a:effectLst/>
                <a:latin typeface="Comic Sans MS" pitchFamily="66" charset="0"/>
              </a:rPr>
            </a:br>
            <a:br>
              <a:rPr lang="tr-TR" sz="3200" dirty="0">
                <a:solidFill>
                  <a:schemeClr val="tx1"/>
                </a:solidFill>
                <a:effectLst/>
                <a:latin typeface="Comic Sans MS" pitchFamily="66" charset="0"/>
              </a:rPr>
            </a:br>
            <a:r>
              <a:rPr lang="tr-TR" sz="3200" b="1" dirty="0">
                <a:solidFill>
                  <a:schemeClr val="tx1"/>
                </a:solidFill>
                <a:effectLst/>
                <a:latin typeface="Comic Sans MS" pitchFamily="66" charset="0"/>
              </a:rPr>
              <a:t>Ana fikir:</a:t>
            </a:r>
            <a:endParaRPr lang="tr-TR" sz="3200" dirty="0">
              <a:solidFill>
                <a:schemeClr val="tx1"/>
              </a:solidFill>
              <a:effectLst/>
              <a:latin typeface="Comic Sans MS" pitchFamily="66" charset="0"/>
            </a:endParaRPr>
          </a:p>
        </p:txBody>
      </p:sp>
      <p:pic>
        <p:nvPicPr>
          <p:cNvPr id="24578" name="Picture 2" descr="Arkadaşlar, Şirin, Arkadaş, Güzel"/>
          <p:cNvPicPr>
            <a:picLocks noChangeAspect="1" noChangeArrowheads="1"/>
          </p:cNvPicPr>
          <p:nvPr/>
        </p:nvPicPr>
        <p:blipFill>
          <a:blip r:embed="rId2" cstate="print"/>
          <a:srcRect/>
          <a:stretch>
            <a:fillRect/>
          </a:stretch>
        </p:blipFill>
        <p:spPr bwMode="auto">
          <a:xfrm>
            <a:off x="1115616" y="3619499"/>
            <a:ext cx="3238500" cy="3238501"/>
          </a:xfrm>
          <a:prstGeom prst="rect">
            <a:avLst/>
          </a:prstGeom>
          <a:noFill/>
        </p:spPr>
      </p:pic>
      <p:pic>
        <p:nvPicPr>
          <p:cNvPr id="24580" name="Picture 4" descr="Man, Kadın, Çiftler, Insanlar, Şekil"/>
          <p:cNvPicPr>
            <a:picLocks noChangeAspect="1" noChangeArrowheads="1"/>
          </p:cNvPicPr>
          <p:nvPr/>
        </p:nvPicPr>
        <p:blipFill>
          <a:blip r:embed="rId3" cstate="print"/>
          <a:srcRect/>
          <a:stretch>
            <a:fillRect/>
          </a:stretch>
        </p:blipFill>
        <p:spPr bwMode="auto">
          <a:xfrm>
            <a:off x="5004048" y="3619499"/>
            <a:ext cx="3895725" cy="323850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638"/>
            <a:ext cx="7498080" cy="850106"/>
          </a:xfrm>
        </p:spPr>
        <p:txBody>
          <a:bodyPr>
            <a:normAutofit/>
          </a:bodyPr>
          <a:lstStyle/>
          <a:p>
            <a:pPr algn="ctr"/>
            <a:r>
              <a:rPr lang="tr-TR" sz="3600" b="1" dirty="0">
                <a:solidFill>
                  <a:srgbClr val="FF0000"/>
                </a:solidFill>
                <a:effectLst/>
                <a:latin typeface="Comic Sans MS" pitchFamily="66" charset="0"/>
              </a:rPr>
              <a:t>KONUYU BULMAK </a:t>
            </a:r>
          </a:p>
        </p:txBody>
      </p:sp>
      <p:sp>
        <p:nvSpPr>
          <p:cNvPr id="3" name="2 İçerik Yer Tutucusu"/>
          <p:cNvSpPr>
            <a:spLocks noGrp="1"/>
          </p:cNvSpPr>
          <p:nvPr>
            <p:ph idx="1"/>
          </p:nvPr>
        </p:nvSpPr>
        <p:spPr/>
        <p:txBody>
          <a:bodyPr>
            <a:normAutofit/>
          </a:bodyPr>
          <a:lstStyle/>
          <a:p>
            <a:pPr lvl="0" fontAlgn="b"/>
            <a:r>
              <a:rPr lang="tr-TR" sz="4000" dirty="0">
                <a:latin typeface="Comic Sans MS" pitchFamily="66" charset="0"/>
              </a:rPr>
              <a:t>Genellikle ilk cümleye bakınca konu bulunur. İlk cümleye dikkat edelim.</a:t>
            </a:r>
          </a:p>
          <a:p>
            <a:pPr lvl="0" fontAlgn="b"/>
            <a:r>
              <a:rPr lang="tr-TR" sz="4000" dirty="0">
                <a:latin typeface="Comic Sans MS" pitchFamily="66" charset="0"/>
              </a:rPr>
              <a:t>Bu metinde anlatılan nedir?</a:t>
            </a:r>
          </a:p>
          <a:p>
            <a:pPr lvl="0" fontAlgn="b"/>
            <a:r>
              <a:rPr lang="tr-TR" sz="4000" dirty="0">
                <a:latin typeface="Comic Sans MS" pitchFamily="66" charset="0"/>
              </a:rPr>
              <a:t>Bu metin ne hakkında yazılmıştır? </a:t>
            </a:r>
          </a:p>
          <a:p>
            <a:pPr lvl="0" fontAlgn="b">
              <a:buNone/>
            </a:pPr>
            <a:r>
              <a:rPr lang="tr-TR" sz="4000" dirty="0">
                <a:latin typeface="Comic Sans MS" pitchFamily="66" charset="0"/>
              </a:rPr>
              <a:t>sorularını da sorabiliriz.</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638"/>
            <a:ext cx="7498080" cy="778098"/>
          </a:xfrm>
        </p:spPr>
        <p:txBody>
          <a:bodyPr>
            <a:normAutofit/>
          </a:bodyPr>
          <a:lstStyle/>
          <a:p>
            <a:pPr algn="ctr"/>
            <a:r>
              <a:rPr lang="tr-TR" sz="3600" dirty="0">
                <a:solidFill>
                  <a:srgbClr val="FF0000"/>
                </a:solidFill>
                <a:effectLst/>
                <a:latin typeface="Comic Sans MS" pitchFamily="66" charset="0"/>
              </a:rPr>
              <a:t>ÖRNEKLERİ İNCELEYELİM</a:t>
            </a:r>
          </a:p>
        </p:txBody>
      </p:sp>
      <p:sp>
        <p:nvSpPr>
          <p:cNvPr id="3" name="2 İçerik Yer Tutucusu"/>
          <p:cNvSpPr>
            <a:spLocks noGrp="1"/>
          </p:cNvSpPr>
          <p:nvPr>
            <p:ph idx="1"/>
          </p:nvPr>
        </p:nvSpPr>
        <p:spPr>
          <a:xfrm>
            <a:off x="1331640" y="1052736"/>
            <a:ext cx="7498080" cy="5077544"/>
          </a:xfrm>
        </p:spPr>
        <p:txBody>
          <a:bodyPr>
            <a:normAutofit fontScale="85000" lnSpcReduction="10000"/>
          </a:bodyPr>
          <a:lstStyle/>
          <a:p>
            <a:pPr algn="just">
              <a:buNone/>
            </a:pPr>
            <a:r>
              <a:rPr lang="tr-TR" dirty="0">
                <a:latin typeface="Comic Sans MS" pitchFamily="66" charset="0"/>
              </a:rPr>
              <a:t>      Çok satılan veya çok okunan kitapları tercih etmek yerine, okuyacağım kitapları kendim seçerim. Kitaplar benim arkadaşlarım gibidir. Onlarla sohbet eder gibi okurum. Başkasının beğendiği kitabı ben beğenmeyebilirim. Elbette ki bunu anlayabilmek için bol bol okumak gereklidir.</a:t>
            </a:r>
          </a:p>
          <a:p>
            <a:pPr>
              <a:buNone/>
            </a:pPr>
            <a:r>
              <a:rPr lang="tr-TR" dirty="0">
                <a:latin typeface="Comic Sans MS" pitchFamily="66" charset="0"/>
              </a:rPr>
              <a:t> </a:t>
            </a:r>
          </a:p>
          <a:p>
            <a:pPr>
              <a:buNone/>
            </a:pPr>
            <a:r>
              <a:rPr lang="tr-TR" b="1" dirty="0">
                <a:latin typeface="Comic Sans MS" pitchFamily="66" charset="0"/>
              </a:rPr>
              <a:t>  </a:t>
            </a:r>
          </a:p>
          <a:p>
            <a:pPr>
              <a:buNone/>
            </a:pPr>
            <a:endParaRPr lang="tr-TR" b="1" dirty="0">
              <a:latin typeface="Comic Sans MS" pitchFamily="66" charset="0"/>
            </a:endParaRPr>
          </a:p>
          <a:p>
            <a:pPr>
              <a:buNone/>
            </a:pPr>
            <a:r>
              <a:rPr lang="tr-TR" b="1" dirty="0">
                <a:latin typeface="Comic Sans MS" pitchFamily="66" charset="0"/>
              </a:rPr>
              <a:t>Konu: </a:t>
            </a:r>
            <a:r>
              <a:rPr lang="tr-TR" dirty="0">
                <a:latin typeface="Comic Sans MS" pitchFamily="66" charset="0"/>
              </a:rPr>
              <a:t>Kitap seçerken kendi zevkimize  göre</a:t>
            </a:r>
          </a:p>
          <a:p>
            <a:pPr>
              <a:buNone/>
            </a:pPr>
            <a:r>
              <a:rPr lang="tr-TR" dirty="0">
                <a:latin typeface="Comic Sans MS" pitchFamily="66" charset="0"/>
              </a:rPr>
              <a:t>hareket etmek.</a:t>
            </a:r>
          </a:p>
          <a:p>
            <a:endParaRPr lang="tr-TR" dirty="0"/>
          </a:p>
        </p:txBody>
      </p:sp>
      <p:pic>
        <p:nvPicPr>
          <p:cNvPr id="2052" name="Picture 4" descr="Okuma, Kitap, Öğrenciler, Çalışma, Sınıf"/>
          <p:cNvPicPr>
            <a:picLocks noChangeAspect="1" noChangeArrowheads="1"/>
          </p:cNvPicPr>
          <p:nvPr/>
        </p:nvPicPr>
        <p:blipFill>
          <a:blip r:embed="rId2" cstate="print"/>
          <a:srcRect/>
          <a:stretch>
            <a:fillRect/>
          </a:stretch>
        </p:blipFill>
        <p:spPr bwMode="auto">
          <a:xfrm>
            <a:off x="7380312" y="3645024"/>
            <a:ext cx="1403648" cy="1403649"/>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43608" y="188640"/>
            <a:ext cx="7848872" cy="6312768"/>
          </a:xfrm>
        </p:spPr>
        <p:txBody>
          <a:bodyPr>
            <a:normAutofit fontScale="92500" lnSpcReduction="10000"/>
          </a:bodyPr>
          <a:lstStyle/>
          <a:p>
            <a:pPr algn="just">
              <a:buNone/>
            </a:pPr>
            <a:r>
              <a:rPr lang="tr-TR" dirty="0">
                <a:latin typeface="Comic Sans MS" pitchFamily="66" charset="0"/>
              </a:rPr>
              <a:t>      Teknolojik aletler doğru kullanılmazsa bazen insana zarar verir. Oyun oynamak için başında saatlerce oturduğumuz tablet veya bilgisayar, bize yarar yerine zarar getirir. Göz sağlığımızı bozar, dikkatimizi dağıtarak öğrenme güçlüğüne neden olur. Ayrıca hayal dünyamızı fakirleştirir. Oysa doğru amaçla ve doğru sürelerde kullanınca son derece faydalıdır.</a:t>
            </a:r>
          </a:p>
          <a:p>
            <a:pPr>
              <a:buNone/>
            </a:pPr>
            <a:endParaRPr lang="tr-TR" dirty="0">
              <a:latin typeface="Comic Sans MS" pitchFamily="66" charset="0"/>
            </a:endParaRPr>
          </a:p>
          <a:p>
            <a:pPr>
              <a:buNone/>
            </a:pPr>
            <a:endParaRPr lang="tr-TR" dirty="0">
              <a:latin typeface="Comic Sans MS" pitchFamily="66" charset="0"/>
            </a:endParaRPr>
          </a:p>
          <a:p>
            <a:r>
              <a:rPr lang="tr-TR" b="1" dirty="0">
                <a:latin typeface="Comic Sans MS" pitchFamily="66" charset="0"/>
              </a:rPr>
              <a:t>Konu:</a:t>
            </a:r>
            <a:r>
              <a:rPr lang="tr-TR" dirty="0">
                <a:latin typeface="Comic Sans MS" pitchFamily="66" charset="0"/>
              </a:rPr>
              <a:t> İnsanların teknolojik aletleri yanlış kullanması.</a:t>
            </a:r>
          </a:p>
          <a:p>
            <a:endParaRPr lang="tr-TR" dirty="0"/>
          </a:p>
        </p:txBody>
      </p:sp>
      <p:pic>
        <p:nvPicPr>
          <p:cNvPr id="1026" name="Picture 2" descr="https://media.istockphoto.com/vectors/internet-and-smart-phone-addiction-vector-id1218840717?b=1&amp;k=6&amp;m=1218840717&amp;s=170667a&amp;w=0&amp;h=ocLef2fMBuvBCvm7lKYu0HxLBhmjJ6_7igfg5CbJflY="/>
          <p:cNvPicPr>
            <a:picLocks noChangeAspect="1" noChangeArrowheads="1"/>
          </p:cNvPicPr>
          <p:nvPr/>
        </p:nvPicPr>
        <p:blipFill>
          <a:blip r:embed="rId2" cstate="print"/>
          <a:srcRect/>
          <a:stretch>
            <a:fillRect/>
          </a:stretch>
        </p:blipFill>
        <p:spPr bwMode="auto">
          <a:xfrm>
            <a:off x="7703840" y="3861048"/>
            <a:ext cx="1440160" cy="144016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43608" y="188640"/>
            <a:ext cx="7858120" cy="6669360"/>
          </a:xfrm>
        </p:spPr>
        <p:txBody>
          <a:bodyPr>
            <a:normAutofit/>
          </a:bodyPr>
          <a:lstStyle/>
          <a:p>
            <a:pPr algn="just">
              <a:buNone/>
            </a:pPr>
            <a:r>
              <a:rPr lang="tr-TR" sz="2800" dirty="0"/>
              <a:t>      </a:t>
            </a:r>
            <a:r>
              <a:rPr lang="tr-TR" sz="2800" dirty="0">
                <a:latin typeface="Comic Sans MS" pitchFamily="66" charset="0"/>
              </a:rPr>
              <a:t>Hepimizin gereksiz korkuları olabilir. Bunun için üzülmek yerine, gereksiz korkularla baş etme yollarını öğrenmeliyiz. Odamızda bizden başka kimsenin olmadığını biliriz ama yine de karanlıkta odada yalnız kalmaktan korkarız. Oysa bu korkumuzu güvendiğimiz bir büyüğümüzle paylaşsak, bize yol gösterecektir. </a:t>
            </a:r>
          </a:p>
          <a:p>
            <a:pPr algn="just">
              <a:buNone/>
            </a:pPr>
            <a:r>
              <a:rPr lang="tr-TR" sz="2800" dirty="0">
                <a:latin typeface="Comic Sans MS" pitchFamily="66" charset="0"/>
              </a:rPr>
              <a:t>       Korku normal bir duygudur  ama neden, niçin korktuğumuzu bilmeliyiz. Korkuya yenilmeyelim, onun esiri olmayalım.</a:t>
            </a:r>
          </a:p>
          <a:p>
            <a:pPr algn="just">
              <a:buNone/>
            </a:pPr>
            <a:endParaRPr lang="tr-TR" sz="2800" dirty="0">
              <a:latin typeface="Comic Sans MS" pitchFamily="66" charset="0"/>
            </a:endParaRPr>
          </a:p>
          <a:p>
            <a:pPr algn="just">
              <a:buNone/>
            </a:pPr>
            <a:endParaRPr lang="tr-TR" sz="2800" dirty="0">
              <a:latin typeface="Comic Sans MS" pitchFamily="66" charset="0"/>
            </a:endParaRPr>
          </a:p>
          <a:p>
            <a:pPr>
              <a:buNone/>
            </a:pPr>
            <a:r>
              <a:rPr lang="tr-TR" sz="2800" b="1" dirty="0">
                <a:latin typeface="Comic Sans MS" pitchFamily="66" charset="0"/>
              </a:rPr>
              <a:t>Konu:</a:t>
            </a:r>
            <a:r>
              <a:rPr lang="tr-TR" sz="2800" dirty="0">
                <a:latin typeface="Comic Sans MS" pitchFamily="66" charset="0"/>
              </a:rPr>
              <a:t> Korkularımızla baş edebilmek.</a:t>
            </a:r>
          </a:p>
          <a:p>
            <a:endParaRPr lang="tr-TR" dirty="0"/>
          </a:p>
        </p:txBody>
      </p:sp>
      <p:pic>
        <p:nvPicPr>
          <p:cNvPr id="17411" name="Picture 3"/>
          <p:cNvPicPr>
            <a:picLocks noChangeAspect="1" noChangeArrowheads="1"/>
          </p:cNvPicPr>
          <p:nvPr/>
        </p:nvPicPr>
        <p:blipFill>
          <a:blip r:embed="rId2" cstate="print"/>
          <a:srcRect/>
          <a:stretch>
            <a:fillRect/>
          </a:stretch>
        </p:blipFill>
        <p:spPr bwMode="auto">
          <a:xfrm>
            <a:off x="7452320" y="4581128"/>
            <a:ext cx="1209675" cy="20097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03648" y="260648"/>
            <a:ext cx="7498080" cy="692696"/>
          </a:xfrm>
        </p:spPr>
        <p:txBody>
          <a:bodyPr>
            <a:noAutofit/>
          </a:bodyPr>
          <a:lstStyle/>
          <a:p>
            <a:pPr algn="ctr"/>
            <a:r>
              <a:rPr lang="tr-TR" sz="2800" b="1" dirty="0">
                <a:solidFill>
                  <a:srgbClr val="FF0000"/>
                </a:solidFill>
                <a:effectLst/>
                <a:latin typeface="Comic Sans MS" pitchFamily="66" charset="0"/>
              </a:rPr>
              <a:t>ANA FİKRİ BULMAK </a:t>
            </a:r>
            <a:br>
              <a:rPr lang="tr-TR" sz="2800" b="1" dirty="0">
                <a:solidFill>
                  <a:srgbClr val="FF0000"/>
                </a:solidFill>
                <a:effectLst/>
                <a:latin typeface="Comic Sans MS" pitchFamily="66" charset="0"/>
              </a:rPr>
            </a:br>
            <a:r>
              <a:rPr lang="tr-TR" sz="2800" b="1" dirty="0">
                <a:solidFill>
                  <a:srgbClr val="FF0066"/>
                </a:solidFill>
                <a:effectLst/>
                <a:latin typeface="Comic Sans MS" pitchFamily="66" charset="0"/>
              </a:rPr>
              <a:t>(ANA DÜŞÜNCEYİ BULMAK)</a:t>
            </a:r>
          </a:p>
        </p:txBody>
      </p:sp>
      <p:sp>
        <p:nvSpPr>
          <p:cNvPr id="3" name="2 İçerik Yer Tutucusu"/>
          <p:cNvSpPr>
            <a:spLocks noGrp="1"/>
          </p:cNvSpPr>
          <p:nvPr>
            <p:ph idx="1"/>
          </p:nvPr>
        </p:nvSpPr>
        <p:spPr>
          <a:xfrm>
            <a:off x="1645920" y="1052736"/>
            <a:ext cx="7498080" cy="5589240"/>
          </a:xfrm>
        </p:spPr>
        <p:txBody>
          <a:bodyPr>
            <a:noAutofit/>
          </a:bodyPr>
          <a:lstStyle/>
          <a:p>
            <a:pPr lvl="0" fontAlgn="b"/>
            <a:r>
              <a:rPr lang="tr-TR" dirty="0">
                <a:latin typeface="Comic Sans MS" pitchFamily="66" charset="0"/>
              </a:rPr>
              <a:t>Genellikle son paragrafa bakınca ana fikir bulunur. Son cümlelere dikkat edelim.</a:t>
            </a:r>
          </a:p>
          <a:p>
            <a:pPr lvl="0" fontAlgn="b"/>
            <a:r>
              <a:rPr lang="tr-TR" dirty="0">
                <a:latin typeface="Comic Sans MS" pitchFamily="66" charset="0"/>
              </a:rPr>
              <a:t>Ana düşünce bazen paragrafın başında, ortasında ya da sonunda bulunabilir. Bazen de  paragrafın herhangi bir yerinde görülmez; yazının tamamını okuyunca anlayıp buluruz.</a:t>
            </a:r>
          </a:p>
          <a:p>
            <a:pPr lvl="0" fontAlgn="b"/>
            <a:r>
              <a:rPr lang="tr-TR" dirty="0">
                <a:latin typeface="Comic Sans MS" pitchFamily="66" charset="0"/>
              </a:rPr>
              <a:t>Bize verdiği öğüt, mesaj nedir onu düşünelim.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188640"/>
            <a:ext cx="7786112" cy="6048672"/>
          </a:xfrm>
        </p:spPr>
        <p:txBody>
          <a:bodyPr>
            <a:noAutofit/>
          </a:bodyPr>
          <a:lstStyle/>
          <a:p>
            <a:pPr algn="just" fontAlgn="base"/>
            <a:r>
              <a:rPr lang="tr-TR" sz="2500" dirty="0">
                <a:solidFill>
                  <a:schemeClr val="tx1"/>
                </a:solidFill>
                <a:effectLst/>
                <a:latin typeface="Comic Sans MS" pitchFamily="66" charset="0"/>
              </a:rPr>
              <a:t>    Geyiğin biri, berrak bir gölden su içerken, göldeki kendi yansıması dikkatini çekmiş. Boynuzlarını görünce hayran kalmış. “Boynuzlarım ne kadar da güzel” diye içinden geçirmiş. Sonra da gözleri ayaklarına takılmış. Boynuzlarıyla gururlanan geyik, bacaklarını görünce onları hiç beğenmemiş.</a:t>
            </a:r>
            <a:br>
              <a:rPr lang="tr-TR" sz="2500" dirty="0">
                <a:solidFill>
                  <a:schemeClr val="tx1"/>
                </a:solidFill>
                <a:effectLst/>
                <a:latin typeface="Comic Sans MS" pitchFamily="66" charset="0"/>
              </a:rPr>
            </a:br>
            <a:r>
              <a:rPr lang="tr-TR" sz="2500" dirty="0">
                <a:solidFill>
                  <a:schemeClr val="tx1"/>
                </a:solidFill>
                <a:effectLst/>
                <a:latin typeface="Comic Sans MS" pitchFamily="66" charset="0"/>
              </a:rPr>
              <a:t>“Böylesine harika boynuzlarım varken bacaklarım neden hiç güzel değil?” diyerek üzüntü duymuş.</a:t>
            </a:r>
            <a:br>
              <a:rPr lang="tr-TR" sz="2500" dirty="0">
                <a:solidFill>
                  <a:schemeClr val="tx1"/>
                </a:solidFill>
                <a:effectLst/>
                <a:latin typeface="Comic Sans MS" pitchFamily="66" charset="0"/>
              </a:rPr>
            </a:br>
            <a:r>
              <a:rPr lang="tr-TR" sz="2500" dirty="0">
                <a:solidFill>
                  <a:schemeClr val="tx1"/>
                </a:solidFill>
                <a:effectLst/>
                <a:latin typeface="Comic Sans MS" pitchFamily="66" charset="0"/>
              </a:rPr>
              <a:t>    O sırada yakınlardaki bir panteri fark etmiş ve hemen koşmaya başlamış. Fakat biraz önce çok beğendiği büyük boynuzları bir ağacın dalına takılınca, az kalsın pantere yakalanıyormuş. Hızlı koşabilen bacakları sayesinde kendini kurtarmış.</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31640" y="764704"/>
            <a:ext cx="7498080" cy="2088232"/>
          </a:xfrm>
        </p:spPr>
        <p:txBody>
          <a:bodyPr>
            <a:normAutofit fontScale="90000"/>
          </a:bodyPr>
          <a:lstStyle/>
          <a:p>
            <a:r>
              <a:rPr lang="tr-TR" sz="3600" b="1" dirty="0">
                <a:solidFill>
                  <a:schemeClr val="tx1"/>
                </a:solidFill>
                <a:effectLst/>
                <a:latin typeface="Comic Sans MS" pitchFamily="66" charset="0"/>
              </a:rPr>
              <a:t>Ana fikir:</a:t>
            </a:r>
            <a:r>
              <a:rPr lang="tr-TR" sz="3600" dirty="0">
                <a:solidFill>
                  <a:schemeClr val="tx1"/>
                </a:solidFill>
                <a:effectLst/>
                <a:latin typeface="Comic Sans MS" pitchFamily="66" charset="0"/>
              </a:rPr>
              <a:t> Hiçbir şeyi dış görünüşüne bakarak gözümüzde büyütmeyelim veya küçümsemeyelim. </a:t>
            </a:r>
            <a:endParaRPr lang="tr-TR" dirty="0"/>
          </a:p>
        </p:txBody>
      </p:sp>
      <p:pic>
        <p:nvPicPr>
          <p:cNvPr id="20482" name="Picture 2" descr="Geyik, Gün Batımı, Sun, Illüstrasyon"/>
          <p:cNvPicPr>
            <a:picLocks noChangeAspect="1" noChangeArrowheads="1"/>
          </p:cNvPicPr>
          <p:nvPr/>
        </p:nvPicPr>
        <p:blipFill>
          <a:blip r:embed="rId2" cstate="print"/>
          <a:srcRect/>
          <a:stretch>
            <a:fillRect/>
          </a:stretch>
        </p:blipFill>
        <p:spPr bwMode="auto">
          <a:xfrm>
            <a:off x="3347864" y="2924944"/>
            <a:ext cx="2352675" cy="323850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188640"/>
            <a:ext cx="7786112" cy="6048672"/>
          </a:xfrm>
        </p:spPr>
        <p:txBody>
          <a:bodyPr>
            <a:noAutofit/>
          </a:bodyPr>
          <a:lstStyle/>
          <a:p>
            <a:r>
              <a:rPr lang="tr-TR" sz="2500" dirty="0">
                <a:solidFill>
                  <a:schemeClr val="tx1"/>
                </a:solidFill>
                <a:effectLst/>
                <a:latin typeface="Comic Sans MS" pitchFamily="66" charset="0"/>
              </a:rPr>
              <a:t>     </a:t>
            </a:r>
            <a:r>
              <a:rPr lang="tr-TR" sz="2800" dirty="0">
                <a:solidFill>
                  <a:schemeClr val="tx1"/>
                </a:solidFill>
                <a:effectLst/>
                <a:latin typeface="Comic Sans MS" pitchFamily="66" charset="0"/>
              </a:rPr>
              <a:t>Doğa sevilmez mi? Sorduğunuzda herkes doğayı seviyorum der. Oysa bazı insanların doğa sevgisinden anladığı, yeşillik alanlarda çekirdek çitlemek, top oynamak, mangal yakmaktır. Ayrılırken de arkalarında çöplerini bırakarak giderler.</a:t>
            </a:r>
            <a:br>
              <a:rPr lang="tr-TR" sz="2800" dirty="0">
                <a:solidFill>
                  <a:schemeClr val="tx1"/>
                </a:solidFill>
                <a:effectLst/>
                <a:latin typeface="Comic Sans MS" pitchFamily="66" charset="0"/>
              </a:rPr>
            </a:br>
            <a:r>
              <a:rPr lang="tr-TR" sz="2800" dirty="0">
                <a:solidFill>
                  <a:schemeClr val="tx1"/>
                </a:solidFill>
                <a:effectLst/>
                <a:latin typeface="Comic Sans MS" pitchFamily="66" charset="0"/>
              </a:rPr>
              <a:t>    Doğa ağaç demek, çiçek demek, toprak ve su, insan ve hayvan demektir. Bunlara zarar verdiğinde, sevdiğine zarar vermiş olursun. Sevmek sözle olmaz, sorumluluk gerektirir. Öyleyse düşünün bakalım, insan sevdiğine zarar verir mi?</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59</TotalTime>
  <Words>465</Words>
  <Application>Microsoft Office PowerPoint</Application>
  <PresentationFormat>Ekran Gösterisi (4:3)</PresentationFormat>
  <Paragraphs>39</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Gündönümü</vt:lpstr>
      <vt:lpstr>METİNDE KONU VE ANA DÜŞÜNCEYİ BULMAK</vt:lpstr>
      <vt:lpstr>KONUYU BULMAK </vt:lpstr>
      <vt:lpstr>ÖRNEKLERİ İNCELEYELİM</vt:lpstr>
      <vt:lpstr>PowerPoint Sunusu</vt:lpstr>
      <vt:lpstr>PowerPoint Sunusu</vt:lpstr>
      <vt:lpstr>ANA FİKRİ BULMAK  (ANA DÜŞÜNCEYİ BULMAK)</vt:lpstr>
      <vt:lpstr>    Geyiğin biri, berrak bir gölden su içerken, göldeki kendi yansıması dikkatini çekmiş. Boynuzlarını görünce hayran kalmış. “Boynuzlarım ne kadar da güzel” diye içinden geçirmiş. Sonra da gözleri ayaklarına takılmış. Boynuzlarıyla gururlanan geyik, bacaklarını görünce onları hiç beğenmemiş. “Böylesine harika boynuzlarım varken bacaklarım neden hiç güzel değil?” diyerek üzüntü duymuş.     O sırada yakınlardaki bir panteri fark etmiş ve hemen koşmaya başlamış. Fakat biraz önce çok beğendiği büyük boynuzları bir ağacın dalına takılınca, az kalsın pantere yakalanıyormuş. Hızlı koşabilen bacakları sayesinde kendini kurtarmış.</vt:lpstr>
      <vt:lpstr>Ana fikir: Hiçbir şeyi dış görünüşüne bakarak gözümüzde büyütmeyelim veya küçümsemeyelim. </vt:lpstr>
      <vt:lpstr>     Doğa sevilmez mi? Sorduğunuzda herkes doğayı seviyorum der. Oysa bazı insanların doğa sevgisinden anladığı, yeşillik alanlarda çekirdek çitlemek, top oynamak, mangal yakmaktır. Ayrılırken de arkalarında çöplerini bırakarak giderler.     Doğa ağaç demek, çiçek demek, toprak ve su, insan ve hayvan demektir. Bunlara zarar verdiğinde, sevdiğine zarar vermiş olursun. Sevmek sözle olmaz, sorumluluk gerektirir. Öyleyse düşünün bakalım, insan sevdiğine zarar verir mi?</vt:lpstr>
      <vt:lpstr>Konu: Doğayı sevmek ve korumak.  Ana fikir: Sevmek sorumluluk gerektiren bir histir.</vt:lpstr>
      <vt:lpstr>METNİN KONUSU VE ANA FİKRİNİ BULALIM</vt:lpstr>
      <vt:lpstr>Konu:   Ana fikir:</vt:lpstr>
    </vt:vector>
  </TitlesOfParts>
  <Company>Silentall.Com Team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METİNDE KONU VE ANA DÜŞÜNCEYİ BULMAK</dc:title>
  <dc:creator>Misafir</dc:creator>
  <cp:lastModifiedBy>Hasan Ayık</cp:lastModifiedBy>
  <cp:revision>8</cp:revision>
  <dcterms:created xsi:type="dcterms:W3CDTF">2020-10-01T04:20:10Z</dcterms:created>
  <dcterms:modified xsi:type="dcterms:W3CDTF">2020-10-01T07:51:12Z</dcterms:modified>
</cp:coreProperties>
</file>