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1" r:id="rId9"/>
    <p:sldId id="262" r:id="rId10"/>
    <p:sldId id="263" r:id="rId11"/>
    <p:sldId id="264" r:id="rId1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560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AF5A-558D-4763-AD1F-ABB4A064C11B}" type="datetimeFigureOut">
              <a:rPr lang="tr-TR" smtClean="0"/>
              <a:pPr/>
              <a:t>2.10.2020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9BDAB-2C5E-4796-B8F8-1ECC568FCF7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6372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AF5A-558D-4763-AD1F-ABB4A064C11B}" type="datetimeFigureOut">
              <a:rPr lang="tr-TR" smtClean="0"/>
              <a:pPr/>
              <a:t>2.10.2020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9BDAB-2C5E-4796-B8F8-1ECC568FCF7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52769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AF5A-558D-4763-AD1F-ABB4A064C11B}" type="datetimeFigureOut">
              <a:rPr lang="tr-TR" smtClean="0"/>
              <a:pPr/>
              <a:t>2.10.2020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9BDAB-2C5E-4796-B8F8-1ECC568FCF7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13748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AF5A-558D-4763-AD1F-ABB4A064C11B}" type="datetimeFigureOut">
              <a:rPr lang="tr-TR" smtClean="0"/>
              <a:pPr/>
              <a:t>2.10.2020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9BDAB-2C5E-4796-B8F8-1ECC568FCF7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071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AF5A-558D-4763-AD1F-ABB4A064C11B}" type="datetimeFigureOut">
              <a:rPr lang="tr-TR" smtClean="0"/>
              <a:pPr/>
              <a:t>2.10.2020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9BDAB-2C5E-4796-B8F8-1ECC568FCF7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12801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AF5A-558D-4763-AD1F-ABB4A064C11B}" type="datetimeFigureOut">
              <a:rPr lang="tr-TR" smtClean="0"/>
              <a:pPr/>
              <a:t>2.10.2020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9BDAB-2C5E-4796-B8F8-1ECC568FCF7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80789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AF5A-558D-4763-AD1F-ABB4A064C11B}" type="datetimeFigureOut">
              <a:rPr lang="tr-TR" smtClean="0"/>
              <a:pPr/>
              <a:t>2.10.2020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9BDAB-2C5E-4796-B8F8-1ECC568FCF7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38989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AF5A-558D-4763-AD1F-ABB4A064C11B}" type="datetimeFigureOut">
              <a:rPr lang="tr-TR" smtClean="0"/>
              <a:pPr/>
              <a:t>2.10.2020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9BDAB-2C5E-4796-B8F8-1ECC568FCF7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59507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AF5A-558D-4763-AD1F-ABB4A064C11B}" type="datetimeFigureOut">
              <a:rPr lang="tr-TR" smtClean="0"/>
              <a:pPr/>
              <a:t>2.10.2020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9BDAB-2C5E-4796-B8F8-1ECC568FCF7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12595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AF5A-558D-4763-AD1F-ABB4A064C11B}" type="datetimeFigureOut">
              <a:rPr lang="tr-TR" smtClean="0"/>
              <a:pPr/>
              <a:t>2.10.2020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9BDAB-2C5E-4796-B8F8-1ECC568FCF7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72188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AF5A-558D-4763-AD1F-ABB4A064C11B}" type="datetimeFigureOut">
              <a:rPr lang="tr-TR" smtClean="0"/>
              <a:pPr/>
              <a:t>2.10.2020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9BDAB-2C5E-4796-B8F8-1ECC568FCF7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08039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7AF5A-558D-4763-AD1F-ABB4A064C11B}" type="datetimeFigureOut">
              <a:rPr lang="tr-TR" smtClean="0"/>
              <a:pPr/>
              <a:t>2.10.2020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9BDAB-2C5E-4796-B8F8-1ECC568FCF7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73871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tr-TR" dirty="0">
                <a:solidFill>
                  <a:schemeClr val="accent1"/>
                </a:solidFill>
              </a:rPr>
              <a:t>ÇOLAKLI İLKOKULU </a:t>
            </a:r>
            <a:br>
              <a:rPr lang="tr-TR" dirty="0">
                <a:solidFill>
                  <a:schemeClr val="accent1"/>
                </a:solidFill>
              </a:rPr>
            </a:br>
            <a:r>
              <a:rPr lang="tr-TR" dirty="0">
                <a:solidFill>
                  <a:schemeClr val="accent1"/>
                </a:solidFill>
              </a:rPr>
              <a:t>2/B SINIFI</a:t>
            </a:r>
            <a:br>
              <a:rPr lang="tr-TR" dirty="0">
                <a:solidFill>
                  <a:schemeClr val="accent1"/>
                </a:solidFill>
              </a:rPr>
            </a:br>
            <a:r>
              <a:rPr lang="tr-TR" dirty="0">
                <a:solidFill>
                  <a:srgbClr val="FF0000"/>
                </a:solidFill>
              </a:rPr>
              <a:t>HECE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556502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latin typeface="TTKB Dik Temel Abece" pitchFamily="2" charset="-94"/>
              </a:rPr>
              <a:t>Hece sayısını nasıl bulurum?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44137" y="1489166"/>
            <a:ext cx="10909663" cy="4687797"/>
          </a:xfrm>
        </p:spPr>
        <p:txBody>
          <a:bodyPr>
            <a:normAutofit fontScale="92500" lnSpcReduction="10000"/>
          </a:bodyPr>
          <a:lstStyle/>
          <a:p>
            <a:r>
              <a:rPr lang="tr-TR" sz="3200" dirty="0">
                <a:latin typeface="TTKB Dik Temel Abece" pitchFamily="2" charset="-94"/>
              </a:rPr>
              <a:t>Bir kelimedeki sesli harf sayısı o kelimedeki hece sayısını belirtir. </a:t>
            </a:r>
          </a:p>
          <a:p>
            <a:r>
              <a:rPr lang="tr-TR" sz="3200" dirty="0">
                <a:latin typeface="TTKB Dik Temel Abece" pitchFamily="2" charset="-94"/>
              </a:rPr>
              <a:t>Bu sebeple hece sayısını bulmak için kelimedeki sesli harfleri sayarım.</a:t>
            </a:r>
          </a:p>
          <a:p>
            <a:endParaRPr lang="tr-TR" sz="3200" dirty="0">
              <a:latin typeface="TTKB Dik Temel Abece" pitchFamily="2" charset="-94"/>
            </a:endParaRPr>
          </a:p>
          <a:p>
            <a:r>
              <a:rPr lang="tr-TR" sz="3200" dirty="0">
                <a:latin typeface="TTKB Dik Temel Abece" pitchFamily="2" charset="-94"/>
              </a:rPr>
              <a:t>tren</a:t>
            </a:r>
          </a:p>
          <a:p>
            <a:r>
              <a:rPr lang="tr-TR" sz="3200" dirty="0">
                <a:latin typeface="TTKB Dik Temel Abece" pitchFamily="2" charset="-94"/>
              </a:rPr>
              <a:t>Telefon</a:t>
            </a:r>
          </a:p>
          <a:p>
            <a:r>
              <a:rPr lang="tr-TR" sz="3200" dirty="0">
                <a:latin typeface="TTKB Dik Temel Abece" pitchFamily="2" charset="-94"/>
              </a:rPr>
              <a:t>Soru: « Hikaye kitaplarımın tamamını okudum.» Cümlesi kaç heceden oluşmuştur?</a:t>
            </a:r>
          </a:p>
          <a:p>
            <a:r>
              <a:rPr lang="tr-TR" sz="3200" dirty="0">
                <a:latin typeface="TTKB Dik Temel Abece" pitchFamily="2" charset="-94"/>
              </a:rPr>
              <a:t>A. 17   B. 16    C. 15</a:t>
            </a:r>
          </a:p>
          <a:p>
            <a:endParaRPr lang="tr-TR" sz="3200" dirty="0">
              <a:latin typeface="TTKB Dik Temel Abece" pitchFamily="2" charset="-94"/>
            </a:endParaRPr>
          </a:p>
          <a:p>
            <a:pPr marL="0" indent="0">
              <a:buNone/>
            </a:pPr>
            <a:endParaRPr lang="tr-TR" sz="3200" dirty="0">
              <a:latin typeface="TTKB Dik Temel Abece" pitchFamily="2" charset="-94"/>
            </a:endParaRPr>
          </a:p>
        </p:txBody>
      </p:sp>
    </p:spTree>
    <p:extLst>
      <p:ext uri="{BB962C8B-B14F-4D97-AF65-F5344CB8AC3E}">
        <p14:creationId xmlns:p14="http://schemas.microsoft.com/office/powerpoint/2010/main" val="3805799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latin typeface="TTKB Dik Temel Abece" pitchFamily="2" charset="-94"/>
              </a:rPr>
              <a:t>Aşağıdaki kelimeleri hecelerine ayıralım.</a:t>
            </a:r>
          </a:p>
        </p:txBody>
      </p:sp>
      <p:sp>
        <p:nvSpPr>
          <p:cNvPr id="5" name="İçerik Yer Tutucusu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3200" dirty="0">
                <a:latin typeface="TTKB Dik Temel Abece" pitchFamily="2" charset="-94"/>
              </a:rPr>
              <a:t>problem                                         televizyon</a:t>
            </a:r>
          </a:p>
          <a:p>
            <a:endParaRPr lang="tr-TR" sz="3200" dirty="0">
              <a:latin typeface="TTKB Dik Temel Abece" pitchFamily="2" charset="-94"/>
            </a:endParaRPr>
          </a:p>
          <a:p>
            <a:r>
              <a:rPr lang="tr-TR" sz="3200" dirty="0">
                <a:latin typeface="TTKB Dik Temel Abece" pitchFamily="2" charset="-94"/>
              </a:rPr>
              <a:t>Çanakkale</a:t>
            </a:r>
          </a:p>
          <a:p>
            <a:endParaRPr lang="tr-TR" sz="3200" dirty="0">
              <a:latin typeface="TTKB Dik Temel Abece" pitchFamily="2" charset="-94"/>
            </a:endParaRPr>
          </a:p>
          <a:p>
            <a:r>
              <a:rPr lang="tr-TR" sz="3200" dirty="0">
                <a:latin typeface="TTKB Dik Temel Abece" pitchFamily="2" charset="-94"/>
              </a:rPr>
              <a:t>hanımeli</a:t>
            </a:r>
          </a:p>
          <a:p>
            <a:endParaRPr lang="tr-TR" sz="3200" dirty="0">
              <a:latin typeface="TTKB Dik Temel Abece" pitchFamily="2" charset="-94"/>
            </a:endParaRPr>
          </a:p>
          <a:p>
            <a:r>
              <a:rPr lang="tr-TR" sz="3200" dirty="0">
                <a:latin typeface="TTKB Dik Temel Abece" pitchFamily="2" charset="-94"/>
              </a:rPr>
              <a:t>kurt</a:t>
            </a:r>
          </a:p>
          <a:p>
            <a:endParaRPr lang="tr-TR" sz="3200" dirty="0">
              <a:latin typeface="TTKB Dik Temel Abece" pitchFamily="2" charset="-94"/>
            </a:endParaRPr>
          </a:p>
          <a:p>
            <a:endParaRPr lang="tr-TR" sz="3200" dirty="0">
              <a:latin typeface="TTKB Dik Temel Abece" pitchFamily="2" charset="-94"/>
            </a:endParaRPr>
          </a:p>
        </p:txBody>
      </p:sp>
    </p:spTree>
    <p:extLst>
      <p:ext uri="{BB962C8B-B14F-4D97-AF65-F5344CB8AC3E}">
        <p14:creationId xmlns:p14="http://schemas.microsoft.com/office/powerpoint/2010/main" val="1052867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     </a:t>
            </a:r>
            <a:r>
              <a:rPr lang="tr-TR" dirty="0">
                <a:latin typeface="TTKB Dik Temel Abece" pitchFamily="2" charset="-94"/>
              </a:rPr>
              <a:t>Hece nedir?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3600" b="1" dirty="0">
                <a:latin typeface="TTKB Dik Temel Abece" pitchFamily="2" charset="-94"/>
              </a:rPr>
              <a:t>Ağzın bir hareketiyle söylenen ses ya da ses topluluğuna </a:t>
            </a:r>
            <a:r>
              <a:rPr lang="tr-TR" sz="3600" b="1" dirty="0">
                <a:solidFill>
                  <a:srgbClr val="FF0000"/>
                </a:solidFill>
                <a:latin typeface="TTKB Dik Temel Abece" pitchFamily="2" charset="-94"/>
              </a:rPr>
              <a:t>hece </a:t>
            </a:r>
            <a:r>
              <a:rPr lang="tr-TR" sz="3600" b="1" dirty="0">
                <a:latin typeface="TTKB Dik Temel Abece" pitchFamily="2" charset="-94"/>
              </a:rPr>
              <a:t>denir.</a:t>
            </a:r>
          </a:p>
        </p:txBody>
      </p:sp>
    </p:spTree>
    <p:extLst>
      <p:ext uri="{BB962C8B-B14F-4D97-AF65-F5344CB8AC3E}">
        <p14:creationId xmlns:p14="http://schemas.microsoft.com/office/powerpoint/2010/main" val="3584720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Heceleri hangi noktalama işareti ile ayırırım?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Heceleri kısa çizgi ( </a:t>
            </a:r>
            <a:r>
              <a:rPr lang="tr-TR" dirty="0">
                <a:solidFill>
                  <a:srgbClr val="C00000"/>
                </a:solidFill>
              </a:rPr>
              <a:t>-</a:t>
            </a:r>
            <a:r>
              <a:rPr lang="tr-TR" dirty="0"/>
              <a:t> ) ile ayırırım.</a:t>
            </a:r>
          </a:p>
          <a:p>
            <a:endParaRPr lang="tr-TR" dirty="0"/>
          </a:p>
          <a:p>
            <a:r>
              <a:rPr lang="tr-TR" dirty="0"/>
              <a:t>İn </a:t>
            </a:r>
            <a:r>
              <a:rPr lang="tr-TR" dirty="0">
                <a:solidFill>
                  <a:srgbClr val="C00000"/>
                </a:solidFill>
              </a:rPr>
              <a:t>-</a:t>
            </a:r>
            <a:r>
              <a:rPr lang="tr-TR" dirty="0">
                <a:solidFill>
                  <a:schemeClr val="accent5"/>
                </a:solidFill>
              </a:rPr>
              <a:t> </a:t>
            </a:r>
            <a:r>
              <a:rPr lang="tr-TR" dirty="0"/>
              <a:t>san </a:t>
            </a:r>
            <a:r>
              <a:rPr lang="tr-TR" dirty="0">
                <a:solidFill>
                  <a:srgbClr val="C00000"/>
                </a:solidFill>
              </a:rPr>
              <a:t>-</a:t>
            </a:r>
            <a:r>
              <a:rPr lang="tr-TR" dirty="0"/>
              <a:t> </a:t>
            </a:r>
            <a:r>
              <a:rPr lang="tr-TR" dirty="0" err="1"/>
              <a:t>lık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2114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latin typeface="TTKB Dik Temel Abece" pitchFamily="2" charset="-94"/>
              </a:rPr>
              <a:t>Hangi harfler tek başına hece olabilir?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>
                <a:latin typeface="TTKB Dik Temel Abece" pitchFamily="2" charset="-94"/>
              </a:rPr>
              <a:t>Alfabemizdeki sesli (ünlü) harflerin hepsi (a, e, ı, i, o, ö, u, ü) tek başına hece olabilir. </a:t>
            </a:r>
          </a:p>
          <a:p>
            <a:pPr marL="0" indent="0">
              <a:buNone/>
            </a:pPr>
            <a:r>
              <a:rPr lang="tr-TR" dirty="0">
                <a:latin typeface="TTKB Dik Temel Abece" pitchFamily="2" charset="-94"/>
              </a:rPr>
              <a:t>uçak</a:t>
            </a:r>
          </a:p>
          <a:p>
            <a:pPr marL="0" indent="0">
              <a:buNone/>
            </a:pPr>
            <a:r>
              <a:rPr lang="tr-TR" dirty="0">
                <a:latin typeface="TTKB Dik Temel Abece" pitchFamily="2" charset="-94"/>
              </a:rPr>
              <a:t>araba</a:t>
            </a:r>
          </a:p>
          <a:p>
            <a:pPr marL="0" indent="0">
              <a:buNone/>
            </a:pPr>
            <a:r>
              <a:rPr lang="tr-TR" dirty="0">
                <a:latin typeface="TTKB Dik Temel Abece" pitchFamily="2" charset="-94"/>
              </a:rPr>
              <a:t>Öneri</a:t>
            </a:r>
          </a:p>
          <a:p>
            <a:pPr marL="0" indent="0">
              <a:buNone/>
            </a:pP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Soru: </a:t>
            </a:r>
            <a:r>
              <a:rPr lang="tr-TR" dirty="0">
                <a:latin typeface="TTKB Dik Temel Abece" pitchFamily="2" charset="-94"/>
              </a:rPr>
              <a:t>Aşağıdaki kelimelerden hangisinde bir harften oluşmuş bir hece vardır?</a:t>
            </a:r>
          </a:p>
          <a:p>
            <a:pPr marL="0" indent="0">
              <a:buNone/>
            </a:pPr>
            <a:r>
              <a:rPr lang="tr-TR" dirty="0">
                <a:latin typeface="TTKB Dik Temel Abece" pitchFamily="2" charset="-94"/>
              </a:rPr>
              <a:t>A. İnebolu    B. kalabalık    C. program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94264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latin typeface="TTKB Dik Temel Abece" pitchFamily="2" charset="-94"/>
              </a:rPr>
              <a:t>Sessiz harfler tek başına hece olabilir mi?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>
                <a:latin typeface="TTKB Dik Temel Abece" pitchFamily="2" charset="-94"/>
              </a:rPr>
              <a:t>Sessiz harfler tek başına hece oluşturamaz.</a:t>
            </a:r>
          </a:p>
          <a:p>
            <a:endParaRPr lang="tr-TR" dirty="0">
              <a:latin typeface="TTKB Dik Temel Abece" pitchFamily="2" charset="-94"/>
            </a:endParaRPr>
          </a:p>
          <a:p>
            <a:r>
              <a:rPr lang="tr-TR" dirty="0">
                <a:latin typeface="TTKB Dik Temel Abece" pitchFamily="2" charset="-94"/>
              </a:rPr>
              <a:t>traktör</a:t>
            </a:r>
          </a:p>
          <a:p>
            <a:r>
              <a:rPr lang="tr-TR" dirty="0">
                <a:latin typeface="TTKB Dik Temel Abece" pitchFamily="2" charset="-94"/>
              </a:rPr>
              <a:t>elektrik</a:t>
            </a:r>
          </a:p>
          <a:p>
            <a:endParaRPr lang="tr-TR" dirty="0">
              <a:latin typeface="TTKB Dik Temel Abece" pitchFamily="2" charset="-94"/>
            </a:endParaRPr>
          </a:p>
          <a:p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Soru:</a:t>
            </a:r>
            <a:r>
              <a:rPr lang="tr-TR" dirty="0">
                <a:latin typeface="TTKB Dik Temel Abece" pitchFamily="2" charset="-94"/>
              </a:rPr>
              <a:t> Aşağıdakilerden hangisinde «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kraliçe</a:t>
            </a:r>
            <a:r>
              <a:rPr lang="tr-TR" dirty="0">
                <a:latin typeface="TTKB Dik Temel Abece" pitchFamily="2" charset="-94"/>
              </a:rPr>
              <a:t>» sözcüğü hecelerine doğru olarak ayrılmıştır?</a:t>
            </a:r>
          </a:p>
          <a:p>
            <a:r>
              <a:rPr lang="tr-TR" dirty="0">
                <a:latin typeface="TTKB Dik Temel Abece" pitchFamily="2" charset="-94"/>
              </a:rPr>
              <a:t>A. k - </a:t>
            </a:r>
            <a:r>
              <a:rPr lang="tr-TR" dirty="0" err="1">
                <a:latin typeface="TTKB Dik Temel Abece" pitchFamily="2" charset="-94"/>
              </a:rPr>
              <a:t>ra</a:t>
            </a:r>
            <a:r>
              <a:rPr lang="tr-TR" dirty="0">
                <a:latin typeface="TTKB Dik Temel Abece" pitchFamily="2" charset="-94"/>
              </a:rPr>
              <a:t> - </a:t>
            </a:r>
            <a:r>
              <a:rPr lang="tr-TR" dirty="0" err="1">
                <a:latin typeface="TTKB Dik Temel Abece" pitchFamily="2" charset="-94"/>
              </a:rPr>
              <a:t>li</a:t>
            </a:r>
            <a:r>
              <a:rPr lang="tr-TR" dirty="0">
                <a:latin typeface="TTKB Dik Temel Abece" pitchFamily="2" charset="-94"/>
              </a:rPr>
              <a:t> - çe   B. kral - i - çe    C. </a:t>
            </a:r>
            <a:r>
              <a:rPr lang="tr-TR" dirty="0" err="1">
                <a:latin typeface="TTKB Dik Temel Abece" pitchFamily="2" charset="-94"/>
              </a:rPr>
              <a:t>kra</a:t>
            </a:r>
            <a:r>
              <a:rPr lang="tr-TR" dirty="0">
                <a:latin typeface="TTKB Dik Temel Abece" pitchFamily="2" charset="-94"/>
              </a:rPr>
              <a:t> - </a:t>
            </a:r>
            <a:r>
              <a:rPr lang="tr-TR" dirty="0" err="1">
                <a:latin typeface="TTKB Dik Temel Abece" pitchFamily="2" charset="-94"/>
              </a:rPr>
              <a:t>li</a:t>
            </a:r>
            <a:r>
              <a:rPr lang="tr-TR" dirty="0">
                <a:latin typeface="TTKB Dik Temel Abece" pitchFamily="2" charset="-94"/>
              </a:rPr>
              <a:t> - çe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89398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latin typeface="TTKB Dik Temel Abece" pitchFamily="2" charset="-94"/>
              </a:rPr>
              <a:t>Bir hecede sadece bir tane sesli harf olabilir.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>
                <a:latin typeface="TTKB Dik Temel Abece" pitchFamily="2" charset="-94"/>
              </a:rPr>
              <a:t>kurbağa</a:t>
            </a:r>
          </a:p>
          <a:p>
            <a:endParaRPr lang="tr-TR" dirty="0">
              <a:latin typeface="TTKB Dik Temel Abece" pitchFamily="2" charset="-94"/>
            </a:endParaRPr>
          </a:p>
          <a:p>
            <a:r>
              <a:rPr lang="tr-TR" dirty="0">
                <a:latin typeface="TTKB Dik Temel Abece" pitchFamily="2" charset="-94"/>
              </a:rPr>
              <a:t>aydınlık</a:t>
            </a:r>
          </a:p>
          <a:p>
            <a:endParaRPr lang="tr-TR" dirty="0">
              <a:latin typeface="TTKB Dik Temel Abece" pitchFamily="2" charset="-94"/>
            </a:endParaRPr>
          </a:p>
          <a:p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Soru: </a:t>
            </a:r>
            <a:r>
              <a:rPr lang="tr-TR" dirty="0">
                <a:latin typeface="TTKB Dik Temel Abece" pitchFamily="2" charset="-94"/>
              </a:rPr>
              <a:t>Aşağıdakilerden hangisi hecelerine yanlış ayrılmıştır?</a:t>
            </a:r>
          </a:p>
          <a:p>
            <a:r>
              <a:rPr lang="tr-TR" dirty="0">
                <a:latin typeface="TTKB Dik Temel Abece" pitchFamily="2" charset="-94"/>
              </a:rPr>
              <a:t>A. </a:t>
            </a:r>
            <a:r>
              <a:rPr lang="tr-TR" dirty="0" err="1">
                <a:latin typeface="TTKB Dik Temel Abece" pitchFamily="2" charset="-94"/>
              </a:rPr>
              <a:t>Ba</a:t>
            </a:r>
            <a:r>
              <a:rPr lang="tr-TR" dirty="0">
                <a:latin typeface="TTKB Dik Temel Abece" pitchFamily="2" charset="-94"/>
              </a:rPr>
              <a:t>-</a:t>
            </a:r>
            <a:r>
              <a:rPr lang="tr-TR" dirty="0" err="1">
                <a:latin typeface="TTKB Dik Temel Abece" pitchFamily="2" charset="-94"/>
              </a:rPr>
              <a:t>lı</a:t>
            </a:r>
            <a:r>
              <a:rPr lang="tr-TR" dirty="0">
                <a:latin typeface="TTKB Dik Temel Abece" pitchFamily="2" charset="-94"/>
              </a:rPr>
              <a:t>-ke-</a:t>
            </a:r>
            <a:r>
              <a:rPr lang="tr-TR" dirty="0" err="1">
                <a:latin typeface="TTKB Dik Temel Abece" pitchFamily="2" charset="-94"/>
              </a:rPr>
              <a:t>sir</a:t>
            </a:r>
            <a:r>
              <a:rPr lang="tr-TR" dirty="0">
                <a:latin typeface="TTKB Dik Temel Abece" pitchFamily="2" charset="-94"/>
              </a:rPr>
              <a:t>         B. Ayak-kabı     C. u-ya-</a:t>
            </a:r>
            <a:r>
              <a:rPr lang="tr-TR" dirty="0" err="1">
                <a:latin typeface="TTKB Dik Temel Abece" pitchFamily="2" charset="-94"/>
              </a:rPr>
              <a:t>rı</a:t>
            </a:r>
            <a:endParaRPr lang="tr-TR" dirty="0">
              <a:latin typeface="TTKB Dik Temel Abece" pitchFamily="2" charset="-94"/>
            </a:endParaRPr>
          </a:p>
        </p:txBody>
      </p:sp>
    </p:spTree>
    <p:extLst>
      <p:ext uri="{BB962C8B-B14F-4D97-AF65-F5344CB8AC3E}">
        <p14:creationId xmlns:p14="http://schemas.microsoft.com/office/powerpoint/2010/main" val="17754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latin typeface="TTKB Dik Temel Abece" pitchFamily="2" charset="-94"/>
              </a:rPr>
              <a:t>Heceler anlamlı ya da anlamsız olabilir. Anlamlı heceler aynı zamanda sözcüktür.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3200" dirty="0" err="1">
                <a:latin typeface="TTKB Dik Temel Abece" pitchFamily="2" charset="-94"/>
              </a:rPr>
              <a:t>ka</a:t>
            </a:r>
            <a:endParaRPr lang="tr-TR" sz="3200" dirty="0">
              <a:latin typeface="TTKB Dik Temel Abece" pitchFamily="2" charset="-94"/>
            </a:endParaRPr>
          </a:p>
          <a:p>
            <a:r>
              <a:rPr lang="tr-TR" sz="3200" dirty="0">
                <a:latin typeface="TTKB Dik Temel Abece" pitchFamily="2" charset="-94"/>
              </a:rPr>
              <a:t>o</a:t>
            </a:r>
          </a:p>
          <a:p>
            <a:r>
              <a:rPr lang="tr-TR" sz="3200" dirty="0">
                <a:latin typeface="TTKB Dik Temel Abece" pitchFamily="2" charset="-94"/>
              </a:rPr>
              <a:t>buz</a:t>
            </a:r>
          </a:p>
          <a:p>
            <a:r>
              <a:rPr lang="tr-TR" sz="3200" dirty="0">
                <a:latin typeface="TTKB Dik Temel Abece" pitchFamily="2" charset="-94"/>
              </a:rPr>
              <a:t>le</a:t>
            </a:r>
          </a:p>
          <a:p>
            <a:r>
              <a:rPr lang="tr-TR" sz="3200" dirty="0">
                <a:solidFill>
                  <a:srgbClr val="FF0000"/>
                </a:solidFill>
                <a:latin typeface="TTKB Dik Temel Abece" pitchFamily="2" charset="-94"/>
              </a:rPr>
              <a:t>Soru:</a:t>
            </a:r>
            <a:r>
              <a:rPr lang="tr-TR" sz="3200" dirty="0">
                <a:latin typeface="TTKB Dik Temel Abece" pitchFamily="2" charset="-94"/>
              </a:rPr>
              <a:t> Aşağıdaki kelimelerden hangisinde bir hece aynı zamanda sözcüktür?</a:t>
            </a:r>
          </a:p>
          <a:p>
            <a:r>
              <a:rPr lang="tr-TR" sz="3200" dirty="0">
                <a:latin typeface="TTKB Dik Temel Abece" pitchFamily="2" charset="-94"/>
              </a:rPr>
              <a:t>A. kışlık        B. kalabalık      C. kedi</a:t>
            </a:r>
          </a:p>
        </p:txBody>
      </p:sp>
    </p:spTree>
    <p:extLst>
      <p:ext uri="{BB962C8B-B14F-4D97-AF65-F5344CB8AC3E}">
        <p14:creationId xmlns:p14="http://schemas.microsoft.com/office/powerpoint/2010/main" val="1648033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latin typeface="TTKB Dik Temel Abece" pitchFamily="2" charset="-94"/>
              </a:rPr>
              <a:t>Bir hece en az bir harften oluşur.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okul</a:t>
            </a:r>
          </a:p>
          <a:p>
            <a:endParaRPr lang="tr-TR" dirty="0"/>
          </a:p>
          <a:p>
            <a:r>
              <a:rPr lang="tr-TR" dirty="0"/>
              <a:t>Umut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2918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latin typeface="TTKB Dik Temel Abece" pitchFamily="2" charset="-94"/>
              </a:rPr>
              <a:t>Bir hecede en fazla dört harf bulunur.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3200" dirty="0">
                <a:latin typeface="TTKB Dik Temel Abece" pitchFamily="2" charset="-94"/>
              </a:rPr>
              <a:t>Türk</a:t>
            </a:r>
          </a:p>
          <a:p>
            <a:endParaRPr lang="tr-TR" sz="3200" dirty="0">
              <a:latin typeface="TTKB Dik Temel Abece" pitchFamily="2" charset="-94"/>
            </a:endParaRPr>
          </a:p>
          <a:p>
            <a:r>
              <a:rPr lang="tr-TR" sz="3200" dirty="0">
                <a:latin typeface="TTKB Dik Temel Abece" pitchFamily="2" charset="-94"/>
              </a:rPr>
              <a:t>park</a:t>
            </a:r>
          </a:p>
          <a:p>
            <a:endParaRPr lang="tr-TR" sz="3200" dirty="0">
              <a:latin typeface="TTKB Dik Temel Abece" pitchFamily="2" charset="-94"/>
            </a:endParaRPr>
          </a:p>
          <a:p>
            <a:r>
              <a:rPr lang="tr-TR" sz="3200" dirty="0">
                <a:latin typeface="TTKB Dik Temel Abece" pitchFamily="2" charset="-94"/>
              </a:rPr>
              <a:t>kart</a:t>
            </a:r>
          </a:p>
          <a:p>
            <a:r>
              <a:rPr lang="tr-TR" sz="3200" dirty="0">
                <a:solidFill>
                  <a:srgbClr val="FF0000"/>
                </a:solidFill>
                <a:latin typeface="TTKB Dik Temel Abece" pitchFamily="2" charset="-94"/>
              </a:rPr>
              <a:t>Soru:</a:t>
            </a:r>
            <a:r>
              <a:rPr lang="tr-TR" sz="3200" dirty="0">
                <a:latin typeface="TTKB Dik Temel Abece" pitchFamily="2" charset="-94"/>
              </a:rPr>
              <a:t> Aşağıdakilerden hangisi iki hecelidir?</a:t>
            </a:r>
          </a:p>
          <a:p>
            <a:pPr marL="0" indent="0">
              <a:buNone/>
            </a:pPr>
            <a:r>
              <a:rPr lang="tr-TR" sz="3200" dirty="0">
                <a:latin typeface="TTKB Dik Temel Abece" pitchFamily="2" charset="-94"/>
              </a:rPr>
              <a:t>A. yurt       B. spor   C. Ece</a:t>
            </a:r>
          </a:p>
        </p:txBody>
      </p:sp>
    </p:spTree>
    <p:extLst>
      <p:ext uri="{BB962C8B-B14F-4D97-AF65-F5344CB8AC3E}">
        <p14:creationId xmlns:p14="http://schemas.microsoft.com/office/powerpoint/2010/main" val="3437697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316</Words>
  <Application>Microsoft Office PowerPoint</Application>
  <PresentationFormat>Geniş ekran</PresentationFormat>
  <Paragraphs>65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2" baseType="lpstr">
      <vt:lpstr>Office Teması</vt:lpstr>
      <vt:lpstr>ÇOLAKLI İLKOKULU  2/B SINIFI HECE</vt:lpstr>
      <vt:lpstr>     Hece nedir?</vt:lpstr>
      <vt:lpstr>Heceleri hangi noktalama işareti ile ayırırım?</vt:lpstr>
      <vt:lpstr>Hangi harfler tek başına hece olabilir?</vt:lpstr>
      <vt:lpstr>Sessiz harfler tek başına hece olabilir mi?</vt:lpstr>
      <vt:lpstr>Bir hecede sadece bir tane sesli harf olabilir.</vt:lpstr>
      <vt:lpstr>Heceler anlamlı ya da anlamsız olabilir. Anlamlı heceler aynı zamanda sözcüktür.</vt:lpstr>
      <vt:lpstr>Bir hece en az bir harften oluşur.</vt:lpstr>
      <vt:lpstr>Bir hecede en fazla dört harf bulunur.</vt:lpstr>
      <vt:lpstr>Hece sayısını nasıl bulurum?</vt:lpstr>
      <vt:lpstr>Aşağıdaki kelimeleri hecelerine ayıralım.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HECE</dc:title>
  <dc:creator>acer</dc:creator>
  <cp:lastModifiedBy>Hasan Ayık</cp:lastModifiedBy>
  <cp:revision>15</cp:revision>
  <dcterms:created xsi:type="dcterms:W3CDTF">2020-09-14T22:03:33Z</dcterms:created>
  <dcterms:modified xsi:type="dcterms:W3CDTF">2020-10-02T03:05:11Z</dcterms:modified>
</cp:coreProperties>
</file>