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7"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60"/>
  </p:normalViewPr>
  <p:slideViewPr>
    <p:cSldViewPr>
      <p:cViewPr varScale="1">
        <p:scale>
          <a:sx n="87" d="100"/>
          <a:sy n="87" d="100"/>
        </p:scale>
        <p:origin x="-10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3">
        <a:schemeClr val="bg1"/>
      </p:bgRef>
    </p:bg>
    <p:spTree>
      <p:nvGrpSpPr>
        <p:cNvPr id="1" name=""/>
        <p:cNvGrpSpPr/>
        <p:nvPr/>
      </p:nvGrpSpPr>
      <p:grpSpPr>
        <a:xfrm>
          <a:off x="0" y="0"/>
          <a:ext cx="0" cy="0"/>
          <a:chOff x="0" y="0"/>
          <a:chExt cx="0" cy="0"/>
        </a:xfrm>
      </p:grpSpPr>
      <p:sp>
        <p:nvSpPr>
          <p:cNvPr id="12" name="11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Alt Başlık"/>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17" name="16 Altbilgi Yer Tutucusu"/>
          <p:cNvSpPr>
            <a:spLocks noGrp="1"/>
          </p:cNvSpPr>
          <p:nvPr>
            <p:ph type="ftr" sz="quarter" idx="11"/>
          </p:nvPr>
        </p:nvSpPr>
        <p:spPr/>
        <p:txBody>
          <a:bodyPr/>
          <a:lstStyle/>
          <a:p>
            <a:endParaRPr lang="tr-TR"/>
          </a:p>
        </p:txBody>
      </p:sp>
      <p:sp>
        <p:nvSpPr>
          <p:cNvPr id="29" name="28 Slayt Numarası Yer Tutucusu"/>
          <p:cNvSpPr>
            <a:spLocks noGrp="1"/>
          </p:cNvSpPr>
          <p:nvPr>
            <p:ph type="sldNum" sz="quarter" idx="12"/>
          </p:nvPr>
        </p:nvSpPr>
        <p:spPr/>
        <p:txBody>
          <a:bodyPr lIns="0" tIns="0" rIns="0" bIns="0">
            <a:noAutofit/>
          </a:bodyPr>
          <a:lstStyle>
            <a:lvl1pPr>
              <a:defRPr sz="1400">
                <a:solidFill>
                  <a:srgbClr val="FFFFFF"/>
                </a:solidFill>
              </a:defRPr>
            </a:lvl1pPr>
          </a:lstStyle>
          <a:p>
            <a:fld id="{08351594-7061-4673-812D-BBDDF10621A3}" type="slidenum">
              <a:rPr lang="tr-TR" smtClean="0"/>
              <a:pPr/>
              <a:t>‹#›</a:t>
            </a:fld>
            <a:endParaRPr lang="tr-TR"/>
          </a:p>
        </p:txBody>
      </p:sp>
      <p:sp>
        <p:nvSpPr>
          <p:cNvPr id="7" name="6 Dikdörtgen"/>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tr-TR" smtClean="0"/>
              <a:t>Asıl başlık stili için tıklatın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41"/>
            <a:ext cx="201168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914400" y="274640"/>
            <a:ext cx="55626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4" name="3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
        <p:nvSpPr>
          <p:cNvPr id="8" name="7 İçerik Yer Tutucusu"/>
          <p:cNvSpPr>
            <a:spLocks noGrp="1"/>
          </p:cNvSpPr>
          <p:nvPr>
            <p:ph sz="quarter" idx="1"/>
          </p:nvPr>
        </p:nvSpPr>
        <p:spPr>
          <a:xfrm>
            <a:off x="914400" y="1447800"/>
            <a:ext cx="777240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11" name="10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722313" y="952500"/>
            <a:ext cx="7772400" cy="1362075"/>
          </a:xfrm>
        </p:spPr>
        <p:txBody>
          <a:bodyPr anchor="b" anchorCtr="0"/>
          <a:lstStyle>
            <a:lvl1pPr algn="l">
              <a:buNone/>
              <a:defRPr sz="4000" b="0" cap="none"/>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5" name="4 Altbilgi Yer Tutucusu"/>
          <p:cNvSpPr>
            <a:spLocks noGrp="1"/>
          </p:cNvSpPr>
          <p:nvPr>
            <p:ph type="ftr" sz="quarter" idx="11"/>
          </p:nvPr>
        </p:nvSpPr>
        <p:spPr>
          <a:xfrm>
            <a:off x="800100" y="6172200"/>
            <a:ext cx="4000500" cy="457200"/>
          </a:xfrm>
        </p:spPr>
        <p:txBody>
          <a:bodyPr/>
          <a:lstStyle/>
          <a:p>
            <a:endParaRPr lang="tr-TR"/>
          </a:p>
        </p:txBody>
      </p:sp>
      <p:sp>
        <p:nvSpPr>
          <p:cNvPr id="7" name="6 Dikdörtgen"/>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Slayt Numarası Yer Tutucusu"/>
          <p:cNvSpPr>
            <a:spLocks noGrp="1"/>
          </p:cNvSpPr>
          <p:nvPr>
            <p:ph type="sldNum" sz="quarter" idx="12"/>
          </p:nvPr>
        </p:nvSpPr>
        <p:spPr>
          <a:xfrm>
            <a:off x="146304" y="6208776"/>
            <a:ext cx="457200" cy="457200"/>
          </a:xfrm>
        </p:spPr>
        <p:txBody>
          <a:bodyPr/>
          <a:lstStyle/>
          <a:p>
            <a:fld id="{08351594-7061-4673-812D-BBDDF10621A3}"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
        <p:nvSpPr>
          <p:cNvPr id="9" name="8 İçerik Yer Tutucusu"/>
          <p:cNvSpPr>
            <a:spLocks noGrp="1"/>
          </p:cNvSpPr>
          <p:nvPr>
            <p:ph sz="quarter" idx="1"/>
          </p:nvPr>
        </p:nvSpPr>
        <p:spPr>
          <a:xfrm>
            <a:off x="91440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1" name="10 İçerik Yer Tutucusu"/>
          <p:cNvSpPr>
            <a:spLocks noGrp="1"/>
          </p:cNvSpPr>
          <p:nvPr>
            <p:ph sz="quarter" idx="2"/>
          </p:nvPr>
        </p:nvSpPr>
        <p:spPr>
          <a:xfrm>
            <a:off x="493395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914400" y="273050"/>
            <a:ext cx="7772400" cy="1143000"/>
          </a:xfrm>
        </p:spPr>
        <p:txBody>
          <a:bodyPr anchor="b" anchorCtr="0"/>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7" name="6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
        <p:nvSpPr>
          <p:cNvPr id="11" name="10 İçerik Yer Tutucusu"/>
          <p:cNvSpPr>
            <a:spLocks noGrp="1"/>
          </p:cNvSpPr>
          <p:nvPr>
            <p:ph sz="half" idx="2"/>
          </p:nvPr>
        </p:nvSpPr>
        <p:spPr>
          <a:xfrm>
            <a:off x="9144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4"/>
          </p:nvPr>
        </p:nvSpPr>
        <p:spPr>
          <a:xfrm>
            <a:off x="49530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8" name="7 Dikdörtgen"/>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914400" y="273050"/>
            <a:ext cx="7772400" cy="1143000"/>
          </a:xfrm>
        </p:spPr>
        <p:txBody>
          <a:bodyPr anchor="b" anchorCtr="0"/>
          <a:lstStyle>
            <a:lvl1pPr algn="l">
              <a:buNone/>
              <a:defRPr sz="4000" b="0"/>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8351594-7061-4673-812D-BBDDF10621A3}" type="slidenum">
              <a:rPr lang="tr-TR" smtClean="0"/>
              <a:pPr/>
              <a:t>‹#›</a:t>
            </a:fld>
            <a:endParaRPr lang="tr-TR"/>
          </a:p>
        </p:txBody>
      </p:sp>
      <p:sp>
        <p:nvSpPr>
          <p:cNvPr id="11" name="10 İçerik Yer Tutucusu"/>
          <p:cNvSpPr>
            <a:spLocks noGrp="1"/>
          </p:cNvSpPr>
          <p:nvPr>
            <p:ph sz="quarter" idx="1"/>
          </p:nvPr>
        </p:nvSpPr>
        <p:spPr>
          <a:xfrm>
            <a:off x="2971800" y="1600200"/>
            <a:ext cx="5715000" cy="44958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900550"/>
            <a:ext cx="7315200" cy="522288"/>
          </a:xfrm>
        </p:spPr>
        <p:txBody>
          <a:bodyPr anchor="ctr">
            <a:noAutofit/>
          </a:bodyPr>
          <a:lstStyle>
            <a:lvl1pPr algn="l">
              <a:buNone/>
              <a:defRPr sz="2800" b="0"/>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534714FB-DB60-4317-9A78-51B6395C1A4A}" type="datetimeFigureOut">
              <a:rPr lang="tr-TR" smtClean="0"/>
              <a:pPr/>
              <a:t>20.10.2020</a:t>
            </a:fld>
            <a:endParaRPr lang="tr-TR"/>
          </a:p>
        </p:txBody>
      </p:sp>
      <p:sp>
        <p:nvSpPr>
          <p:cNvPr id="6" name="5 Altbilgi Yer Tutucusu"/>
          <p:cNvSpPr>
            <a:spLocks noGrp="1"/>
          </p:cNvSpPr>
          <p:nvPr>
            <p:ph type="ftr" sz="quarter" idx="11"/>
          </p:nvPr>
        </p:nvSpPr>
        <p:spPr>
          <a:xfrm>
            <a:off x="914400" y="6172200"/>
            <a:ext cx="3886200" cy="457200"/>
          </a:xfrm>
        </p:spPr>
        <p:txBody>
          <a:bodyPr/>
          <a:lstStyle/>
          <a:p>
            <a:endParaRPr lang="tr-TR"/>
          </a:p>
        </p:txBody>
      </p:sp>
      <p:sp>
        <p:nvSpPr>
          <p:cNvPr id="7" name="6 Slayt Numarası Yer Tutucusu"/>
          <p:cNvSpPr>
            <a:spLocks noGrp="1"/>
          </p:cNvSpPr>
          <p:nvPr>
            <p:ph type="sldNum" sz="quarter" idx="12"/>
          </p:nvPr>
        </p:nvSpPr>
        <p:spPr>
          <a:xfrm>
            <a:off x="146304" y="6208776"/>
            <a:ext cx="457200" cy="457200"/>
          </a:xfrm>
        </p:spPr>
        <p:txBody>
          <a:bodyPr/>
          <a:lstStyle/>
          <a:p>
            <a:fld id="{08351594-7061-4673-812D-BBDDF10621A3}" type="slidenum">
              <a:rPr lang="tr-TR" smtClean="0"/>
              <a:pPr/>
              <a:t>‹#›</a:t>
            </a:fld>
            <a:endParaRPr lang="tr-TR"/>
          </a:p>
        </p:txBody>
      </p:sp>
      <p:sp>
        <p:nvSpPr>
          <p:cNvPr id="11" name="10 Dikdörtgen"/>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Dikdörtgen"/>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Dikdörtgen"/>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Resim Yer Tutucusu"/>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tr-TR" smtClean="0"/>
              <a:t>Resim eklemek için simgeyi tıklatın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Başlık Yer Tutucusu"/>
          <p:cNvSpPr>
            <a:spLocks noGrp="1"/>
          </p:cNvSpPr>
          <p:nvPr>
            <p:ph type="title"/>
          </p:nvPr>
        </p:nvSpPr>
        <p:spPr>
          <a:xfrm>
            <a:off x="914400" y="274638"/>
            <a:ext cx="7772400" cy="1143000"/>
          </a:xfrm>
          <a:prstGeom prst="rect">
            <a:avLst/>
          </a:prstGeom>
        </p:spPr>
        <p:txBody>
          <a:bodyPr bIns="91440" anchor="b" anchorCtr="0">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34714FB-DB60-4317-9A78-51B6395C1A4A}" type="datetimeFigureOut">
              <a:rPr lang="tr-TR" smtClean="0"/>
              <a:pPr/>
              <a:t>20.10.2020</a:t>
            </a:fld>
            <a:endParaRPr lang="tr-TR"/>
          </a:p>
        </p:txBody>
      </p:sp>
      <p:sp>
        <p:nvSpPr>
          <p:cNvPr id="3" name="2 Altbilgi Yer Tutucusu"/>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tr-TR"/>
          </a:p>
        </p:txBody>
      </p:sp>
      <p:sp>
        <p:nvSpPr>
          <p:cNvPr id="23" name="22 Slayt Numarası Yer Tutucusu"/>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8351594-7061-4673-812D-BBDDF10621A3}"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p:txBody>
          <a:bodyPr/>
          <a:lstStyle/>
          <a:p>
            <a:r>
              <a:rPr lang="tr-TR" dirty="0" smtClean="0"/>
              <a:t>DNA VE GENETİK KOD</a:t>
            </a:r>
            <a:endParaRPr lang="tr-TR" dirty="0"/>
          </a:p>
        </p:txBody>
      </p:sp>
      <p:sp>
        <p:nvSpPr>
          <p:cNvPr id="2" name="1 Başlık"/>
          <p:cNvSpPr>
            <a:spLocks noGrp="1"/>
          </p:cNvSpPr>
          <p:nvPr>
            <p:ph type="ctrTitle"/>
          </p:nvPr>
        </p:nvSpPr>
        <p:spPr/>
        <p:txBody>
          <a:bodyPr/>
          <a:lstStyle/>
          <a:p>
            <a:r>
              <a:rPr lang="tr-TR" dirty="0" smtClean="0"/>
              <a:t>8.SINIF FEN BİLİMLERİ </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pic>
        <p:nvPicPr>
          <p:cNvPr id="22529" name="Picture 1"/>
          <p:cNvPicPr>
            <a:picLocks noGrp="1" noChangeAspect="1" noChangeArrowheads="1"/>
          </p:cNvPicPr>
          <p:nvPr>
            <p:ph sz="quarter" idx="1"/>
          </p:nvPr>
        </p:nvPicPr>
        <p:blipFill>
          <a:blip r:embed="rId2" cstate="print"/>
          <a:srcRect/>
          <a:stretch>
            <a:fillRect/>
          </a:stretch>
        </p:blipFill>
        <p:spPr bwMode="auto">
          <a:xfrm>
            <a:off x="0" y="1571612"/>
            <a:ext cx="9144000" cy="528638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t>DNA’nın kendini eşlemesi sırasında çevreden gelen bazı zararlı ışınlar veya kimyasallar gibi nedenlerden dolayı bazı aksaklıklar  görülebilir.</a:t>
            </a:r>
            <a:endParaRPr lang="tr-TR" dirty="0"/>
          </a:p>
        </p:txBody>
      </p:sp>
      <p:pic>
        <p:nvPicPr>
          <p:cNvPr id="21506" name="Picture 2" descr="DNA eşlenmesi sırasında hücrede bulunan Serbest nükleotit sayısı azalır mı?  - Eodev.com"/>
          <p:cNvPicPr>
            <a:picLocks noChangeAspect="1" noChangeArrowheads="1"/>
          </p:cNvPicPr>
          <p:nvPr/>
        </p:nvPicPr>
        <p:blipFill>
          <a:blip r:embed="rId2" cstate="print"/>
          <a:srcRect/>
          <a:stretch>
            <a:fillRect/>
          </a:stretch>
        </p:blipFill>
        <p:spPr bwMode="auto">
          <a:xfrm>
            <a:off x="500034" y="3143248"/>
            <a:ext cx="8072494" cy="278608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idx="4294967295"/>
          </p:nvPr>
        </p:nvSpPr>
        <p:spPr>
          <a:xfrm>
            <a:off x="1371600" y="274638"/>
            <a:ext cx="7772400" cy="1143000"/>
          </a:xfrm>
        </p:spPr>
        <p:txBody>
          <a:bodyPr/>
          <a:lstStyle/>
          <a:p>
            <a:r>
              <a:rPr lang="tr-TR" dirty="0" smtClean="0"/>
              <a:t>DNA VE GENETİK KOD</a:t>
            </a:r>
            <a:endParaRPr lang="tr-TR" dirty="0"/>
          </a:p>
        </p:txBody>
      </p:sp>
      <p:sp>
        <p:nvSpPr>
          <p:cNvPr id="20482" name="AutoShape 2" descr="DNA'nın Yapısı - Hayatın Dilini Öğrenmek İç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20484" name="AutoShape 4" descr="DNA'nın Yapısı - Hayatın Dilini Öğrenmek İç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20486" name="AutoShape 6" descr="DNA'nın Yapısı - Hayatın Dilini Öğrenmek İç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20488" name="AutoShape 8" descr="DNA'nın Yapısı - Hayatın Dilini Öğrenmek İç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20490" name="Picture 10" descr="DNA'nın Yapısı - Hayatın Dilini Öğrenmek İçin..."/>
          <p:cNvPicPr>
            <a:picLocks noChangeAspect="1" noChangeArrowheads="1"/>
          </p:cNvPicPr>
          <p:nvPr/>
        </p:nvPicPr>
        <p:blipFill>
          <a:blip r:embed="rId2" cstate="print"/>
          <a:srcRect/>
          <a:stretch>
            <a:fillRect/>
          </a:stretch>
        </p:blipFill>
        <p:spPr bwMode="auto">
          <a:xfrm>
            <a:off x="500034" y="1571612"/>
            <a:ext cx="8001056" cy="464347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solidFill>
                  <a:srgbClr val="002060"/>
                </a:solidFill>
              </a:rPr>
              <a:t>Kalıtım:</a:t>
            </a:r>
            <a:r>
              <a:rPr lang="tr-TR" dirty="0" smtClean="0"/>
              <a:t>Nesilden </a:t>
            </a:r>
            <a:r>
              <a:rPr lang="tr-TR" dirty="0" err="1" smtClean="0"/>
              <a:t>nesile</a:t>
            </a:r>
            <a:r>
              <a:rPr lang="tr-TR" dirty="0" smtClean="0"/>
              <a:t> aktarılan özelliklere ‘kalıtsal’ özellikler denir.Kalıtımla ilgili çalışmalar yapan bilim dalına genetik denir.Kalıtsal özellikler DNA’lar üzerindeki gen denilen bölgesel yapılarda bulunur.Canlıların genetik olarak sahip olduğu her bir özellik karakterdir.</a:t>
            </a:r>
            <a:endParaRPr lang="tr-TR" dirty="0">
              <a:solidFill>
                <a:srgbClr val="002060"/>
              </a:solidFill>
            </a:endParaRPr>
          </a:p>
        </p:txBody>
      </p:sp>
      <p:pic>
        <p:nvPicPr>
          <p:cNvPr id="19458" name="Picture 2" descr="Sihirli Fasulyeler"/>
          <p:cNvPicPr>
            <a:picLocks noChangeAspect="1" noChangeArrowheads="1"/>
          </p:cNvPicPr>
          <p:nvPr/>
        </p:nvPicPr>
        <p:blipFill>
          <a:blip r:embed="rId2" cstate="print"/>
          <a:srcRect/>
          <a:stretch>
            <a:fillRect/>
          </a:stretch>
        </p:blipFill>
        <p:spPr bwMode="auto">
          <a:xfrm>
            <a:off x="642910" y="3857628"/>
            <a:ext cx="8143932" cy="278608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solidFill>
                  <a:srgbClr val="C00000"/>
                </a:solidFill>
              </a:rPr>
              <a:t>!!!</a:t>
            </a:r>
            <a:r>
              <a:rPr lang="tr-TR" dirty="0" smtClean="0"/>
              <a:t>Genler kalıtsal özellikleri kontrol eden önemli DNA parçasıdır.DNA’nın </a:t>
            </a:r>
            <a:r>
              <a:rPr lang="tr-TR" dirty="0" smtClean="0">
                <a:solidFill>
                  <a:srgbClr val="00B050"/>
                </a:solidFill>
              </a:rPr>
              <a:t>görev birimi </a:t>
            </a:r>
            <a:r>
              <a:rPr lang="tr-TR" dirty="0" smtClean="0"/>
              <a:t>olarak adlandırılır.Vücut özelliklerimiz biri anneden biri babadan gelen genler yardımıyla ortaya çıkar.</a:t>
            </a:r>
          </a:p>
          <a:p>
            <a:endParaRPr lang="tr-TR" dirty="0" smtClean="0"/>
          </a:p>
          <a:p>
            <a:r>
              <a:rPr lang="tr-TR" dirty="0" smtClean="0">
                <a:solidFill>
                  <a:srgbClr val="00B0F0"/>
                </a:solidFill>
              </a:rPr>
              <a:t>DNA’nın Görev Birimi:</a:t>
            </a:r>
            <a:r>
              <a:rPr lang="tr-TR" dirty="0" smtClean="0"/>
              <a:t>Gen</a:t>
            </a:r>
            <a:endParaRPr lang="tr-TR" dirty="0" smtClean="0">
              <a:solidFill>
                <a:srgbClr val="00B0F0"/>
              </a:solidFill>
            </a:endParaRPr>
          </a:p>
          <a:p>
            <a:r>
              <a:rPr lang="tr-TR" dirty="0" smtClean="0">
                <a:solidFill>
                  <a:srgbClr val="7030A0"/>
                </a:solidFill>
              </a:rPr>
              <a:t>DNA’nın Yapı Birimi:</a:t>
            </a:r>
            <a:r>
              <a:rPr lang="tr-TR" dirty="0" smtClean="0"/>
              <a:t>Nükleotid</a:t>
            </a:r>
            <a:endParaRPr lang="tr-TR" dirty="0" smtClean="0">
              <a:solidFill>
                <a:srgbClr val="7030A0"/>
              </a:solidFill>
            </a:endParaRPr>
          </a:p>
          <a:p>
            <a:endParaRPr lang="tr-TR" dirty="0">
              <a:solidFill>
                <a:srgbClr val="C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t>Genler ikiye ayrılır:</a:t>
            </a:r>
          </a:p>
          <a:p>
            <a:pPr>
              <a:buNone/>
            </a:pPr>
            <a:r>
              <a:rPr lang="tr-TR" dirty="0" smtClean="0"/>
              <a:t>                           </a:t>
            </a:r>
            <a:r>
              <a:rPr lang="tr-TR" dirty="0" smtClean="0">
                <a:solidFill>
                  <a:srgbClr val="FF0066"/>
                </a:solidFill>
              </a:rPr>
              <a:t>  Gen</a:t>
            </a:r>
          </a:p>
          <a:p>
            <a:pPr>
              <a:buNone/>
            </a:pPr>
            <a:endParaRPr lang="tr-TR" dirty="0" smtClean="0">
              <a:solidFill>
                <a:srgbClr val="FF0066"/>
              </a:solidFill>
            </a:endParaRPr>
          </a:p>
          <a:p>
            <a:pPr>
              <a:buNone/>
            </a:pPr>
            <a:r>
              <a:rPr lang="tr-TR" dirty="0" smtClean="0">
                <a:solidFill>
                  <a:srgbClr val="0070C0"/>
                </a:solidFill>
              </a:rPr>
              <a:t>Baskın                                             Çekinik</a:t>
            </a:r>
          </a:p>
          <a:p>
            <a:pPr>
              <a:buNone/>
            </a:pPr>
            <a:r>
              <a:rPr lang="tr-TR" dirty="0" smtClean="0">
                <a:solidFill>
                  <a:srgbClr val="0070C0"/>
                </a:solidFill>
              </a:rPr>
              <a:t>   gen                                                   gen</a:t>
            </a:r>
          </a:p>
          <a:p>
            <a:pPr>
              <a:buNone/>
            </a:pPr>
            <a:r>
              <a:rPr lang="tr-TR" dirty="0" smtClean="0">
                <a:solidFill>
                  <a:srgbClr val="0070C0"/>
                </a:solidFill>
              </a:rPr>
              <a:t>(Dominant)                                       (Resesif)</a:t>
            </a:r>
          </a:p>
          <a:p>
            <a:pPr>
              <a:buNone/>
            </a:pPr>
            <a:endParaRPr lang="tr-TR" dirty="0" smtClean="0"/>
          </a:p>
          <a:p>
            <a:pPr>
              <a:buNone/>
            </a:pPr>
            <a:endParaRPr lang="tr-TR" dirty="0" smtClean="0">
              <a:solidFill>
                <a:srgbClr val="FF0066"/>
              </a:solidFill>
            </a:endParaRPr>
          </a:p>
          <a:p>
            <a:pPr>
              <a:buNone/>
            </a:pPr>
            <a:endParaRPr lang="tr-TR" dirty="0" smtClean="0">
              <a:solidFill>
                <a:srgbClr val="FF0066"/>
              </a:solidFill>
            </a:endParaRPr>
          </a:p>
        </p:txBody>
      </p:sp>
      <p:cxnSp>
        <p:nvCxnSpPr>
          <p:cNvPr id="12" name="11 Dirsek Bağlayıcısı"/>
          <p:cNvCxnSpPr/>
          <p:nvPr/>
        </p:nvCxnSpPr>
        <p:spPr>
          <a:xfrm>
            <a:off x="4357686" y="2143116"/>
            <a:ext cx="1714512" cy="85725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Dirsek Bağlayıcısı"/>
          <p:cNvCxnSpPr/>
          <p:nvPr/>
        </p:nvCxnSpPr>
        <p:spPr>
          <a:xfrm rot="10800000" flipV="1">
            <a:off x="2000232" y="2143116"/>
            <a:ext cx="1500198" cy="92869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4" name="3 Metin Yer Tutucusu"/>
          <p:cNvSpPr>
            <a:spLocks noGrp="1"/>
          </p:cNvSpPr>
          <p:nvPr>
            <p:ph type="body" idx="1"/>
          </p:nvPr>
        </p:nvSpPr>
        <p:spPr/>
        <p:txBody>
          <a:bodyPr/>
          <a:lstStyle/>
          <a:p>
            <a:r>
              <a:rPr lang="tr-TR" dirty="0" smtClean="0"/>
              <a:t>Baskın Gen(Dominant)</a:t>
            </a:r>
            <a:endParaRPr lang="tr-TR" dirty="0"/>
          </a:p>
        </p:txBody>
      </p:sp>
      <p:sp>
        <p:nvSpPr>
          <p:cNvPr id="6" name="5 Metin Yer Tutucusu"/>
          <p:cNvSpPr>
            <a:spLocks noGrp="1"/>
          </p:cNvSpPr>
          <p:nvPr>
            <p:ph type="body" sz="half" idx="3"/>
          </p:nvPr>
        </p:nvSpPr>
        <p:spPr/>
        <p:txBody>
          <a:bodyPr/>
          <a:lstStyle/>
          <a:p>
            <a:r>
              <a:rPr lang="tr-TR" dirty="0" smtClean="0"/>
              <a:t>Çekinik Gen(Resesif)</a:t>
            </a:r>
            <a:endParaRPr lang="tr-TR" dirty="0"/>
          </a:p>
        </p:txBody>
      </p:sp>
      <p:sp>
        <p:nvSpPr>
          <p:cNvPr id="5" name="4 İçerik Yer Tutucusu"/>
          <p:cNvSpPr>
            <a:spLocks noGrp="1"/>
          </p:cNvSpPr>
          <p:nvPr>
            <p:ph sz="half" idx="2"/>
          </p:nvPr>
        </p:nvSpPr>
        <p:spPr/>
        <p:txBody>
          <a:bodyPr/>
          <a:lstStyle/>
          <a:p>
            <a:r>
              <a:rPr lang="tr-TR" dirty="0" smtClean="0"/>
              <a:t>Kendi özelliğini her zaman ortaya çıkarır.</a:t>
            </a:r>
          </a:p>
          <a:p>
            <a:r>
              <a:rPr lang="tr-TR" dirty="0" smtClean="0"/>
              <a:t>Büyük harfle gösterilir.A,B,C,E,T,D</a:t>
            </a:r>
          </a:p>
          <a:p>
            <a:r>
              <a:rPr lang="tr-TR" dirty="0" smtClean="0"/>
              <a:t>Siyah saç geni,mor çiçek geni…</a:t>
            </a:r>
            <a:endParaRPr lang="tr-TR" dirty="0"/>
          </a:p>
        </p:txBody>
      </p:sp>
      <p:sp>
        <p:nvSpPr>
          <p:cNvPr id="7" name="6 İçerik Yer Tutucusu"/>
          <p:cNvSpPr>
            <a:spLocks noGrp="1"/>
          </p:cNvSpPr>
          <p:nvPr>
            <p:ph sz="half" idx="4"/>
          </p:nvPr>
        </p:nvSpPr>
        <p:spPr/>
        <p:txBody>
          <a:bodyPr>
            <a:normAutofit lnSpcReduction="10000"/>
          </a:bodyPr>
          <a:lstStyle/>
          <a:p>
            <a:r>
              <a:rPr lang="tr-TR" dirty="0" smtClean="0"/>
              <a:t>Baskın gen varsa kendi özelliğini ortaya çıkaramaz.</a:t>
            </a:r>
          </a:p>
          <a:p>
            <a:r>
              <a:rPr lang="tr-TR" dirty="0" smtClean="0"/>
              <a:t>Çekinik genler yan yana gelirse özellik ortaya çıkar.</a:t>
            </a:r>
          </a:p>
          <a:p>
            <a:r>
              <a:rPr lang="tr-TR" dirty="0" smtClean="0"/>
              <a:t>Küçük harfle gösterilir.a,b,c,e,t,d</a:t>
            </a:r>
          </a:p>
          <a:p>
            <a:r>
              <a:rPr lang="tr-TR" dirty="0" smtClean="0"/>
              <a:t>Sarı saç geni,beyaz çiçek geni…</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endParaRPr lang="tr-TR" dirty="0"/>
          </a:p>
        </p:txBody>
      </p:sp>
      <p:pic>
        <p:nvPicPr>
          <p:cNvPr id="15362" name="Picture 2" descr="Mayoz Bölünme"/>
          <p:cNvPicPr>
            <a:picLocks noChangeAspect="1" noChangeArrowheads="1"/>
          </p:cNvPicPr>
          <p:nvPr/>
        </p:nvPicPr>
        <p:blipFill>
          <a:blip r:embed="rId2" cstate="print"/>
          <a:srcRect/>
          <a:stretch>
            <a:fillRect/>
          </a:stretch>
        </p:blipFill>
        <p:spPr bwMode="auto">
          <a:xfrm>
            <a:off x="857224" y="1428736"/>
            <a:ext cx="7929618" cy="5429264"/>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err="1" smtClean="0">
                <a:solidFill>
                  <a:srgbClr val="FF0000"/>
                </a:solidFill>
              </a:rPr>
              <a:t>Homozigot</a:t>
            </a:r>
            <a:r>
              <a:rPr lang="tr-TR" dirty="0" smtClean="0">
                <a:solidFill>
                  <a:srgbClr val="FF0000"/>
                </a:solidFill>
              </a:rPr>
              <a:t>:</a:t>
            </a:r>
            <a:r>
              <a:rPr lang="tr-TR" dirty="0" smtClean="0"/>
              <a:t>Bir karakteri kontrol eden genlerin her ikisinin de aynı olması durumuna </a:t>
            </a:r>
            <a:r>
              <a:rPr lang="tr-TR" b="1" dirty="0" err="1" smtClean="0"/>
              <a:t>homozigot</a:t>
            </a:r>
            <a:r>
              <a:rPr lang="tr-TR" b="1" dirty="0" smtClean="0"/>
              <a:t>(saf döl) denir.</a:t>
            </a:r>
            <a:r>
              <a:rPr lang="tr-TR" dirty="0" smtClean="0"/>
              <a:t> </a:t>
            </a:r>
          </a:p>
          <a:p>
            <a:r>
              <a:rPr lang="tr-TR" dirty="0" err="1" smtClean="0">
                <a:solidFill>
                  <a:srgbClr val="00B050"/>
                </a:solidFill>
              </a:rPr>
              <a:t>Heterozigot</a:t>
            </a:r>
            <a:r>
              <a:rPr lang="tr-TR" dirty="0" smtClean="0">
                <a:solidFill>
                  <a:srgbClr val="00B050"/>
                </a:solidFill>
              </a:rPr>
              <a:t>:</a:t>
            </a:r>
            <a:r>
              <a:rPr lang="tr-TR" dirty="0" smtClean="0"/>
              <a:t>Farklı olması durumuna ise </a:t>
            </a:r>
            <a:r>
              <a:rPr lang="tr-TR" b="1" dirty="0" err="1" smtClean="0"/>
              <a:t>heterozigot</a:t>
            </a:r>
            <a:r>
              <a:rPr lang="tr-TR" b="1" dirty="0" smtClean="0"/>
              <a:t> (melez döl)</a:t>
            </a:r>
            <a:r>
              <a:rPr lang="tr-TR" dirty="0" smtClean="0"/>
              <a:t> adı verilir.</a:t>
            </a:r>
          </a:p>
          <a:p>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style>
          <a:lnRef idx="2">
            <a:schemeClr val="dk1"/>
          </a:lnRef>
          <a:fillRef idx="1">
            <a:schemeClr val="lt1"/>
          </a:fillRef>
          <a:effectRef idx="0">
            <a:schemeClr val="dk1"/>
          </a:effectRef>
          <a:fontRef idx="minor">
            <a:schemeClr val="dk1"/>
          </a:fontRef>
        </p:style>
        <p:txBody>
          <a:bodyPr/>
          <a:lstStyle/>
          <a:p>
            <a:r>
              <a:rPr lang="tr-TR" dirty="0" err="1" smtClean="0">
                <a:solidFill>
                  <a:srgbClr val="00CCFF"/>
                </a:solidFill>
              </a:rPr>
              <a:t>Allel</a:t>
            </a:r>
            <a:r>
              <a:rPr lang="tr-TR" dirty="0" smtClean="0">
                <a:solidFill>
                  <a:srgbClr val="00CCFF"/>
                </a:solidFill>
              </a:rPr>
              <a:t> Gen:</a:t>
            </a:r>
            <a:r>
              <a:rPr lang="tr-TR" dirty="0" smtClean="0"/>
              <a:t>Biri anneden diğeri babadan gelen gen çiftine denir.</a:t>
            </a:r>
          </a:p>
          <a:p>
            <a:pPr>
              <a:buNone/>
            </a:pPr>
            <a:r>
              <a:rPr lang="tr-TR" dirty="0" smtClean="0">
                <a:solidFill>
                  <a:srgbClr val="00CCFF"/>
                </a:solidFill>
              </a:rPr>
              <a:t>     </a:t>
            </a:r>
            <a:r>
              <a:rPr lang="tr-TR" dirty="0" smtClean="0"/>
              <a:t>AA,</a:t>
            </a:r>
            <a:r>
              <a:rPr lang="tr-TR" dirty="0" err="1" smtClean="0"/>
              <a:t>Aa</a:t>
            </a:r>
            <a:r>
              <a:rPr lang="tr-TR" dirty="0" smtClean="0"/>
              <a:t>,</a:t>
            </a:r>
            <a:r>
              <a:rPr lang="tr-TR" dirty="0" err="1" smtClean="0"/>
              <a:t>aa</a:t>
            </a:r>
            <a:r>
              <a:rPr lang="tr-TR" dirty="0" smtClean="0"/>
              <a:t> şeklinde gösterilir.</a:t>
            </a:r>
          </a:p>
          <a:p>
            <a:pPr>
              <a:buNone/>
            </a:pPr>
            <a:r>
              <a:rPr lang="tr-TR" dirty="0" smtClean="0">
                <a:solidFill>
                  <a:srgbClr val="00CCFF"/>
                </a:solidFill>
              </a:rPr>
              <a:t>  </a:t>
            </a:r>
          </a:p>
          <a:p>
            <a:pPr>
              <a:buNone/>
            </a:pPr>
            <a:r>
              <a:rPr lang="tr-TR" dirty="0" smtClean="0">
                <a:solidFill>
                  <a:srgbClr val="00CCFF"/>
                </a:solidFill>
              </a:rPr>
              <a:t>         </a:t>
            </a:r>
            <a:r>
              <a:rPr lang="tr-TR" dirty="0" smtClean="0"/>
              <a:t>AA                       </a:t>
            </a:r>
            <a:r>
              <a:rPr lang="tr-TR" dirty="0" err="1" smtClean="0"/>
              <a:t>Aa</a:t>
            </a:r>
            <a:r>
              <a:rPr lang="tr-TR" dirty="0" smtClean="0"/>
              <a:t>                   </a:t>
            </a:r>
            <a:r>
              <a:rPr lang="tr-TR" dirty="0" err="1" smtClean="0"/>
              <a:t>aa</a:t>
            </a:r>
            <a:endParaRPr lang="tr-TR" dirty="0" smtClean="0"/>
          </a:p>
          <a:p>
            <a:pPr>
              <a:buNone/>
            </a:pPr>
            <a:r>
              <a:rPr lang="tr-TR" dirty="0" smtClean="0">
                <a:solidFill>
                  <a:srgbClr val="00CCFF"/>
                </a:solidFill>
              </a:rPr>
              <a:t>  </a:t>
            </a:r>
            <a:r>
              <a:rPr lang="tr-TR" dirty="0" smtClean="0"/>
              <a:t>Saf döl baskın         Melez döl       Saf döl çekirdek</a:t>
            </a:r>
          </a:p>
          <a:p>
            <a:pPr>
              <a:buNone/>
            </a:pPr>
            <a:r>
              <a:rPr lang="tr-TR" dirty="0" smtClean="0"/>
              <a:t>  </a:t>
            </a:r>
            <a:r>
              <a:rPr lang="tr-TR" dirty="0" err="1" smtClean="0"/>
              <a:t>Homozigot</a:t>
            </a:r>
            <a:r>
              <a:rPr lang="tr-TR" dirty="0" smtClean="0"/>
              <a:t>             </a:t>
            </a:r>
            <a:r>
              <a:rPr lang="tr-TR" dirty="0" err="1" smtClean="0"/>
              <a:t>Heterozigot</a:t>
            </a:r>
            <a:r>
              <a:rPr lang="tr-TR" dirty="0" smtClean="0"/>
              <a:t>      </a:t>
            </a:r>
            <a:r>
              <a:rPr lang="tr-TR" dirty="0" err="1" smtClean="0"/>
              <a:t>Homozigot</a:t>
            </a:r>
            <a:endParaRPr lang="tr-TR" dirty="0" smtClean="0"/>
          </a:p>
          <a:p>
            <a:pPr>
              <a:buNone/>
            </a:pPr>
            <a:r>
              <a:rPr lang="tr-TR" dirty="0" smtClean="0">
                <a:solidFill>
                  <a:srgbClr val="00CCFF"/>
                </a:solidFill>
              </a:rPr>
              <a:t>    </a:t>
            </a:r>
            <a:endParaRPr lang="tr-TR" dirty="0">
              <a:solidFill>
                <a:srgbClr val="00CCFF"/>
              </a:solidFill>
            </a:endParaRPr>
          </a:p>
        </p:txBody>
      </p:sp>
      <p:cxnSp>
        <p:nvCxnSpPr>
          <p:cNvPr id="5" name="4 Düz Bağlayıcı"/>
          <p:cNvCxnSpPr/>
          <p:nvPr/>
        </p:nvCxnSpPr>
        <p:spPr>
          <a:xfrm>
            <a:off x="1571604" y="3714752"/>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Düz Bağlayıcı"/>
          <p:cNvCxnSpPr/>
          <p:nvPr/>
        </p:nvCxnSpPr>
        <p:spPr>
          <a:xfrm>
            <a:off x="4143372" y="3714752"/>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Düz Bağlayıcı"/>
          <p:cNvCxnSpPr/>
          <p:nvPr/>
        </p:nvCxnSpPr>
        <p:spPr>
          <a:xfrm>
            <a:off x="6357950" y="3714752"/>
            <a:ext cx="92869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DNA VE GENETİK KOD</a:t>
            </a:r>
            <a:br>
              <a:rPr lang="tr-TR" dirty="0" smtClean="0"/>
            </a:br>
            <a:endParaRPr lang="tr-TR" dirty="0"/>
          </a:p>
        </p:txBody>
      </p:sp>
      <p:sp>
        <p:nvSpPr>
          <p:cNvPr id="3" name="2 İçerik Yer Tutucusu"/>
          <p:cNvSpPr>
            <a:spLocks noGrp="1"/>
          </p:cNvSpPr>
          <p:nvPr>
            <p:ph sz="quarter" idx="1"/>
          </p:nvPr>
        </p:nvSpPr>
        <p:spPr/>
        <p:txBody>
          <a:bodyPr/>
          <a:lstStyle/>
          <a:p>
            <a:r>
              <a:rPr lang="tr-TR" dirty="0" smtClean="0"/>
              <a:t>Hücre çekirdeğinde, canlının kalıtsal özelliklerini taşıyan birimlerin bir arada olduğu yapı </a:t>
            </a:r>
            <a:r>
              <a:rPr lang="tr-TR" b="1" dirty="0" smtClean="0">
                <a:solidFill>
                  <a:srgbClr val="FF0000"/>
                </a:solidFill>
              </a:rPr>
              <a:t>kromozom</a:t>
            </a:r>
            <a:r>
              <a:rPr lang="tr-TR" dirty="0" smtClean="0"/>
              <a:t>lardır. Kromozomlar, hücre bölünmesi sırasında oluşan yeni hücreye genetik materyal aktarılmasını sağlar. Kromozomların yapısında bulunan ve hücrenin yaşamsal fonksiyonlarını kontrol eden birim </a:t>
            </a:r>
            <a:r>
              <a:rPr lang="tr-TR" b="1" dirty="0" smtClean="0">
                <a:solidFill>
                  <a:srgbClr val="FF0000"/>
                </a:solidFill>
              </a:rPr>
              <a:t>DNA</a:t>
            </a:r>
            <a:r>
              <a:rPr lang="tr-TR" dirty="0" smtClean="0"/>
              <a:t>'dır. </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err="1" smtClean="0">
                <a:solidFill>
                  <a:srgbClr val="002060"/>
                </a:solidFill>
              </a:rPr>
              <a:t>Fenotip</a:t>
            </a:r>
            <a:r>
              <a:rPr lang="tr-TR" dirty="0" smtClean="0">
                <a:solidFill>
                  <a:srgbClr val="002060"/>
                </a:solidFill>
              </a:rPr>
              <a:t>:</a:t>
            </a:r>
            <a:r>
              <a:rPr lang="tr-TR" dirty="0" smtClean="0"/>
              <a:t>Bir canlının dış görünüşüne ait özelliklerine </a:t>
            </a:r>
            <a:r>
              <a:rPr lang="tr-TR" b="1" dirty="0" err="1" smtClean="0">
                <a:solidFill>
                  <a:srgbClr val="002060"/>
                </a:solidFill>
              </a:rPr>
              <a:t>fenotip</a:t>
            </a:r>
            <a:r>
              <a:rPr lang="tr-TR" b="1" dirty="0" smtClean="0">
                <a:solidFill>
                  <a:srgbClr val="002060"/>
                </a:solidFill>
              </a:rPr>
              <a:t> </a:t>
            </a:r>
            <a:r>
              <a:rPr lang="tr-TR" b="1" dirty="0" smtClean="0"/>
              <a:t>denir.</a:t>
            </a:r>
            <a:r>
              <a:rPr lang="tr-TR" dirty="0" smtClean="0"/>
              <a:t> </a:t>
            </a:r>
          </a:p>
          <a:p>
            <a:r>
              <a:rPr lang="tr-TR" dirty="0" err="1" smtClean="0">
                <a:solidFill>
                  <a:srgbClr val="C00000"/>
                </a:solidFill>
              </a:rPr>
              <a:t>Genotip</a:t>
            </a:r>
            <a:r>
              <a:rPr lang="tr-TR" dirty="0" smtClean="0">
                <a:solidFill>
                  <a:srgbClr val="C00000"/>
                </a:solidFill>
              </a:rPr>
              <a:t>:</a:t>
            </a:r>
            <a:r>
              <a:rPr lang="tr-TR" dirty="0" smtClean="0"/>
              <a:t>Genleri ile ilgili özelliklerine ise </a:t>
            </a:r>
            <a:r>
              <a:rPr lang="tr-TR" b="1" dirty="0" err="1" smtClean="0">
                <a:solidFill>
                  <a:srgbClr val="C00000"/>
                </a:solidFill>
              </a:rPr>
              <a:t>genotip</a:t>
            </a:r>
            <a:r>
              <a:rPr lang="tr-TR" dirty="0" smtClean="0"/>
              <a:t> adı verilir.</a:t>
            </a: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4" name="3 İçerik Yer Tutucusu"/>
          <p:cNvSpPr>
            <a:spLocks noGrp="1"/>
          </p:cNvSpPr>
          <p:nvPr>
            <p:ph sz="quarter" idx="1"/>
          </p:nvPr>
        </p:nvSpPr>
        <p:spPr/>
        <p:txBody>
          <a:bodyPr/>
          <a:lstStyle/>
          <a:p>
            <a:r>
              <a:rPr lang="tr-TR" dirty="0" smtClean="0">
                <a:solidFill>
                  <a:srgbClr val="FF0000"/>
                </a:solidFill>
              </a:rPr>
              <a:t>SAF DÖL:</a:t>
            </a:r>
          </a:p>
          <a:p>
            <a:r>
              <a:rPr lang="tr-TR" dirty="0" err="1" smtClean="0"/>
              <a:t>Allellerin</a:t>
            </a:r>
            <a:r>
              <a:rPr lang="tr-TR" dirty="0" smtClean="0"/>
              <a:t> aynı olma durumudur.</a:t>
            </a:r>
          </a:p>
          <a:p>
            <a:r>
              <a:rPr lang="tr-TR" dirty="0" smtClean="0"/>
              <a:t>İki baskın veya iki çekinik AA,CC,</a:t>
            </a:r>
            <a:r>
              <a:rPr lang="tr-TR" dirty="0" err="1" smtClean="0"/>
              <a:t>uu</a:t>
            </a:r>
            <a:r>
              <a:rPr lang="tr-TR" dirty="0" smtClean="0"/>
              <a:t> gibi</a:t>
            </a:r>
          </a:p>
          <a:p>
            <a:endParaRPr lang="tr-TR" dirty="0" smtClean="0"/>
          </a:p>
          <a:p>
            <a:pPr>
              <a:buNone/>
            </a:pPr>
            <a:r>
              <a:rPr lang="tr-TR" dirty="0" smtClean="0"/>
              <a:t>       </a:t>
            </a:r>
            <a:r>
              <a:rPr lang="tr-TR" dirty="0" err="1" smtClean="0">
                <a:solidFill>
                  <a:schemeClr val="tx2"/>
                </a:solidFill>
              </a:rPr>
              <a:t>Homozigot</a:t>
            </a:r>
            <a:endParaRPr lang="tr-TR" dirty="0" smtClean="0"/>
          </a:p>
          <a:p>
            <a:endParaRPr lang="tr-TR" dirty="0"/>
          </a:p>
        </p:txBody>
      </p:sp>
      <p:sp>
        <p:nvSpPr>
          <p:cNvPr id="5" name="4 İçerik Yer Tutucusu"/>
          <p:cNvSpPr>
            <a:spLocks noGrp="1"/>
          </p:cNvSpPr>
          <p:nvPr>
            <p:ph sz="quarter" idx="2"/>
          </p:nvPr>
        </p:nvSpPr>
        <p:spPr/>
        <p:txBody>
          <a:bodyPr/>
          <a:lstStyle/>
          <a:p>
            <a:r>
              <a:rPr lang="tr-TR" dirty="0" smtClean="0">
                <a:solidFill>
                  <a:srgbClr val="FF0000"/>
                </a:solidFill>
              </a:rPr>
              <a:t>MELEZ DÖL:</a:t>
            </a:r>
          </a:p>
          <a:p>
            <a:r>
              <a:rPr lang="tr-TR" dirty="0" err="1" smtClean="0"/>
              <a:t>Allel</a:t>
            </a:r>
            <a:r>
              <a:rPr lang="tr-TR" dirty="0" smtClean="0"/>
              <a:t> genlerin farklı olma durumudur.</a:t>
            </a:r>
          </a:p>
          <a:p>
            <a:r>
              <a:rPr lang="tr-TR" dirty="0" smtClean="0"/>
              <a:t>Bir baskın bir çekinik  </a:t>
            </a:r>
            <a:r>
              <a:rPr lang="tr-TR" dirty="0" err="1" smtClean="0"/>
              <a:t>Aa</a:t>
            </a:r>
            <a:r>
              <a:rPr lang="tr-TR" dirty="0" smtClean="0"/>
              <a:t>,</a:t>
            </a:r>
            <a:r>
              <a:rPr lang="tr-TR" dirty="0" err="1" smtClean="0"/>
              <a:t>Cc</a:t>
            </a:r>
            <a:r>
              <a:rPr lang="tr-TR" dirty="0" smtClean="0"/>
              <a:t>,</a:t>
            </a:r>
            <a:r>
              <a:rPr lang="tr-TR" dirty="0" err="1" smtClean="0"/>
              <a:t>Uu</a:t>
            </a:r>
            <a:r>
              <a:rPr lang="tr-TR" dirty="0" smtClean="0"/>
              <a:t> gibi</a:t>
            </a:r>
          </a:p>
          <a:p>
            <a:pPr>
              <a:buNone/>
            </a:pPr>
            <a:endParaRPr lang="tr-TR" dirty="0" smtClean="0"/>
          </a:p>
          <a:p>
            <a:pPr>
              <a:buNone/>
            </a:pPr>
            <a:r>
              <a:rPr lang="tr-TR" dirty="0" smtClean="0"/>
              <a:t>        </a:t>
            </a:r>
            <a:r>
              <a:rPr lang="tr-TR" dirty="0" err="1" smtClean="0">
                <a:solidFill>
                  <a:schemeClr val="tx2"/>
                </a:solidFill>
              </a:rPr>
              <a:t>Heterozigot</a:t>
            </a:r>
            <a:endParaRPr lang="tr-TR"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normAutofit fontScale="85000" lnSpcReduction="10000"/>
          </a:bodyPr>
          <a:lstStyle/>
          <a:p>
            <a:endParaRPr lang="tr-TR" dirty="0" smtClean="0"/>
          </a:p>
          <a:p>
            <a:pPr fontAlgn="base"/>
            <a:r>
              <a:rPr lang="tr-TR" dirty="0" smtClean="0"/>
              <a:t>19.yüzyılın sonlarına kadar kalıtımla çocuklara geçen özelliklerin anne ve babanın özelliklerinin karışımı olduğu düşünülüyordu. Ancak 1866 yılında </a:t>
            </a:r>
            <a:r>
              <a:rPr lang="tr-TR" dirty="0" err="1" smtClean="0"/>
              <a:t>Avusturya’lı</a:t>
            </a:r>
            <a:r>
              <a:rPr lang="tr-TR" dirty="0" smtClean="0"/>
              <a:t> bir rahip olan </a:t>
            </a:r>
            <a:r>
              <a:rPr lang="tr-TR" dirty="0" err="1" smtClean="0"/>
              <a:t>Gregor</a:t>
            </a:r>
            <a:r>
              <a:rPr lang="tr-TR" dirty="0" smtClean="0"/>
              <a:t> </a:t>
            </a:r>
            <a:r>
              <a:rPr lang="tr-TR" dirty="0" err="1" smtClean="0"/>
              <a:t>Mendel</a:t>
            </a:r>
            <a:r>
              <a:rPr lang="tr-TR" dirty="0" smtClean="0"/>
              <a:t> bezelyeler üzerinde yaptığı deneyler sonucunda gerçeğin farklı olduğunu ortaya koydu.</a:t>
            </a:r>
          </a:p>
          <a:p>
            <a:pPr fontAlgn="base"/>
            <a:r>
              <a:rPr lang="tr-TR" dirty="0" err="1" smtClean="0"/>
              <a:t>Mendel’in</a:t>
            </a:r>
            <a:r>
              <a:rPr lang="tr-TR" dirty="0" smtClean="0"/>
              <a:t> çalışmaları ilk zamanlarda bilim çevrelerince kabul görmemiştir. Bu çalışmalar </a:t>
            </a:r>
            <a:r>
              <a:rPr lang="tr-TR" dirty="0" err="1" smtClean="0"/>
              <a:t>Mendel’in</a:t>
            </a:r>
            <a:r>
              <a:rPr lang="tr-TR" dirty="0" smtClean="0"/>
              <a:t> ölümünden sonra önem kazanmış ve genetiğin temelini oluşturmuştur. Kendisinden öncekilere göre, genetik bilimlerinin temeli sayılan kuramları bulmak </a:t>
            </a:r>
            <a:r>
              <a:rPr lang="tr-TR" dirty="0" err="1" smtClean="0"/>
              <a:t>Mendel’e</a:t>
            </a:r>
            <a:r>
              <a:rPr lang="tr-TR" dirty="0" smtClean="0"/>
              <a:t> kısmet olmuştur. Yürüttüğü çaprazlama deneylerinden elde ettiği sayısal ilişkiler ona kalıtım yasalarını açıklama olanağı vermiştir.</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normAutofit fontScale="92500"/>
          </a:bodyPr>
          <a:lstStyle/>
          <a:p>
            <a:pPr fontAlgn="base"/>
            <a:r>
              <a:rPr lang="tr-TR" dirty="0" err="1" smtClean="0"/>
              <a:t>Mendel</a:t>
            </a:r>
            <a:r>
              <a:rPr lang="tr-TR" dirty="0" smtClean="0"/>
              <a:t> çalışmalarını bezelye bitkisi ile yapmıştır. </a:t>
            </a:r>
            <a:r>
              <a:rPr lang="tr-TR" dirty="0" err="1" smtClean="0"/>
              <a:t>Mendel’in</a:t>
            </a:r>
            <a:r>
              <a:rPr lang="tr-TR" dirty="0" smtClean="0"/>
              <a:t> </a:t>
            </a:r>
            <a:r>
              <a:rPr lang="tr-TR" dirty="0" err="1" smtClean="0"/>
              <a:t>nezelye</a:t>
            </a:r>
            <a:r>
              <a:rPr lang="tr-TR" dirty="0" smtClean="0"/>
              <a:t> bitkisi ile çalışmasının nedeni;</a:t>
            </a:r>
          </a:p>
          <a:p>
            <a:pPr fontAlgn="base"/>
            <a:r>
              <a:rPr lang="tr-TR" dirty="0" smtClean="0"/>
              <a:t>Kısa zamanda verimli döller vermesi,</a:t>
            </a:r>
          </a:p>
          <a:p>
            <a:pPr fontAlgn="base"/>
            <a:r>
              <a:rPr lang="tr-TR" dirty="0" smtClean="0"/>
              <a:t>Çeşitliliğin fazla olmasıdır.</a:t>
            </a:r>
          </a:p>
          <a:p>
            <a:pPr fontAlgn="base"/>
            <a:r>
              <a:rPr lang="tr-TR" dirty="0" smtClean="0"/>
              <a:t>Bezelye bitkisinde görülen bazı kalıtsal karakterler;</a:t>
            </a:r>
          </a:p>
          <a:p>
            <a:pPr fontAlgn="base"/>
            <a:r>
              <a:rPr lang="tr-TR" dirty="0" smtClean="0"/>
              <a:t>Tohum şekli: Buruşuk – Yuvarlak</a:t>
            </a:r>
          </a:p>
          <a:p>
            <a:pPr fontAlgn="base"/>
            <a:r>
              <a:rPr lang="tr-TR" dirty="0" smtClean="0"/>
              <a:t>Tohum rengi: Yeşil – Sarı</a:t>
            </a:r>
          </a:p>
          <a:p>
            <a:pPr fontAlgn="base"/>
            <a:r>
              <a:rPr lang="tr-TR" dirty="0" smtClean="0"/>
              <a:t>Meyve şekli: Yassı – Şişkin</a:t>
            </a:r>
          </a:p>
          <a:p>
            <a:pPr fontAlgn="base"/>
            <a:r>
              <a:rPr lang="tr-TR" dirty="0" smtClean="0"/>
              <a:t>Meyve rengi: Yeşil – Sarı</a:t>
            </a:r>
          </a:p>
          <a:p>
            <a:pPr fontAlgn="base"/>
            <a:r>
              <a:rPr lang="tr-TR" dirty="0" smtClean="0"/>
              <a:t>Gövde Uzunluğu: Kısa – Uzun şeklindedir.</a:t>
            </a:r>
          </a:p>
          <a:p>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err="1" smtClean="0"/>
              <a:t>Mendel</a:t>
            </a:r>
            <a:r>
              <a:rPr lang="tr-TR" dirty="0" smtClean="0"/>
              <a:t> çalışmalarında tek bir karakter bakımında bezelyeleri döllendirmiştir.Örneğin;mor çiçek rengine sahip bezelye bitkisini çaprazlamıştır.Oluşan yavruların hepsi mor çiçekli olursa bunların atalarının saf yani </a:t>
            </a:r>
            <a:r>
              <a:rPr lang="tr-TR" dirty="0" err="1" smtClean="0"/>
              <a:t>homozigot</a:t>
            </a:r>
            <a:r>
              <a:rPr lang="tr-TR" dirty="0" smtClean="0"/>
              <a:t> olduğuna karar vermiştir.Oluşan yavrularda </a:t>
            </a:r>
            <a:r>
              <a:rPr lang="tr-TR" dirty="0" err="1" smtClean="0"/>
              <a:t>heterozigot</a:t>
            </a:r>
            <a:r>
              <a:rPr lang="tr-TR" dirty="0" smtClean="0"/>
              <a:t> döl yani melez döldür.</a:t>
            </a:r>
          </a:p>
          <a:p>
            <a:r>
              <a:rPr lang="tr-TR" dirty="0" err="1" smtClean="0"/>
              <a:t>Mendel</a:t>
            </a:r>
            <a:r>
              <a:rPr lang="tr-TR" dirty="0" smtClean="0"/>
              <a:t> çalışmalarında </a:t>
            </a:r>
            <a:r>
              <a:rPr lang="tr-TR" dirty="0" err="1" smtClean="0"/>
              <a:t>heterozigot</a:t>
            </a:r>
            <a:r>
              <a:rPr lang="tr-TR" dirty="0" smtClean="0"/>
              <a:t> karakterde olan bezelyelerde devam etmiştir.Bunun sonucunda ¾ oranında mor çiçekli,1/4 oranında beyaz çiçekli  bezelyeler elde etmiştir.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a:xfrm>
            <a:off x="500034" y="1785926"/>
            <a:ext cx="7858180" cy="4572000"/>
          </a:xfrm>
        </p:spPr>
        <p:txBody>
          <a:bodyPr/>
          <a:lstStyle/>
          <a:p>
            <a:r>
              <a:rPr lang="tr-TR" dirty="0" smtClean="0"/>
              <a:t>Mor çiçek rengi </a:t>
            </a:r>
            <a:r>
              <a:rPr lang="tr-TR" dirty="0" err="1" smtClean="0"/>
              <a:t>alleli</a:t>
            </a:r>
            <a:r>
              <a:rPr lang="tr-TR" dirty="0" smtClean="0"/>
              <a:t>(M)</a:t>
            </a:r>
          </a:p>
          <a:p>
            <a:r>
              <a:rPr lang="tr-TR" dirty="0" smtClean="0"/>
              <a:t>Beyaz çiçek rengi </a:t>
            </a:r>
            <a:r>
              <a:rPr lang="tr-TR" dirty="0" err="1" smtClean="0"/>
              <a:t>alleli</a:t>
            </a:r>
            <a:r>
              <a:rPr lang="tr-TR" dirty="0" smtClean="0"/>
              <a:t>(m)</a:t>
            </a:r>
          </a:p>
          <a:p>
            <a:pPr>
              <a:buNone/>
            </a:pPr>
            <a:r>
              <a:rPr lang="tr-TR" dirty="0" smtClean="0"/>
              <a:t>    Mor çiçek        Beyaz çiçek      (</a:t>
            </a:r>
            <a:r>
              <a:rPr lang="tr-TR" dirty="0" err="1" smtClean="0"/>
              <a:t>Fenotip</a:t>
            </a:r>
            <a:r>
              <a:rPr lang="tr-TR" dirty="0" smtClean="0"/>
              <a:t>)</a:t>
            </a:r>
          </a:p>
          <a:p>
            <a:pPr>
              <a:buNone/>
            </a:pPr>
            <a:r>
              <a:rPr lang="tr-TR" dirty="0" smtClean="0"/>
              <a:t>    MM                  mm                   (</a:t>
            </a:r>
            <a:r>
              <a:rPr lang="tr-TR" dirty="0" err="1" smtClean="0"/>
              <a:t>Genotip</a:t>
            </a:r>
            <a:r>
              <a:rPr lang="tr-TR" dirty="0" smtClean="0"/>
              <a:t>)</a:t>
            </a:r>
          </a:p>
          <a:p>
            <a:pPr>
              <a:buNone/>
            </a:pPr>
            <a:endParaRPr lang="tr-TR" dirty="0" smtClean="0"/>
          </a:p>
          <a:p>
            <a:pPr>
              <a:buNone/>
            </a:pPr>
            <a:endParaRPr lang="tr-TR" dirty="0" smtClean="0"/>
          </a:p>
          <a:p>
            <a:pPr>
              <a:buNone/>
            </a:pPr>
            <a:r>
              <a:rPr lang="tr-TR" dirty="0" smtClean="0"/>
              <a:t>    Mm   Mm        Mm   Mm     F</a:t>
            </a:r>
            <a:r>
              <a:rPr lang="tr-TR" baseline="-25000" dirty="0" smtClean="0"/>
              <a:t>1 </a:t>
            </a:r>
            <a:r>
              <a:rPr lang="tr-TR" dirty="0" smtClean="0"/>
              <a:t>dölü   (</a:t>
            </a:r>
            <a:r>
              <a:rPr lang="tr-TR" dirty="0" err="1" smtClean="0"/>
              <a:t>Genotip</a:t>
            </a:r>
            <a:r>
              <a:rPr lang="tr-TR" dirty="0" smtClean="0"/>
              <a:t>)</a:t>
            </a:r>
          </a:p>
          <a:p>
            <a:pPr>
              <a:buNone/>
            </a:pPr>
            <a:r>
              <a:rPr lang="tr-TR" dirty="0" smtClean="0"/>
              <a:t>  (Mor)  (Mor)     (Mor) (Mor)                 (</a:t>
            </a:r>
            <a:r>
              <a:rPr lang="tr-TR" dirty="0" err="1" smtClean="0"/>
              <a:t>Fenotip</a:t>
            </a:r>
            <a:r>
              <a:rPr lang="tr-TR" dirty="0" smtClean="0"/>
              <a:t>)</a:t>
            </a:r>
          </a:p>
          <a:p>
            <a:pPr>
              <a:buNone/>
            </a:pPr>
            <a:r>
              <a:rPr lang="tr-TR" dirty="0" smtClean="0"/>
              <a:t>             </a:t>
            </a:r>
          </a:p>
          <a:p>
            <a:pPr>
              <a:buNone/>
            </a:pPr>
            <a:endParaRPr lang="tr-TR" dirty="0"/>
          </a:p>
        </p:txBody>
      </p:sp>
      <p:cxnSp>
        <p:nvCxnSpPr>
          <p:cNvPr id="5" name="4 Düz Bağlayıcı"/>
          <p:cNvCxnSpPr/>
          <p:nvPr/>
        </p:nvCxnSpPr>
        <p:spPr>
          <a:xfrm>
            <a:off x="2643174" y="2857496"/>
            <a:ext cx="285752"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Düz Bağlayıcı"/>
          <p:cNvCxnSpPr/>
          <p:nvPr/>
        </p:nvCxnSpPr>
        <p:spPr>
          <a:xfrm rot="5400000">
            <a:off x="2643174" y="2786058"/>
            <a:ext cx="285752"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Düz Bağlayıcı"/>
          <p:cNvCxnSpPr/>
          <p:nvPr/>
        </p:nvCxnSpPr>
        <p:spPr>
          <a:xfrm rot="5400000">
            <a:off x="500828" y="4071148"/>
            <a:ext cx="999338"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35 Düz Bağlayıcı"/>
          <p:cNvCxnSpPr/>
          <p:nvPr/>
        </p:nvCxnSpPr>
        <p:spPr>
          <a:xfrm flipV="1">
            <a:off x="1000100" y="3571876"/>
            <a:ext cx="2286016" cy="1000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37 Düz Bağlayıcı"/>
          <p:cNvCxnSpPr/>
          <p:nvPr/>
        </p:nvCxnSpPr>
        <p:spPr>
          <a:xfrm rot="16200000" flipH="1">
            <a:off x="1000100" y="3786190"/>
            <a:ext cx="928694" cy="64294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42 Düz Bağlayıcı"/>
          <p:cNvCxnSpPr/>
          <p:nvPr/>
        </p:nvCxnSpPr>
        <p:spPr>
          <a:xfrm flipV="1">
            <a:off x="1785918" y="3643314"/>
            <a:ext cx="1714512" cy="928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44 Düz Bağlayıcı"/>
          <p:cNvCxnSpPr/>
          <p:nvPr/>
        </p:nvCxnSpPr>
        <p:spPr>
          <a:xfrm>
            <a:off x="1428728" y="3643314"/>
            <a:ext cx="1285884" cy="928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46 Düz Bağlayıcı"/>
          <p:cNvCxnSpPr/>
          <p:nvPr/>
        </p:nvCxnSpPr>
        <p:spPr>
          <a:xfrm rot="5400000" flipH="1" flipV="1">
            <a:off x="2500298" y="3786190"/>
            <a:ext cx="1000132" cy="57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48 Düz Bağlayıcı"/>
          <p:cNvCxnSpPr/>
          <p:nvPr/>
        </p:nvCxnSpPr>
        <p:spPr>
          <a:xfrm>
            <a:off x="1571604" y="3643314"/>
            <a:ext cx="2428892" cy="928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50 Düz Bağlayıcı"/>
          <p:cNvCxnSpPr/>
          <p:nvPr/>
        </p:nvCxnSpPr>
        <p:spPr>
          <a:xfrm rot="16200000" flipV="1">
            <a:off x="3357554" y="3857628"/>
            <a:ext cx="928694" cy="50006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endParaRPr lang="tr-TR" dirty="0"/>
          </a:p>
        </p:txBody>
      </p:sp>
      <p:cxnSp>
        <p:nvCxnSpPr>
          <p:cNvPr id="5" name="4 Düz Bağlayıcı"/>
          <p:cNvCxnSpPr/>
          <p:nvPr/>
        </p:nvCxnSpPr>
        <p:spPr>
          <a:xfrm>
            <a:off x="3071802" y="2285992"/>
            <a:ext cx="914400" cy="914400"/>
          </a:xfrm>
          <a:prstGeom prst="line">
            <a:avLst/>
          </a:prstGeom>
        </p:spPr>
        <p:style>
          <a:lnRef idx="1">
            <a:schemeClr val="accent1"/>
          </a:lnRef>
          <a:fillRef idx="0">
            <a:schemeClr val="accent1"/>
          </a:fillRef>
          <a:effectRef idx="0">
            <a:schemeClr val="accent1"/>
          </a:effectRef>
          <a:fontRef idx="minor">
            <a:schemeClr val="tx1"/>
          </a:fontRef>
        </p:style>
      </p:cxnSp>
      <p:pic>
        <p:nvPicPr>
          <p:cNvPr id="7170" name="Picture 2" descr="8. Sınıf Fen Bilimleri DNA VE GENETİK KOD TEST 2 Yaprak Test - DersLi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t>DNA üzerinde saç rengi, kan grubu gibi belirli kalıtsal özelliklerin taşındığı birimlere </a:t>
            </a:r>
            <a:r>
              <a:rPr lang="tr-TR" b="1" dirty="0" smtClean="0">
                <a:solidFill>
                  <a:srgbClr val="FF0000"/>
                </a:solidFill>
              </a:rPr>
              <a:t>gen</a:t>
            </a:r>
            <a:r>
              <a:rPr lang="tr-TR" dirty="0" smtClean="0"/>
              <a:t> adı verilir. Genler, canlıların birbirlerinden farklı özelliklere sahip olmasını sağlar. Bu farklılık, genlerde bulunan farklı kodlamalardan gelir. Genlerin farklı dizilimlerdeki kodlarını oluşturan küçük birimlere </a:t>
            </a:r>
            <a:r>
              <a:rPr lang="tr-TR" b="1" dirty="0" smtClean="0">
                <a:solidFill>
                  <a:srgbClr val="FF0000"/>
                </a:solidFill>
              </a:rPr>
              <a:t>nükleotid</a:t>
            </a:r>
            <a:r>
              <a:rPr lang="tr-TR" dirty="0" smtClean="0"/>
              <a:t> adı verilir. Canlıların kalıtsal bilgisini taşıyan birimler büyükten küçüğe doğru; kromozom, DNA, gen ve nükleotid olarak sıralanabilir.</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endParaRPr lang="tr-TR" dirty="0"/>
          </a:p>
        </p:txBody>
      </p:sp>
      <p:pic>
        <p:nvPicPr>
          <p:cNvPr id="28674" name="Picture 2" descr="F.8.2.1. DNA ve Genetik Kod Konusu Detayları - Kazanımlar - Açıklama -  Kazanım Soruları"/>
          <p:cNvPicPr>
            <a:picLocks noChangeAspect="1" noChangeArrowheads="1"/>
          </p:cNvPicPr>
          <p:nvPr/>
        </p:nvPicPr>
        <p:blipFill>
          <a:blip r:embed="rId2" cstate="print"/>
          <a:srcRect/>
          <a:stretch>
            <a:fillRect/>
          </a:stretch>
        </p:blipFill>
        <p:spPr bwMode="auto">
          <a:xfrm>
            <a:off x="0" y="1428736"/>
            <a:ext cx="9143999" cy="542926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normAutofit/>
          </a:bodyPr>
          <a:lstStyle/>
          <a:p>
            <a:r>
              <a:rPr lang="tr-TR" b="1" dirty="0" smtClean="0">
                <a:solidFill>
                  <a:schemeClr val="accent2"/>
                </a:solidFill>
              </a:rPr>
              <a:t>DNA'nın Yapısı ve Nükleotidler</a:t>
            </a:r>
          </a:p>
          <a:p>
            <a:r>
              <a:rPr lang="tr-TR" dirty="0" smtClean="0"/>
              <a:t>DNA, tüm canlıların yapısında bulunmasına rağmen, yapısı ve İşlevi 1953 yılında çözülebilmiş bir moleküldür. Dört önemli bilim insanı; Watson,</a:t>
            </a:r>
            <a:r>
              <a:rPr lang="tr-TR" b="1" dirty="0" smtClean="0"/>
              <a:t> Francis </a:t>
            </a:r>
            <a:r>
              <a:rPr lang="tr-TR" b="1" dirty="0" err="1" smtClean="0"/>
              <a:t>Crick</a:t>
            </a:r>
            <a:r>
              <a:rPr lang="tr-TR" dirty="0" smtClean="0"/>
              <a:t>, </a:t>
            </a:r>
            <a:r>
              <a:rPr lang="tr-TR" dirty="0" err="1" smtClean="0"/>
              <a:t>Wİlkins</a:t>
            </a:r>
            <a:r>
              <a:rPr lang="tr-TR" dirty="0" smtClean="0"/>
              <a:t> ve Franklin DNA üzerinde çalışmalar yaparak DNA'nın ikili sarmal denen yapısını ve canlılardaki işlevini ortaya çıkarmışlardır. DNA'nın yapısında, yan yana gelerek DNA zincirini oluşturan küçük birimler nükleotidlerdir. </a:t>
            </a:r>
            <a:r>
              <a:rPr lang="tr-TR" b="1" dirty="0" err="1" smtClean="0"/>
              <a:t>Adenin</a:t>
            </a:r>
            <a:r>
              <a:rPr lang="tr-TR" b="1" dirty="0" smtClean="0"/>
              <a:t> (A)</a:t>
            </a:r>
            <a:r>
              <a:rPr lang="tr-TR" dirty="0" smtClean="0"/>
              <a:t>, </a:t>
            </a:r>
            <a:r>
              <a:rPr lang="tr-TR" b="1" dirty="0" smtClean="0"/>
              <a:t>Timin (T)</a:t>
            </a:r>
            <a:r>
              <a:rPr lang="tr-TR" dirty="0" smtClean="0"/>
              <a:t>, </a:t>
            </a:r>
            <a:r>
              <a:rPr lang="tr-TR" b="1" dirty="0" err="1" smtClean="0"/>
              <a:t>Guanin</a:t>
            </a:r>
            <a:r>
              <a:rPr lang="tr-TR" b="1" dirty="0" smtClean="0"/>
              <a:t> (G)</a:t>
            </a:r>
            <a:r>
              <a:rPr lang="tr-TR" dirty="0" smtClean="0"/>
              <a:t> ve </a:t>
            </a:r>
            <a:r>
              <a:rPr lang="tr-TR" b="1" dirty="0" err="1" smtClean="0"/>
              <a:t>Sitozin</a:t>
            </a:r>
            <a:r>
              <a:rPr lang="tr-TR" b="1" dirty="0" smtClean="0"/>
              <a:t> (C veya S)</a:t>
            </a:r>
            <a:r>
              <a:rPr lang="tr-TR" dirty="0" smtClean="0"/>
              <a:t> olmak üzere, dört farklı nükleotid çeşidi vardır.</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endParaRPr lang="tr-TR" dirty="0"/>
          </a:p>
        </p:txBody>
      </p:sp>
      <p:pic>
        <p:nvPicPr>
          <p:cNvPr id="26626" name="Picture 2" descr="DNA'da Bulunan Nükleotidler"/>
          <p:cNvPicPr>
            <a:picLocks noChangeAspect="1" noChangeArrowheads="1"/>
          </p:cNvPicPr>
          <p:nvPr/>
        </p:nvPicPr>
        <p:blipFill>
          <a:blip r:embed="rId2" cstate="print"/>
          <a:srcRect/>
          <a:stretch>
            <a:fillRect/>
          </a:stretch>
        </p:blipFill>
        <p:spPr bwMode="auto">
          <a:xfrm>
            <a:off x="785786" y="1357298"/>
            <a:ext cx="8072494" cy="492922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t>Nükleotidler; fosfat, şeker ve organik bazdan oluşur. Nükleotidin ismi, bulundurduğu organik bazdan gelir. Örneğin; </a:t>
            </a:r>
            <a:r>
              <a:rPr lang="tr-TR" dirty="0" err="1" smtClean="0"/>
              <a:t>Adenin</a:t>
            </a:r>
            <a:r>
              <a:rPr lang="tr-TR" dirty="0" smtClean="0"/>
              <a:t> bazı bulunduran nükleotid, </a:t>
            </a:r>
            <a:r>
              <a:rPr lang="tr-TR" dirty="0" err="1" smtClean="0"/>
              <a:t>adenin</a:t>
            </a:r>
            <a:r>
              <a:rPr lang="tr-TR" dirty="0" smtClean="0"/>
              <a:t> nükleotidi olarak adlandırılır.</a:t>
            </a:r>
            <a:endParaRPr lang="tr-TR" dirty="0"/>
          </a:p>
        </p:txBody>
      </p:sp>
      <p:pic>
        <p:nvPicPr>
          <p:cNvPr id="25604" name="Picture 4" descr="Nükleotidin Yapısı"/>
          <p:cNvPicPr>
            <a:picLocks noChangeAspect="1" noChangeArrowheads="1"/>
          </p:cNvPicPr>
          <p:nvPr/>
        </p:nvPicPr>
        <p:blipFill>
          <a:blip r:embed="rId2" cstate="print"/>
          <a:srcRect/>
          <a:stretch>
            <a:fillRect/>
          </a:stretch>
        </p:blipFill>
        <p:spPr bwMode="auto">
          <a:xfrm>
            <a:off x="785786" y="4000504"/>
            <a:ext cx="7358114" cy="221457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dirty="0" smtClean="0">
                <a:solidFill>
                  <a:schemeClr val="accent1"/>
                </a:solidFill>
              </a:rPr>
              <a:t>ÖNEMLİ:</a:t>
            </a:r>
            <a:r>
              <a:rPr lang="tr-TR" dirty="0" err="1" smtClean="0"/>
              <a:t>Nükleotitlerin</a:t>
            </a:r>
            <a:r>
              <a:rPr lang="tr-TR" dirty="0" smtClean="0"/>
              <a:t> DNA'nın karşılıklı zincirlerinde eşleşmeleri belirli bir kurala bağlıdır. Bir zincirdeki </a:t>
            </a:r>
            <a:r>
              <a:rPr lang="tr-TR" dirty="0" err="1" smtClean="0"/>
              <a:t>adenin</a:t>
            </a:r>
            <a:r>
              <a:rPr lang="tr-TR" dirty="0" smtClean="0"/>
              <a:t> nükleotidi, her zaman karşı zincirdeki timin nükleotidiyle; </a:t>
            </a:r>
            <a:r>
              <a:rPr lang="tr-TR" dirty="0" err="1" smtClean="0"/>
              <a:t>guanin</a:t>
            </a:r>
            <a:r>
              <a:rPr lang="tr-TR" dirty="0" smtClean="0"/>
              <a:t> nükleotidi ise </a:t>
            </a:r>
            <a:r>
              <a:rPr lang="tr-TR" dirty="0" err="1" smtClean="0"/>
              <a:t>sitozin</a:t>
            </a:r>
            <a:r>
              <a:rPr lang="tr-TR" dirty="0" smtClean="0"/>
              <a:t> nükleotidiyle eşleşir.</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DNA VE GENETİK KOD</a:t>
            </a:r>
            <a:endParaRPr lang="tr-TR" dirty="0"/>
          </a:p>
        </p:txBody>
      </p:sp>
      <p:sp>
        <p:nvSpPr>
          <p:cNvPr id="3" name="2 İçerik Yer Tutucusu"/>
          <p:cNvSpPr>
            <a:spLocks noGrp="1"/>
          </p:cNvSpPr>
          <p:nvPr>
            <p:ph sz="quarter" idx="1"/>
          </p:nvPr>
        </p:nvSpPr>
        <p:spPr/>
        <p:txBody>
          <a:bodyPr/>
          <a:lstStyle/>
          <a:p>
            <a:r>
              <a:rPr lang="tr-TR" b="1" dirty="0" smtClean="0">
                <a:solidFill>
                  <a:srgbClr val="FFC000"/>
                </a:solidFill>
              </a:rPr>
              <a:t>DNA'nın Kendini Eşlemesi</a:t>
            </a:r>
          </a:p>
          <a:p>
            <a:r>
              <a:rPr lang="tr-TR" dirty="0" smtClean="0"/>
              <a:t>Hücre bölünmesi sırasında, DNA kendini eşleyerek kopyasını çıkartır. Bu eşleme sırasında da ilk olarak DNA zincirindeki nükleotidler arasındaki bağlar kopar ve DNA'nın iki zinciri bir fermuar gibi açılır. Açılan zincirlerin karşısında yeni zincirlerin oluşabilmesi için, sitoplazmada serbest hâlde bulunan nükleotidler çekirdeğe giriş yaparlar. Açılan zincirlerdeki uygun nükleotidlerle birleşirler ve yeni DNA zincirleri oluşur. Böylece DNA molekülü kopyalanır.</a:t>
            </a:r>
          </a:p>
          <a:p>
            <a:endParaRPr lang="tr-T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isse Senedi">
  <a:themeElements>
    <a:clrScheme name="Hisse Senedi">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isse Senedi">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isse Senedi">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1287</TotalTime>
  <Words>803</Words>
  <Application>Microsoft Office PowerPoint</Application>
  <PresentationFormat>Ekran Gösterisi (4:3)</PresentationFormat>
  <Paragraphs>101</Paragraphs>
  <Slides>26</Slides>
  <Notes>0</Notes>
  <HiddenSlides>0</HiddenSlides>
  <MMClips>0</MMClips>
  <ScaleCrop>false</ScaleCrop>
  <HeadingPairs>
    <vt:vector size="4" baseType="variant">
      <vt:variant>
        <vt:lpstr>Tema</vt:lpstr>
      </vt:variant>
      <vt:variant>
        <vt:i4>1</vt:i4>
      </vt:variant>
      <vt:variant>
        <vt:lpstr>Slayt Başlıkları</vt:lpstr>
      </vt:variant>
      <vt:variant>
        <vt:i4>26</vt:i4>
      </vt:variant>
    </vt:vector>
  </HeadingPairs>
  <TitlesOfParts>
    <vt:vector size="27" baseType="lpstr">
      <vt:lpstr>Hisse Senedi</vt:lpstr>
      <vt:lpstr>8.SINIF FEN BİLİMLERİ </vt:lpstr>
      <vt:lpstr>DNA VE GENETİK KOD </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lpstr>DNA VE GENETİK KOD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8.SINIF FEN BİLİMLERİ</dc:title>
  <dc:creator>RECEP</dc:creator>
  <cp:lastModifiedBy>Buro</cp:lastModifiedBy>
  <cp:revision>18</cp:revision>
  <dcterms:created xsi:type="dcterms:W3CDTF">2020-10-18T18:28:35Z</dcterms:created>
  <dcterms:modified xsi:type="dcterms:W3CDTF">2020-10-20T08:07:06Z</dcterms:modified>
</cp:coreProperties>
</file>