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 /><Relationship Id="rId2" Type="http://schemas.openxmlformats.org/package/2006/relationships/metadata/thumbnail" Target="docProps/thumbnail.jpeg" /><Relationship Id="rId1" Type="http://schemas.openxmlformats.org/officeDocument/2006/relationships/officeDocument" Target="ppt/presentation.xml" /><Relationship Id="rId4" Type="http://schemas.openxmlformats.org/officeDocument/2006/relationships/extended-properties" Target="docProps/app.xml" /></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 id="294" r:id="rId40"/>
    <p:sldId id="295" r:id="rId41"/>
    <p:sldId id="296" r:id="rId42"/>
    <p:sldId id="297" r:id="rId43"/>
    <p:sldId id="298" r:id="rId44"/>
    <p:sldId id="299" r:id="rId45"/>
    <p:sldId id="300" r:id="rId46"/>
    <p:sldId id="301" r:id="rId47"/>
    <p:sldId id="302" r:id="rId48"/>
    <p:sldId id="303" r:id="rId49"/>
    <p:sldId id="304" r:id="rId50"/>
  </p:sldIdLst>
  <p:sldSz cx="9144000" cy="6858000" type="screen4x3"/>
  <p:notesSz cx="6858000" cy="9144000"/>
  <p:defaultTextStyle>
    <a:defPPr>
      <a:defRPr lang="tr-T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A50021"/>
    <a:srgbClr val="FFFF00"/>
    <a:srgbClr val="FF33CC"/>
    <a:srgbClr val="666633"/>
    <a:srgbClr val="FF3300"/>
    <a:srgbClr val="33CC33"/>
    <a:srgbClr val="FF0066"/>
    <a:srgbClr val="993300"/>
    <a:srgbClr val="00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4" d="100"/>
          <a:sy n="84" d="100"/>
        </p:scale>
        <p:origin x="-1402" y="-6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 /><Relationship Id="rId18" Type="http://schemas.openxmlformats.org/officeDocument/2006/relationships/slide" Target="slides/slide17.xml" /><Relationship Id="rId26" Type="http://schemas.openxmlformats.org/officeDocument/2006/relationships/slide" Target="slides/slide25.xml" /><Relationship Id="rId39" Type="http://schemas.openxmlformats.org/officeDocument/2006/relationships/slide" Target="slides/slide38.xml" /><Relationship Id="rId3" Type="http://schemas.openxmlformats.org/officeDocument/2006/relationships/slide" Target="slides/slide2.xml" /><Relationship Id="rId21" Type="http://schemas.openxmlformats.org/officeDocument/2006/relationships/slide" Target="slides/slide20.xml" /><Relationship Id="rId34" Type="http://schemas.openxmlformats.org/officeDocument/2006/relationships/slide" Target="slides/slide33.xml" /><Relationship Id="rId42" Type="http://schemas.openxmlformats.org/officeDocument/2006/relationships/slide" Target="slides/slide41.xml" /><Relationship Id="rId47" Type="http://schemas.openxmlformats.org/officeDocument/2006/relationships/slide" Target="slides/slide46.xml" /><Relationship Id="rId50" Type="http://schemas.openxmlformats.org/officeDocument/2006/relationships/slide" Target="slides/slide49.xml" /><Relationship Id="rId7" Type="http://schemas.openxmlformats.org/officeDocument/2006/relationships/slide" Target="slides/slide6.xml" /><Relationship Id="rId12" Type="http://schemas.openxmlformats.org/officeDocument/2006/relationships/slide" Target="slides/slide11.xml" /><Relationship Id="rId17" Type="http://schemas.openxmlformats.org/officeDocument/2006/relationships/slide" Target="slides/slide16.xml" /><Relationship Id="rId25" Type="http://schemas.openxmlformats.org/officeDocument/2006/relationships/slide" Target="slides/slide24.xml" /><Relationship Id="rId33" Type="http://schemas.openxmlformats.org/officeDocument/2006/relationships/slide" Target="slides/slide32.xml" /><Relationship Id="rId38" Type="http://schemas.openxmlformats.org/officeDocument/2006/relationships/slide" Target="slides/slide37.xml" /><Relationship Id="rId46" Type="http://schemas.openxmlformats.org/officeDocument/2006/relationships/slide" Target="slides/slide45.xml" /><Relationship Id="rId2" Type="http://schemas.openxmlformats.org/officeDocument/2006/relationships/slide" Target="slides/slide1.xml" /><Relationship Id="rId16" Type="http://schemas.openxmlformats.org/officeDocument/2006/relationships/slide" Target="slides/slide15.xml" /><Relationship Id="rId20" Type="http://schemas.openxmlformats.org/officeDocument/2006/relationships/slide" Target="slides/slide19.xml" /><Relationship Id="rId29" Type="http://schemas.openxmlformats.org/officeDocument/2006/relationships/slide" Target="slides/slide28.xml" /><Relationship Id="rId41" Type="http://schemas.openxmlformats.org/officeDocument/2006/relationships/slide" Target="slides/slide40.xml" /><Relationship Id="rId54" Type="http://schemas.openxmlformats.org/officeDocument/2006/relationships/tableStyles" Target="tableStyles.xml" /><Relationship Id="rId1" Type="http://schemas.openxmlformats.org/officeDocument/2006/relationships/slideMaster" Target="slideMasters/slideMaster1.xml" /><Relationship Id="rId6" Type="http://schemas.openxmlformats.org/officeDocument/2006/relationships/slide" Target="slides/slide5.xml" /><Relationship Id="rId11" Type="http://schemas.openxmlformats.org/officeDocument/2006/relationships/slide" Target="slides/slide10.xml" /><Relationship Id="rId24" Type="http://schemas.openxmlformats.org/officeDocument/2006/relationships/slide" Target="slides/slide23.xml" /><Relationship Id="rId32" Type="http://schemas.openxmlformats.org/officeDocument/2006/relationships/slide" Target="slides/slide31.xml" /><Relationship Id="rId37" Type="http://schemas.openxmlformats.org/officeDocument/2006/relationships/slide" Target="slides/slide36.xml" /><Relationship Id="rId40" Type="http://schemas.openxmlformats.org/officeDocument/2006/relationships/slide" Target="slides/slide39.xml" /><Relationship Id="rId45" Type="http://schemas.openxmlformats.org/officeDocument/2006/relationships/slide" Target="slides/slide44.xml" /><Relationship Id="rId53" Type="http://schemas.openxmlformats.org/officeDocument/2006/relationships/theme" Target="theme/theme1.xml" /><Relationship Id="rId5" Type="http://schemas.openxmlformats.org/officeDocument/2006/relationships/slide" Target="slides/slide4.xml" /><Relationship Id="rId15" Type="http://schemas.openxmlformats.org/officeDocument/2006/relationships/slide" Target="slides/slide14.xml" /><Relationship Id="rId23" Type="http://schemas.openxmlformats.org/officeDocument/2006/relationships/slide" Target="slides/slide22.xml" /><Relationship Id="rId28" Type="http://schemas.openxmlformats.org/officeDocument/2006/relationships/slide" Target="slides/slide27.xml" /><Relationship Id="rId36" Type="http://schemas.openxmlformats.org/officeDocument/2006/relationships/slide" Target="slides/slide35.xml" /><Relationship Id="rId49" Type="http://schemas.openxmlformats.org/officeDocument/2006/relationships/slide" Target="slides/slide48.xml" /><Relationship Id="rId10" Type="http://schemas.openxmlformats.org/officeDocument/2006/relationships/slide" Target="slides/slide9.xml" /><Relationship Id="rId19" Type="http://schemas.openxmlformats.org/officeDocument/2006/relationships/slide" Target="slides/slide18.xml" /><Relationship Id="rId31" Type="http://schemas.openxmlformats.org/officeDocument/2006/relationships/slide" Target="slides/slide30.xml" /><Relationship Id="rId44" Type="http://schemas.openxmlformats.org/officeDocument/2006/relationships/slide" Target="slides/slide43.xml" /><Relationship Id="rId52" Type="http://schemas.openxmlformats.org/officeDocument/2006/relationships/viewProps" Target="viewProps.xml" /><Relationship Id="rId4" Type="http://schemas.openxmlformats.org/officeDocument/2006/relationships/slide" Target="slides/slide3.xml" /><Relationship Id="rId9" Type="http://schemas.openxmlformats.org/officeDocument/2006/relationships/slide" Target="slides/slide8.xml" /><Relationship Id="rId14" Type="http://schemas.openxmlformats.org/officeDocument/2006/relationships/slide" Target="slides/slide13.xml" /><Relationship Id="rId22" Type="http://schemas.openxmlformats.org/officeDocument/2006/relationships/slide" Target="slides/slide21.xml" /><Relationship Id="rId27" Type="http://schemas.openxmlformats.org/officeDocument/2006/relationships/slide" Target="slides/slide26.xml" /><Relationship Id="rId30" Type="http://schemas.openxmlformats.org/officeDocument/2006/relationships/slide" Target="slides/slide29.xml" /><Relationship Id="rId35" Type="http://schemas.openxmlformats.org/officeDocument/2006/relationships/slide" Target="slides/slide34.xml" /><Relationship Id="rId43" Type="http://schemas.openxmlformats.org/officeDocument/2006/relationships/slide" Target="slides/slide42.xml" /><Relationship Id="rId48" Type="http://schemas.openxmlformats.org/officeDocument/2006/relationships/slide" Target="slides/slide47.xml" /><Relationship Id="rId8" Type="http://schemas.openxmlformats.org/officeDocument/2006/relationships/slide" Target="slides/slide7.xml" /><Relationship Id="rId51" Type="http://schemas.openxmlformats.org/officeDocument/2006/relationships/presProps" Target="presProps.xml" /></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Başlık Slaydı">
    <p:spTree>
      <p:nvGrpSpPr>
        <p:cNvPr id="1" name=""/>
        <p:cNvGrpSpPr/>
        <p:nvPr/>
      </p:nvGrpSpPr>
      <p:grpSpPr>
        <a:xfrm>
          <a:off x="0" y="0"/>
          <a:ext cx="0" cy="0"/>
          <a:chOff x="0" y="0"/>
          <a:chExt cx="0" cy="0"/>
        </a:xfrm>
      </p:grpSpPr>
      <p:sp>
        <p:nvSpPr>
          <p:cNvPr id="2" name="1 Başlık"/>
          <p:cNvSpPr>
            <a:spLocks noGrp="1"/>
          </p:cNvSpPr>
          <p:nvPr>
            <p:ph type="ctrTitle"/>
          </p:nvPr>
        </p:nvSpPr>
        <p:spPr>
          <a:xfrm>
            <a:off x="685800" y="2130425"/>
            <a:ext cx="7772400" cy="1470025"/>
          </a:xfrm>
        </p:spPr>
        <p:txBody>
          <a:bodyPr/>
          <a:lstStyle/>
          <a:p>
            <a:r>
              <a:rPr lang="tr-TR"/>
              <a:t>Asıl başlık stili için tıklatın</a:t>
            </a:r>
          </a:p>
        </p:txBody>
      </p:sp>
      <p:sp>
        <p:nvSpPr>
          <p:cNvPr id="3" name="2 Alt Başlık"/>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tr-TR"/>
              <a:t>Asıl alt başlık stilini düzenlemek için tıklatın</a:t>
            </a:r>
          </a:p>
        </p:txBody>
      </p:sp>
      <p:sp>
        <p:nvSpPr>
          <p:cNvPr id="4" name="3 Veri Yer Tutucusu"/>
          <p:cNvSpPr>
            <a:spLocks noGrp="1"/>
          </p:cNvSpPr>
          <p:nvPr>
            <p:ph type="dt" sz="half" idx="10"/>
          </p:nvPr>
        </p:nvSpPr>
        <p:spPr/>
        <p:txBody>
          <a:bodyPr/>
          <a:lstStyle/>
          <a:p>
            <a:fld id="{BBD655FC-54FF-4693-AD1F-3429276747D4}" type="datetimeFigureOut">
              <a:rPr lang="tr-TR" smtClean="0"/>
              <a:pPr/>
              <a:t>7.10.2020</a:t>
            </a:fld>
            <a:endParaRPr lang="tr-TR"/>
          </a:p>
        </p:txBody>
      </p:sp>
      <p:sp>
        <p:nvSpPr>
          <p:cNvPr id="5" name="4 Altbilgi Yer Tutucusu"/>
          <p:cNvSpPr>
            <a:spLocks noGrp="1"/>
          </p:cNvSpPr>
          <p:nvPr>
            <p:ph type="ftr" sz="quarter" idx="11"/>
          </p:nvPr>
        </p:nvSpPr>
        <p:spPr/>
        <p:txBody>
          <a:bodyPr/>
          <a:lstStyle/>
          <a:p>
            <a:endParaRPr lang="tr-TR"/>
          </a:p>
        </p:txBody>
      </p:sp>
      <p:sp>
        <p:nvSpPr>
          <p:cNvPr id="6" name="5 Slayt Numarası Yer Tutucusu"/>
          <p:cNvSpPr>
            <a:spLocks noGrp="1"/>
          </p:cNvSpPr>
          <p:nvPr>
            <p:ph type="sldNum" sz="quarter" idx="12"/>
          </p:nvPr>
        </p:nvSpPr>
        <p:spPr/>
        <p:txBody>
          <a:bodyPr/>
          <a:lstStyle/>
          <a:p>
            <a:fld id="{F7FBE350-2F1C-4013-B70F-7BB9904DBCC9}" type="slidenum">
              <a:rPr lang="tr-TR" smtClean="0"/>
              <a:pPr/>
              <a:t>‹#›</a:t>
            </a:fld>
            <a:endParaRPr lang="tr-T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Başlık, Dikey Metin">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a:t>Asıl başlık stili için tıklatın</a:t>
            </a:r>
          </a:p>
        </p:txBody>
      </p:sp>
      <p:sp>
        <p:nvSpPr>
          <p:cNvPr id="3" name="2 Dikey Metin Yer Tutucusu"/>
          <p:cNvSpPr>
            <a:spLocks noGrp="1"/>
          </p:cNvSpPr>
          <p:nvPr>
            <p:ph type="body" orient="vert" idx="1"/>
          </p:nvPr>
        </p:nvSpPr>
        <p:spPr/>
        <p:txBody>
          <a:bodyPr vert="eaVert"/>
          <a:lstStyle/>
          <a:p>
            <a:pPr lvl="0"/>
            <a:r>
              <a:rPr lang="tr-TR"/>
              <a:t>Asıl metin stillerini düzenlemek için tıklatın</a:t>
            </a:r>
          </a:p>
          <a:p>
            <a:pPr lvl="1"/>
            <a:r>
              <a:rPr lang="tr-TR"/>
              <a:t>İkinci düzey</a:t>
            </a:r>
          </a:p>
          <a:p>
            <a:pPr lvl="2"/>
            <a:r>
              <a:rPr lang="tr-TR"/>
              <a:t>Üçüncü düzey</a:t>
            </a:r>
          </a:p>
          <a:p>
            <a:pPr lvl="3"/>
            <a:r>
              <a:rPr lang="tr-TR"/>
              <a:t>Dördüncü düzey</a:t>
            </a:r>
          </a:p>
          <a:p>
            <a:pPr lvl="4"/>
            <a:r>
              <a:rPr lang="tr-TR"/>
              <a:t>Beşinci düzey</a:t>
            </a:r>
          </a:p>
        </p:txBody>
      </p:sp>
      <p:sp>
        <p:nvSpPr>
          <p:cNvPr id="4" name="3 Veri Yer Tutucusu"/>
          <p:cNvSpPr>
            <a:spLocks noGrp="1"/>
          </p:cNvSpPr>
          <p:nvPr>
            <p:ph type="dt" sz="half" idx="10"/>
          </p:nvPr>
        </p:nvSpPr>
        <p:spPr/>
        <p:txBody>
          <a:bodyPr/>
          <a:lstStyle/>
          <a:p>
            <a:fld id="{BBD655FC-54FF-4693-AD1F-3429276747D4}" type="datetimeFigureOut">
              <a:rPr lang="tr-TR" smtClean="0"/>
              <a:pPr/>
              <a:t>7.10.2020</a:t>
            </a:fld>
            <a:endParaRPr lang="tr-TR"/>
          </a:p>
        </p:txBody>
      </p:sp>
      <p:sp>
        <p:nvSpPr>
          <p:cNvPr id="5" name="4 Altbilgi Yer Tutucusu"/>
          <p:cNvSpPr>
            <a:spLocks noGrp="1"/>
          </p:cNvSpPr>
          <p:nvPr>
            <p:ph type="ftr" sz="quarter" idx="11"/>
          </p:nvPr>
        </p:nvSpPr>
        <p:spPr/>
        <p:txBody>
          <a:bodyPr/>
          <a:lstStyle/>
          <a:p>
            <a:endParaRPr lang="tr-TR"/>
          </a:p>
        </p:txBody>
      </p:sp>
      <p:sp>
        <p:nvSpPr>
          <p:cNvPr id="6" name="5 Slayt Numarası Yer Tutucusu"/>
          <p:cNvSpPr>
            <a:spLocks noGrp="1"/>
          </p:cNvSpPr>
          <p:nvPr>
            <p:ph type="sldNum" sz="quarter" idx="12"/>
          </p:nvPr>
        </p:nvSpPr>
        <p:spPr/>
        <p:txBody>
          <a:bodyPr/>
          <a:lstStyle/>
          <a:p>
            <a:fld id="{F7FBE350-2F1C-4013-B70F-7BB9904DBCC9}" type="slidenum">
              <a:rPr lang="tr-TR" smtClean="0"/>
              <a:pPr/>
              <a:t>‹#›</a:t>
            </a:fld>
            <a:endParaRPr lang="tr-T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Dikey Başlık ve Metin">
    <p:spTree>
      <p:nvGrpSpPr>
        <p:cNvPr id="1" name=""/>
        <p:cNvGrpSpPr/>
        <p:nvPr/>
      </p:nvGrpSpPr>
      <p:grpSpPr>
        <a:xfrm>
          <a:off x="0" y="0"/>
          <a:ext cx="0" cy="0"/>
          <a:chOff x="0" y="0"/>
          <a:chExt cx="0" cy="0"/>
        </a:xfrm>
      </p:grpSpPr>
      <p:sp>
        <p:nvSpPr>
          <p:cNvPr id="2" name="1 Dikey Başlık"/>
          <p:cNvSpPr>
            <a:spLocks noGrp="1"/>
          </p:cNvSpPr>
          <p:nvPr>
            <p:ph type="title" orient="vert"/>
          </p:nvPr>
        </p:nvSpPr>
        <p:spPr>
          <a:xfrm>
            <a:off x="6629400" y="274638"/>
            <a:ext cx="2057400" cy="5851525"/>
          </a:xfrm>
        </p:spPr>
        <p:txBody>
          <a:bodyPr vert="eaVert"/>
          <a:lstStyle/>
          <a:p>
            <a:r>
              <a:rPr lang="tr-TR"/>
              <a:t>Asıl başlık stili için tıklatın</a:t>
            </a:r>
          </a:p>
        </p:txBody>
      </p:sp>
      <p:sp>
        <p:nvSpPr>
          <p:cNvPr id="3" name="2 Dikey Metin Yer Tutucusu"/>
          <p:cNvSpPr>
            <a:spLocks noGrp="1"/>
          </p:cNvSpPr>
          <p:nvPr>
            <p:ph type="body" orient="vert" idx="1"/>
          </p:nvPr>
        </p:nvSpPr>
        <p:spPr>
          <a:xfrm>
            <a:off x="457200" y="274638"/>
            <a:ext cx="6019800" cy="5851525"/>
          </a:xfrm>
        </p:spPr>
        <p:txBody>
          <a:bodyPr vert="eaVert"/>
          <a:lstStyle/>
          <a:p>
            <a:pPr lvl="0"/>
            <a:r>
              <a:rPr lang="tr-TR"/>
              <a:t>Asıl metin stillerini düzenlemek için tıklatın</a:t>
            </a:r>
          </a:p>
          <a:p>
            <a:pPr lvl="1"/>
            <a:r>
              <a:rPr lang="tr-TR"/>
              <a:t>İkinci düzey</a:t>
            </a:r>
          </a:p>
          <a:p>
            <a:pPr lvl="2"/>
            <a:r>
              <a:rPr lang="tr-TR"/>
              <a:t>Üçüncü düzey</a:t>
            </a:r>
          </a:p>
          <a:p>
            <a:pPr lvl="3"/>
            <a:r>
              <a:rPr lang="tr-TR"/>
              <a:t>Dördüncü düzey</a:t>
            </a:r>
          </a:p>
          <a:p>
            <a:pPr lvl="4"/>
            <a:r>
              <a:rPr lang="tr-TR"/>
              <a:t>Beşinci düzey</a:t>
            </a:r>
          </a:p>
        </p:txBody>
      </p:sp>
      <p:sp>
        <p:nvSpPr>
          <p:cNvPr id="4" name="3 Veri Yer Tutucusu"/>
          <p:cNvSpPr>
            <a:spLocks noGrp="1"/>
          </p:cNvSpPr>
          <p:nvPr>
            <p:ph type="dt" sz="half" idx="10"/>
          </p:nvPr>
        </p:nvSpPr>
        <p:spPr/>
        <p:txBody>
          <a:bodyPr/>
          <a:lstStyle/>
          <a:p>
            <a:fld id="{BBD655FC-54FF-4693-AD1F-3429276747D4}" type="datetimeFigureOut">
              <a:rPr lang="tr-TR" smtClean="0"/>
              <a:pPr/>
              <a:t>7.10.2020</a:t>
            </a:fld>
            <a:endParaRPr lang="tr-TR"/>
          </a:p>
        </p:txBody>
      </p:sp>
      <p:sp>
        <p:nvSpPr>
          <p:cNvPr id="5" name="4 Altbilgi Yer Tutucusu"/>
          <p:cNvSpPr>
            <a:spLocks noGrp="1"/>
          </p:cNvSpPr>
          <p:nvPr>
            <p:ph type="ftr" sz="quarter" idx="11"/>
          </p:nvPr>
        </p:nvSpPr>
        <p:spPr/>
        <p:txBody>
          <a:bodyPr/>
          <a:lstStyle/>
          <a:p>
            <a:endParaRPr lang="tr-TR"/>
          </a:p>
        </p:txBody>
      </p:sp>
      <p:sp>
        <p:nvSpPr>
          <p:cNvPr id="6" name="5 Slayt Numarası Yer Tutucusu"/>
          <p:cNvSpPr>
            <a:spLocks noGrp="1"/>
          </p:cNvSpPr>
          <p:nvPr>
            <p:ph type="sldNum" sz="quarter" idx="12"/>
          </p:nvPr>
        </p:nvSpPr>
        <p:spPr/>
        <p:txBody>
          <a:bodyPr/>
          <a:lstStyle/>
          <a:p>
            <a:fld id="{F7FBE350-2F1C-4013-B70F-7BB9904DBCC9}" type="slidenum">
              <a:rPr lang="tr-TR" smtClean="0"/>
              <a:pPr/>
              <a:t>‹#›</a:t>
            </a:fld>
            <a:endParaRPr lang="tr-T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Başlık ve İçerik">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a:t>Asıl başlık stili için tıklatın</a:t>
            </a:r>
          </a:p>
        </p:txBody>
      </p:sp>
      <p:sp>
        <p:nvSpPr>
          <p:cNvPr id="3" name="2 İçerik Yer Tutucusu"/>
          <p:cNvSpPr>
            <a:spLocks noGrp="1"/>
          </p:cNvSpPr>
          <p:nvPr>
            <p:ph idx="1"/>
          </p:nvPr>
        </p:nvSpPr>
        <p:spPr/>
        <p:txBody>
          <a:bodyPr/>
          <a:lstStyle/>
          <a:p>
            <a:pPr lvl="0"/>
            <a:r>
              <a:rPr lang="tr-TR"/>
              <a:t>Asıl metin stillerini düzenlemek için tıklatın</a:t>
            </a:r>
          </a:p>
          <a:p>
            <a:pPr lvl="1"/>
            <a:r>
              <a:rPr lang="tr-TR"/>
              <a:t>İkinci düzey</a:t>
            </a:r>
          </a:p>
          <a:p>
            <a:pPr lvl="2"/>
            <a:r>
              <a:rPr lang="tr-TR"/>
              <a:t>Üçüncü düzey</a:t>
            </a:r>
          </a:p>
          <a:p>
            <a:pPr lvl="3"/>
            <a:r>
              <a:rPr lang="tr-TR"/>
              <a:t>Dördüncü düzey</a:t>
            </a:r>
          </a:p>
          <a:p>
            <a:pPr lvl="4"/>
            <a:r>
              <a:rPr lang="tr-TR"/>
              <a:t>Beşinci düzey</a:t>
            </a:r>
          </a:p>
        </p:txBody>
      </p:sp>
      <p:sp>
        <p:nvSpPr>
          <p:cNvPr id="4" name="3 Veri Yer Tutucusu"/>
          <p:cNvSpPr>
            <a:spLocks noGrp="1"/>
          </p:cNvSpPr>
          <p:nvPr>
            <p:ph type="dt" sz="half" idx="10"/>
          </p:nvPr>
        </p:nvSpPr>
        <p:spPr/>
        <p:txBody>
          <a:bodyPr/>
          <a:lstStyle/>
          <a:p>
            <a:fld id="{BBD655FC-54FF-4693-AD1F-3429276747D4}" type="datetimeFigureOut">
              <a:rPr lang="tr-TR" smtClean="0"/>
              <a:pPr/>
              <a:t>7.10.2020</a:t>
            </a:fld>
            <a:endParaRPr lang="tr-TR"/>
          </a:p>
        </p:txBody>
      </p:sp>
      <p:sp>
        <p:nvSpPr>
          <p:cNvPr id="5" name="4 Altbilgi Yer Tutucusu"/>
          <p:cNvSpPr>
            <a:spLocks noGrp="1"/>
          </p:cNvSpPr>
          <p:nvPr>
            <p:ph type="ftr" sz="quarter" idx="11"/>
          </p:nvPr>
        </p:nvSpPr>
        <p:spPr/>
        <p:txBody>
          <a:bodyPr/>
          <a:lstStyle/>
          <a:p>
            <a:endParaRPr lang="tr-TR"/>
          </a:p>
        </p:txBody>
      </p:sp>
      <p:sp>
        <p:nvSpPr>
          <p:cNvPr id="6" name="5 Slayt Numarası Yer Tutucusu"/>
          <p:cNvSpPr>
            <a:spLocks noGrp="1"/>
          </p:cNvSpPr>
          <p:nvPr>
            <p:ph type="sldNum" sz="quarter" idx="12"/>
          </p:nvPr>
        </p:nvSpPr>
        <p:spPr/>
        <p:txBody>
          <a:bodyPr/>
          <a:lstStyle/>
          <a:p>
            <a:fld id="{F7FBE350-2F1C-4013-B70F-7BB9904DBCC9}" type="slidenum">
              <a:rPr lang="tr-TR" smtClean="0"/>
              <a:pPr/>
              <a:t>‹#›</a:t>
            </a:fld>
            <a:endParaRPr lang="tr-T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Bölüm Üstbilgisi">
    <p:spTree>
      <p:nvGrpSpPr>
        <p:cNvPr id="1" name=""/>
        <p:cNvGrpSpPr/>
        <p:nvPr/>
      </p:nvGrpSpPr>
      <p:grpSpPr>
        <a:xfrm>
          <a:off x="0" y="0"/>
          <a:ext cx="0" cy="0"/>
          <a:chOff x="0" y="0"/>
          <a:chExt cx="0" cy="0"/>
        </a:xfrm>
      </p:grpSpPr>
      <p:sp>
        <p:nvSpPr>
          <p:cNvPr id="2" name="1 Başlık"/>
          <p:cNvSpPr>
            <a:spLocks noGrp="1"/>
          </p:cNvSpPr>
          <p:nvPr>
            <p:ph type="title"/>
          </p:nvPr>
        </p:nvSpPr>
        <p:spPr>
          <a:xfrm>
            <a:off x="722313" y="4406900"/>
            <a:ext cx="7772400" cy="1362075"/>
          </a:xfrm>
        </p:spPr>
        <p:txBody>
          <a:bodyPr anchor="t"/>
          <a:lstStyle>
            <a:lvl1pPr algn="l">
              <a:defRPr sz="4000" b="1" cap="all"/>
            </a:lvl1pPr>
          </a:lstStyle>
          <a:p>
            <a:r>
              <a:rPr lang="tr-TR"/>
              <a:t>Asıl başlık stili için tıklatın</a:t>
            </a:r>
          </a:p>
        </p:txBody>
      </p:sp>
      <p:sp>
        <p:nvSpPr>
          <p:cNvPr id="3" name="2 Metin Yer Tutucusu"/>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tr-TR"/>
              <a:t>Asıl metin stillerini düzenlemek için tıklatın</a:t>
            </a:r>
          </a:p>
        </p:txBody>
      </p:sp>
      <p:sp>
        <p:nvSpPr>
          <p:cNvPr id="4" name="3 Veri Yer Tutucusu"/>
          <p:cNvSpPr>
            <a:spLocks noGrp="1"/>
          </p:cNvSpPr>
          <p:nvPr>
            <p:ph type="dt" sz="half" idx="10"/>
          </p:nvPr>
        </p:nvSpPr>
        <p:spPr/>
        <p:txBody>
          <a:bodyPr/>
          <a:lstStyle/>
          <a:p>
            <a:fld id="{BBD655FC-54FF-4693-AD1F-3429276747D4}" type="datetimeFigureOut">
              <a:rPr lang="tr-TR" smtClean="0"/>
              <a:pPr/>
              <a:t>7.10.2020</a:t>
            </a:fld>
            <a:endParaRPr lang="tr-TR"/>
          </a:p>
        </p:txBody>
      </p:sp>
      <p:sp>
        <p:nvSpPr>
          <p:cNvPr id="5" name="4 Altbilgi Yer Tutucusu"/>
          <p:cNvSpPr>
            <a:spLocks noGrp="1"/>
          </p:cNvSpPr>
          <p:nvPr>
            <p:ph type="ftr" sz="quarter" idx="11"/>
          </p:nvPr>
        </p:nvSpPr>
        <p:spPr/>
        <p:txBody>
          <a:bodyPr/>
          <a:lstStyle/>
          <a:p>
            <a:endParaRPr lang="tr-TR"/>
          </a:p>
        </p:txBody>
      </p:sp>
      <p:sp>
        <p:nvSpPr>
          <p:cNvPr id="6" name="5 Slayt Numarası Yer Tutucusu"/>
          <p:cNvSpPr>
            <a:spLocks noGrp="1"/>
          </p:cNvSpPr>
          <p:nvPr>
            <p:ph type="sldNum" sz="quarter" idx="12"/>
          </p:nvPr>
        </p:nvSpPr>
        <p:spPr/>
        <p:txBody>
          <a:bodyPr/>
          <a:lstStyle/>
          <a:p>
            <a:fld id="{F7FBE350-2F1C-4013-B70F-7BB9904DBCC9}" type="slidenum">
              <a:rPr lang="tr-TR" smtClean="0"/>
              <a:pPr/>
              <a:t>‹#›</a:t>
            </a:fld>
            <a:endParaRPr lang="tr-T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ki İçerik">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a:t>Asıl başlık stili için tıklatın</a:t>
            </a:r>
          </a:p>
        </p:txBody>
      </p:sp>
      <p:sp>
        <p:nvSpPr>
          <p:cNvPr id="3" name="2 İçerik Yer Tutucusu"/>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tr-TR"/>
              <a:t>Asıl metin stillerini düzenlemek için tıklatın</a:t>
            </a:r>
          </a:p>
          <a:p>
            <a:pPr lvl="1"/>
            <a:r>
              <a:rPr lang="tr-TR"/>
              <a:t>İkinci düzey</a:t>
            </a:r>
          </a:p>
          <a:p>
            <a:pPr lvl="2"/>
            <a:r>
              <a:rPr lang="tr-TR"/>
              <a:t>Üçüncü düzey</a:t>
            </a:r>
          </a:p>
          <a:p>
            <a:pPr lvl="3"/>
            <a:r>
              <a:rPr lang="tr-TR"/>
              <a:t>Dördüncü düzey</a:t>
            </a:r>
          </a:p>
          <a:p>
            <a:pPr lvl="4"/>
            <a:r>
              <a:rPr lang="tr-TR"/>
              <a:t>Beşinci düzey</a:t>
            </a:r>
          </a:p>
        </p:txBody>
      </p:sp>
      <p:sp>
        <p:nvSpPr>
          <p:cNvPr id="4" name="3 İçerik Yer Tutucusu"/>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tr-TR"/>
              <a:t>Asıl metin stillerini düzenlemek için tıklatın</a:t>
            </a:r>
          </a:p>
          <a:p>
            <a:pPr lvl="1"/>
            <a:r>
              <a:rPr lang="tr-TR"/>
              <a:t>İkinci düzey</a:t>
            </a:r>
          </a:p>
          <a:p>
            <a:pPr lvl="2"/>
            <a:r>
              <a:rPr lang="tr-TR"/>
              <a:t>Üçüncü düzey</a:t>
            </a:r>
          </a:p>
          <a:p>
            <a:pPr lvl="3"/>
            <a:r>
              <a:rPr lang="tr-TR"/>
              <a:t>Dördüncü düzey</a:t>
            </a:r>
          </a:p>
          <a:p>
            <a:pPr lvl="4"/>
            <a:r>
              <a:rPr lang="tr-TR"/>
              <a:t>Beşinci düzey</a:t>
            </a:r>
          </a:p>
        </p:txBody>
      </p:sp>
      <p:sp>
        <p:nvSpPr>
          <p:cNvPr id="5" name="4 Veri Yer Tutucusu"/>
          <p:cNvSpPr>
            <a:spLocks noGrp="1"/>
          </p:cNvSpPr>
          <p:nvPr>
            <p:ph type="dt" sz="half" idx="10"/>
          </p:nvPr>
        </p:nvSpPr>
        <p:spPr/>
        <p:txBody>
          <a:bodyPr/>
          <a:lstStyle/>
          <a:p>
            <a:fld id="{BBD655FC-54FF-4693-AD1F-3429276747D4}" type="datetimeFigureOut">
              <a:rPr lang="tr-TR" smtClean="0"/>
              <a:pPr/>
              <a:t>7.10.2020</a:t>
            </a:fld>
            <a:endParaRPr lang="tr-TR"/>
          </a:p>
        </p:txBody>
      </p:sp>
      <p:sp>
        <p:nvSpPr>
          <p:cNvPr id="6" name="5 Altbilgi Yer Tutucusu"/>
          <p:cNvSpPr>
            <a:spLocks noGrp="1"/>
          </p:cNvSpPr>
          <p:nvPr>
            <p:ph type="ftr" sz="quarter" idx="11"/>
          </p:nvPr>
        </p:nvSpPr>
        <p:spPr/>
        <p:txBody>
          <a:bodyPr/>
          <a:lstStyle/>
          <a:p>
            <a:endParaRPr lang="tr-TR"/>
          </a:p>
        </p:txBody>
      </p:sp>
      <p:sp>
        <p:nvSpPr>
          <p:cNvPr id="7" name="6 Slayt Numarası Yer Tutucusu"/>
          <p:cNvSpPr>
            <a:spLocks noGrp="1"/>
          </p:cNvSpPr>
          <p:nvPr>
            <p:ph type="sldNum" sz="quarter" idx="12"/>
          </p:nvPr>
        </p:nvSpPr>
        <p:spPr/>
        <p:txBody>
          <a:bodyPr/>
          <a:lstStyle/>
          <a:p>
            <a:fld id="{F7FBE350-2F1C-4013-B70F-7BB9904DBCC9}" type="slidenum">
              <a:rPr lang="tr-TR" smtClean="0"/>
              <a:pPr/>
              <a:t>‹#›</a:t>
            </a:fld>
            <a:endParaRPr lang="tr-T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Karşılaştırma">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lvl1pPr>
              <a:defRPr/>
            </a:lvl1pPr>
          </a:lstStyle>
          <a:p>
            <a:r>
              <a:rPr lang="tr-TR"/>
              <a:t>Asıl başlık stili için tıklatın</a:t>
            </a:r>
          </a:p>
        </p:txBody>
      </p:sp>
      <p:sp>
        <p:nvSpPr>
          <p:cNvPr id="3" name="2 Metin Yer Tutucusu"/>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a:t>Asıl metin stillerini düzenlemek için tıklatın</a:t>
            </a:r>
          </a:p>
        </p:txBody>
      </p:sp>
      <p:sp>
        <p:nvSpPr>
          <p:cNvPr id="4" name="3 İçerik Yer Tutucusu"/>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tr-TR"/>
              <a:t>Asıl metin stillerini düzenlemek için tıklatın</a:t>
            </a:r>
          </a:p>
          <a:p>
            <a:pPr lvl="1"/>
            <a:r>
              <a:rPr lang="tr-TR"/>
              <a:t>İkinci düzey</a:t>
            </a:r>
          </a:p>
          <a:p>
            <a:pPr lvl="2"/>
            <a:r>
              <a:rPr lang="tr-TR"/>
              <a:t>Üçüncü düzey</a:t>
            </a:r>
          </a:p>
          <a:p>
            <a:pPr lvl="3"/>
            <a:r>
              <a:rPr lang="tr-TR"/>
              <a:t>Dördüncü düzey</a:t>
            </a:r>
          </a:p>
          <a:p>
            <a:pPr lvl="4"/>
            <a:r>
              <a:rPr lang="tr-TR"/>
              <a:t>Beşinci düzey</a:t>
            </a:r>
          </a:p>
        </p:txBody>
      </p:sp>
      <p:sp>
        <p:nvSpPr>
          <p:cNvPr id="5" name="4 Metin Yer Tutucusu"/>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a:t>Asıl metin stillerini düzenlemek için tıklatın</a:t>
            </a:r>
          </a:p>
        </p:txBody>
      </p:sp>
      <p:sp>
        <p:nvSpPr>
          <p:cNvPr id="6" name="5 İçerik Yer Tutucusu"/>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tr-TR"/>
              <a:t>Asıl metin stillerini düzenlemek için tıklatın</a:t>
            </a:r>
          </a:p>
          <a:p>
            <a:pPr lvl="1"/>
            <a:r>
              <a:rPr lang="tr-TR"/>
              <a:t>İkinci düzey</a:t>
            </a:r>
          </a:p>
          <a:p>
            <a:pPr lvl="2"/>
            <a:r>
              <a:rPr lang="tr-TR"/>
              <a:t>Üçüncü düzey</a:t>
            </a:r>
          </a:p>
          <a:p>
            <a:pPr lvl="3"/>
            <a:r>
              <a:rPr lang="tr-TR"/>
              <a:t>Dördüncü düzey</a:t>
            </a:r>
          </a:p>
          <a:p>
            <a:pPr lvl="4"/>
            <a:r>
              <a:rPr lang="tr-TR"/>
              <a:t>Beşinci düzey</a:t>
            </a:r>
          </a:p>
        </p:txBody>
      </p:sp>
      <p:sp>
        <p:nvSpPr>
          <p:cNvPr id="7" name="6 Veri Yer Tutucusu"/>
          <p:cNvSpPr>
            <a:spLocks noGrp="1"/>
          </p:cNvSpPr>
          <p:nvPr>
            <p:ph type="dt" sz="half" idx="10"/>
          </p:nvPr>
        </p:nvSpPr>
        <p:spPr/>
        <p:txBody>
          <a:bodyPr/>
          <a:lstStyle/>
          <a:p>
            <a:fld id="{BBD655FC-54FF-4693-AD1F-3429276747D4}" type="datetimeFigureOut">
              <a:rPr lang="tr-TR" smtClean="0"/>
              <a:pPr/>
              <a:t>7.10.2020</a:t>
            </a:fld>
            <a:endParaRPr lang="tr-TR"/>
          </a:p>
        </p:txBody>
      </p:sp>
      <p:sp>
        <p:nvSpPr>
          <p:cNvPr id="8" name="7 Altbilgi Yer Tutucusu"/>
          <p:cNvSpPr>
            <a:spLocks noGrp="1"/>
          </p:cNvSpPr>
          <p:nvPr>
            <p:ph type="ftr" sz="quarter" idx="11"/>
          </p:nvPr>
        </p:nvSpPr>
        <p:spPr/>
        <p:txBody>
          <a:bodyPr/>
          <a:lstStyle/>
          <a:p>
            <a:endParaRPr lang="tr-TR"/>
          </a:p>
        </p:txBody>
      </p:sp>
      <p:sp>
        <p:nvSpPr>
          <p:cNvPr id="9" name="8 Slayt Numarası Yer Tutucusu"/>
          <p:cNvSpPr>
            <a:spLocks noGrp="1"/>
          </p:cNvSpPr>
          <p:nvPr>
            <p:ph type="sldNum" sz="quarter" idx="12"/>
          </p:nvPr>
        </p:nvSpPr>
        <p:spPr/>
        <p:txBody>
          <a:bodyPr/>
          <a:lstStyle/>
          <a:p>
            <a:fld id="{F7FBE350-2F1C-4013-B70F-7BB9904DBCC9}" type="slidenum">
              <a:rPr lang="tr-TR" smtClean="0"/>
              <a:pPr/>
              <a:t>‹#›</a:t>
            </a:fld>
            <a:endParaRPr lang="tr-T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Yalnızca Başlık">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a:t>Asıl başlık stili için tıklatın</a:t>
            </a:r>
          </a:p>
        </p:txBody>
      </p:sp>
      <p:sp>
        <p:nvSpPr>
          <p:cNvPr id="3" name="2 Veri Yer Tutucusu"/>
          <p:cNvSpPr>
            <a:spLocks noGrp="1"/>
          </p:cNvSpPr>
          <p:nvPr>
            <p:ph type="dt" sz="half" idx="10"/>
          </p:nvPr>
        </p:nvSpPr>
        <p:spPr/>
        <p:txBody>
          <a:bodyPr/>
          <a:lstStyle/>
          <a:p>
            <a:fld id="{BBD655FC-54FF-4693-AD1F-3429276747D4}" type="datetimeFigureOut">
              <a:rPr lang="tr-TR" smtClean="0"/>
              <a:pPr/>
              <a:t>7.10.2020</a:t>
            </a:fld>
            <a:endParaRPr lang="tr-TR"/>
          </a:p>
        </p:txBody>
      </p:sp>
      <p:sp>
        <p:nvSpPr>
          <p:cNvPr id="4" name="3 Altbilgi Yer Tutucusu"/>
          <p:cNvSpPr>
            <a:spLocks noGrp="1"/>
          </p:cNvSpPr>
          <p:nvPr>
            <p:ph type="ftr" sz="quarter" idx="11"/>
          </p:nvPr>
        </p:nvSpPr>
        <p:spPr/>
        <p:txBody>
          <a:bodyPr/>
          <a:lstStyle/>
          <a:p>
            <a:endParaRPr lang="tr-TR"/>
          </a:p>
        </p:txBody>
      </p:sp>
      <p:sp>
        <p:nvSpPr>
          <p:cNvPr id="5" name="4 Slayt Numarası Yer Tutucusu"/>
          <p:cNvSpPr>
            <a:spLocks noGrp="1"/>
          </p:cNvSpPr>
          <p:nvPr>
            <p:ph type="sldNum" sz="quarter" idx="12"/>
          </p:nvPr>
        </p:nvSpPr>
        <p:spPr/>
        <p:txBody>
          <a:bodyPr/>
          <a:lstStyle/>
          <a:p>
            <a:fld id="{F7FBE350-2F1C-4013-B70F-7BB9904DBCC9}" type="slidenum">
              <a:rPr lang="tr-TR" smtClean="0"/>
              <a:pPr/>
              <a:t>‹#›</a:t>
            </a:fld>
            <a:endParaRPr lang="tr-T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oş">
    <p:spTree>
      <p:nvGrpSpPr>
        <p:cNvPr id="1" name=""/>
        <p:cNvGrpSpPr/>
        <p:nvPr/>
      </p:nvGrpSpPr>
      <p:grpSpPr>
        <a:xfrm>
          <a:off x="0" y="0"/>
          <a:ext cx="0" cy="0"/>
          <a:chOff x="0" y="0"/>
          <a:chExt cx="0" cy="0"/>
        </a:xfrm>
      </p:grpSpPr>
      <p:sp>
        <p:nvSpPr>
          <p:cNvPr id="2" name="1 Veri Yer Tutucusu"/>
          <p:cNvSpPr>
            <a:spLocks noGrp="1"/>
          </p:cNvSpPr>
          <p:nvPr>
            <p:ph type="dt" sz="half" idx="10"/>
          </p:nvPr>
        </p:nvSpPr>
        <p:spPr/>
        <p:txBody>
          <a:bodyPr/>
          <a:lstStyle/>
          <a:p>
            <a:fld id="{BBD655FC-54FF-4693-AD1F-3429276747D4}" type="datetimeFigureOut">
              <a:rPr lang="tr-TR" smtClean="0"/>
              <a:pPr/>
              <a:t>7.10.2020</a:t>
            </a:fld>
            <a:endParaRPr lang="tr-TR"/>
          </a:p>
        </p:txBody>
      </p:sp>
      <p:sp>
        <p:nvSpPr>
          <p:cNvPr id="3" name="2 Altbilgi Yer Tutucusu"/>
          <p:cNvSpPr>
            <a:spLocks noGrp="1"/>
          </p:cNvSpPr>
          <p:nvPr>
            <p:ph type="ftr" sz="quarter" idx="11"/>
          </p:nvPr>
        </p:nvSpPr>
        <p:spPr/>
        <p:txBody>
          <a:bodyPr/>
          <a:lstStyle/>
          <a:p>
            <a:endParaRPr lang="tr-TR"/>
          </a:p>
        </p:txBody>
      </p:sp>
      <p:sp>
        <p:nvSpPr>
          <p:cNvPr id="4" name="3 Slayt Numarası Yer Tutucusu"/>
          <p:cNvSpPr>
            <a:spLocks noGrp="1"/>
          </p:cNvSpPr>
          <p:nvPr>
            <p:ph type="sldNum" sz="quarter" idx="12"/>
          </p:nvPr>
        </p:nvSpPr>
        <p:spPr/>
        <p:txBody>
          <a:bodyPr/>
          <a:lstStyle/>
          <a:p>
            <a:fld id="{F7FBE350-2F1C-4013-B70F-7BB9904DBCC9}" type="slidenum">
              <a:rPr lang="tr-TR" smtClean="0"/>
              <a:pPr/>
              <a:t>‹#›</a:t>
            </a:fld>
            <a:endParaRPr lang="tr-T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Başlıklı İçerik">
    <p:spTree>
      <p:nvGrpSpPr>
        <p:cNvPr id="1" name=""/>
        <p:cNvGrpSpPr/>
        <p:nvPr/>
      </p:nvGrpSpPr>
      <p:grpSpPr>
        <a:xfrm>
          <a:off x="0" y="0"/>
          <a:ext cx="0" cy="0"/>
          <a:chOff x="0" y="0"/>
          <a:chExt cx="0" cy="0"/>
        </a:xfrm>
      </p:grpSpPr>
      <p:sp>
        <p:nvSpPr>
          <p:cNvPr id="2" name="1 Başlık"/>
          <p:cNvSpPr>
            <a:spLocks noGrp="1"/>
          </p:cNvSpPr>
          <p:nvPr>
            <p:ph type="title"/>
          </p:nvPr>
        </p:nvSpPr>
        <p:spPr>
          <a:xfrm>
            <a:off x="457200" y="273050"/>
            <a:ext cx="3008313" cy="1162050"/>
          </a:xfrm>
        </p:spPr>
        <p:txBody>
          <a:bodyPr anchor="b"/>
          <a:lstStyle>
            <a:lvl1pPr algn="l">
              <a:defRPr sz="2000" b="1"/>
            </a:lvl1pPr>
          </a:lstStyle>
          <a:p>
            <a:r>
              <a:rPr lang="tr-TR"/>
              <a:t>Asıl başlık stili için tıklatın</a:t>
            </a:r>
          </a:p>
        </p:txBody>
      </p:sp>
      <p:sp>
        <p:nvSpPr>
          <p:cNvPr id="3" name="2 İçerik Yer Tutucusu"/>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tr-TR"/>
              <a:t>Asıl metin stillerini düzenlemek için tıklatın</a:t>
            </a:r>
          </a:p>
          <a:p>
            <a:pPr lvl="1"/>
            <a:r>
              <a:rPr lang="tr-TR"/>
              <a:t>İkinci düzey</a:t>
            </a:r>
          </a:p>
          <a:p>
            <a:pPr lvl="2"/>
            <a:r>
              <a:rPr lang="tr-TR"/>
              <a:t>Üçüncü düzey</a:t>
            </a:r>
          </a:p>
          <a:p>
            <a:pPr lvl="3"/>
            <a:r>
              <a:rPr lang="tr-TR"/>
              <a:t>Dördüncü düzey</a:t>
            </a:r>
          </a:p>
          <a:p>
            <a:pPr lvl="4"/>
            <a:r>
              <a:rPr lang="tr-TR"/>
              <a:t>Beşinci düzey</a:t>
            </a:r>
          </a:p>
        </p:txBody>
      </p:sp>
      <p:sp>
        <p:nvSpPr>
          <p:cNvPr id="4" name="3 Metin Yer Tutucusu"/>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tr-TR"/>
              <a:t>Asıl metin stillerini düzenlemek için tıklatın</a:t>
            </a:r>
          </a:p>
        </p:txBody>
      </p:sp>
      <p:sp>
        <p:nvSpPr>
          <p:cNvPr id="5" name="4 Veri Yer Tutucusu"/>
          <p:cNvSpPr>
            <a:spLocks noGrp="1"/>
          </p:cNvSpPr>
          <p:nvPr>
            <p:ph type="dt" sz="half" idx="10"/>
          </p:nvPr>
        </p:nvSpPr>
        <p:spPr/>
        <p:txBody>
          <a:bodyPr/>
          <a:lstStyle/>
          <a:p>
            <a:fld id="{BBD655FC-54FF-4693-AD1F-3429276747D4}" type="datetimeFigureOut">
              <a:rPr lang="tr-TR" smtClean="0"/>
              <a:pPr/>
              <a:t>7.10.2020</a:t>
            </a:fld>
            <a:endParaRPr lang="tr-TR"/>
          </a:p>
        </p:txBody>
      </p:sp>
      <p:sp>
        <p:nvSpPr>
          <p:cNvPr id="6" name="5 Altbilgi Yer Tutucusu"/>
          <p:cNvSpPr>
            <a:spLocks noGrp="1"/>
          </p:cNvSpPr>
          <p:nvPr>
            <p:ph type="ftr" sz="quarter" idx="11"/>
          </p:nvPr>
        </p:nvSpPr>
        <p:spPr/>
        <p:txBody>
          <a:bodyPr/>
          <a:lstStyle/>
          <a:p>
            <a:endParaRPr lang="tr-TR"/>
          </a:p>
        </p:txBody>
      </p:sp>
      <p:sp>
        <p:nvSpPr>
          <p:cNvPr id="7" name="6 Slayt Numarası Yer Tutucusu"/>
          <p:cNvSpPr>
            <a:spLocks noGrp="1"/>
          </p:cNvSpPr>
          <p:nvPr>
            <p:ph type="sldNum" sz="quarter" idx="12"/>
          </p:nvPr>
        </p:nvSpPr>
        <p:spPr/>
        <p:txBody>
          <a:bodyPr/>
          <a:lstStyle/>
          <a:p>
            <a:fld id="{F7FBE350-2F1C-4013-B70F-7BB9904DBCC9}" type="slidenum">
              <a:rPr lang="tr-TR" smtClean="0"/>
              <a:pPr/>
              <a:t>‹#›</a:t>
            </a:fld>
            <a:endParaRPr lang="tr-T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aşlıklı Resim">
    <p:spTree>
      <p:nvGrpSpPr>
        <p:cNvPr id="1" name=""/>
        <p:cNvGrpSpPr/>
        <p:nvPr/>
      </p:nvGrpSpPr>
      <p:grpSpPr>
        <a:xfrm>
          <a:off x="0" y="0"/>
          <a:ext cx="0" cy="0"/>
          <a:chOff x="0" y="0"/>
          <a:chExt cx="0" cy="0"/>
        </a:xfrm>
      </p:grpSpPr>
      <p:sp>
        <p:nvSpPr>
          <p:cNvPr id="2" name="1 Başlık"/>
          <p:cNvSpPr>
            <a:spLocks noGrp="1"/>
          </p:cNvSpPr>
          <p:nvPr>
            <p:ph type="title"/>
          </p:nvPr>
        </p:nvSpPr>
        <p:spPr>
          <a:xfrm>
            <a:off x="1792288" y="4800600"/>
            <a:ext cx="5486400" cy="566738"/>
          </a:xfrm>
        </p:spPr>
        <p:txBody>
          <a:bodyPr anchor="b"/>
          <a:lstStyle>
            <a:lvl1pPr algn="l">
              <a:defRPr sz="2000" b="1"/>
            </a:lvl1pPr>
          </a:lstStyle>
          <a:p>
            <a:r>
              <a:rPr lang="tr-TR"/>
              <a:t>Asıl başlık stili için tıklatın</a:t>
            </a:r>
          </a:p>
        </p:txBody>
      </p:sp>
      <p:sp>
        <p:nvSpPr>
          <p:cNvPr id="3" name="2 Resim Yer Tutucusu"/>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tr-TR"/>
          </a:p>
        </p:txBody>
      </p:sp>
      <p:sp>
        <p:nvSpPr>
          <p:cNvPr id="4" name="3 Metin Yer Tutucusu"/>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tr-TR"/>
              <a:t>Asıl metin stillerini düzenlemek için tıklatın</a:t>
            </a:r>
          </a:p>
        </p:txBody>
      </p:sp>
      <p:sp>
        <p:nvSpPr>
          <p:cNvPr id="5" name="4 Veri Yer Tutucusu"/>
          <p:cNvSpPr>
            <a:spLocks noGrp="1"/>
          </p:cNvSpPr>
          <p:nvPr>
            <p:ph type="dt" sz="half" idx="10"/>
          </p:nvPr>
        </p:nvSpPr>
        <p:spPr/>
        <p:txBody>
          <a:bodyPr/>
          <a:lstStyle/>
          <a:p>
            <a:fld id="{BBD655FC-54FF-4693-AD1F-3429276747D4}" type="datetimeFigureOut">
              <a:rPr lang="tr-TR" smtClean="0"/>
              <a:pPr/>
              <a:t>7.10.2020</a:t>
            </a:fld>
            <a:endParaRPr lang="tr-TR"/>
          </a:p>
        </p:txBody>
      </p:sp>
      <p:sp>
        <p:nvSpPr>
          <p:cNvPr id="6" name="5 Altbilgi Yer Tutucusu"/>
          <p:cNvSpPr>
            <a:spLocks noGrp="1"/>
          </p:cNvSpPr>
          <p:nvPr>
            <p:ph type="ftr" sz="quarter" idx="11"/>
          </p:nvPr>
        </p:nvSpPr>
        <p:spPr/>
        <p:txBody>
          <a:bodyPr/>
          <a:lstStyle/>
          <a:p>
            <a:endParaRPr lang="tr-TR"/>
          </a:p>
        </p:txBody>
      </p:sp>
      <p:sp>
        <p:nvSpPr>
          <p:cNvPr id="7" name="6 Slayt Numarası Yer Tutucusu"/>
          <p:cNvSpPr>
            <a:spLocks noGrp="1"/>
          </p:cNvSpPr>
          <p:nvPr>
            <p:ph type="sldNum" sz="quarter" idx="12"/>
          </p:nvPr>
        </p:nvSpPr>
        <p:spPr/>
        <p:txBody>
          <a:bodyPr/>
          <a:lstStyle/>
          <a:p>
            <a:fld id="{F7FBE350-2F1C-4013-B70F-7BB9904DBCC9}" type="slidenum">
              <a:rPr lang="tr-TR" smtClean="0"/>
              <a:pPr/>
              <a:t>‹#›</a:t>
            </a:fld>
            <a:endParaRPr lang="tr-T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 /><Relationship Id="rId3" Type="http://schemas.openxmlformats.org/officeDocument/2006/relationships/slideLayout" Target="../slideLayouts/slideLayout3.xml" /><Relationship Id="rId7" Type="http://schemas.openxmlformats.org/officeDocument/2006/relationships/slideLayout" Target="../slideLayouts/slideLayout7.xml" /><Relationship Id="rId12" Type="http://schemas.openxmlformats.org/officeDocument/2006/relationships/theme" Target="../theme/theme1.xml" /><Relationship Id="rId2" Type="http://schemas.openxmlformats.org/officeDocument/2006/relationships/slideLayout" Target="../slideLayouts/slideLayout2.xml" /><Relationship Id="rId1" Type="http://schemas.openxmlformats.org/officeDocument/2006/relationships/slideLayout" Target="../slideLayouts/slideLayout1.xml" /><Relationship Id="rId6" Type="http://schemas.openxmlformats.org/officeDocument/2006/relationships/slideLayout" Target="../slideLayouts/slideLayout6.xml" /><Relationship Id="rId11" Type="http://schemas.openxmlformats.org/officeDocument/2006/relationships/slideLayout" Target="../slideLayouts/slideLayout11.xml" /><Relationship Id="rId5" Type="http://schemas.openxmlformats.org/officeDocument/2006/relationships/slideLayout" Target="../slideLayouts/slideLayout5.xml" /><Relationship Id="rId10" Type="http://schemas.openxmlformats.org/officeDocument/2006/relationships/slideLayout" Target="../slideLayouts/slideLayout10.xml" /><Relationship Id="rId4" Type="http://schemas.openxmlformats.org/officeDocument/2006/relationships/slideLayout" Target="../slideLayouts/slideLayout4.xml" /><Relationship Id="rId9" Type="http://schemas.openxmlformats.org/officeDocument/2006/relationships/slideLayout" Target="../slideLayouts/slideLayout9.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Başlık Yer Tutucusu"/>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tr-TR"/>
              <a:t>Asıl başlık stili için tıklatın</a:t>
            </a:r>
          </a:p>
        </p:txBody>
      </p:sp>
      <p:sp>
        <p:nvSpPr>
          <p:cNvPr id="3" name="2 Metin Yer Tutucusu"/>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tr-TR"/>
              <a:t>Asıl metin stillerini düzenlemek için tıklatın</a:t>
            </a:r>
          </a:p>
          <a:p>
            <a:pPr lvl="1"/>
            <a:r>
              <a:rPr lang="tr-TR"/>
              <a:t>İkinci düzey</a:t>
            </a:r>
          </a:p>
          <a:p>
            <a:pPr lvl="2"/>
            <a:r>
              <a:rPr lang="tr-TR"/>
              <a:t>Üçüncü düzey</a:t>
            </a:r>
          </a:p>
          <a:p>
            <a:pPr lvl="3"/>
            <a:r>
              <a:rPr lang="tr-TR"/>
              <a:t>Dördüncü düzey</a:t>
            </a:r>
          </a:p>
          <a:p>
            <a:pPr lvl="4"/>
            <a:r>
              <a:rPr lang="tr-TR"/>
              <a:t>Beşinci düzey</a:t>
            </a:r>
          </a:p>
        </p:txBody>
      </p:sp>
      <p:sp>
        <p:nvSpPr>
          <p:cNvPr id="4" name="3 Veri Yer Tutucusu"/>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BD655FC-54FF-4693-AD1F-3429276747D4}" type="datetimeFigureOut">
              <a:rPr lang="tr-TR" smtClean="0"/>
              <a:pPr/>
              <a:t>7.10.2020</a:t>
            </a:fld>
            <a:endParaRPr lang="tr-TR"/>
          </a:p>
        </p:txBody>
      </p:sp>
      <p:sp>
        <p:nvSpPr>
          <p:cNvPr id="5" name="4 Altbilgi Yer Tutucusu"/>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tr-TR"/>
          </a:p>
        </p:txBody>
      </p:sp>
      <p:sp>
        <p:nvSpPr>
          <p:cNvPr id="6" name="5 Slayt Numarası Yer Tutucusu"/>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7FBE350-2F1C-4013-B70F-7BB9904DBCC9}" type="slidenum">
              <a:rPr lang="tr-TR" smtClean="0"/>
              <a:pPr/>
              <a:t>‹#›</a:t>
            </a:fld>
            <a:endParaRPr lang="tr-TR"/>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tr-T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 /></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 /></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49.xml.rels><?xml version="1.0" encoding="UTF-8" standalone="yes"?>
<Relationships xmlns="http://schemas.openxmlformats.org/package/2006/relationships"><Relationship Id="rId2" Type="http://schemas.openxmlformats.org/officeDocument/2006/relationships/image" Target="../media/image1.jpeg" /><Relationship Id="rId1" Type="http://schemas.openxmlformats.org/officeDocument/2006/relationships/slideLayout" Target="../slideLayouts/slideLayout7.xml" /></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ctrTitle"/>
          </p:nvPr>
        </p:nvSpPr>
        <p:spPr/>
        <p:style>
          <a:lnRef idx="2">
            <a:schemeClr val="accent2">
              <a:shade val="50000"/>
            </a:schemeClr>
          </a:lnRef>
          <a:fillRef idx="1">
            <a:schemeClr val="accent2"/>
          </a:fillRef>
          <a:effectRef idx="0">
            <a:schemeClr val="accent2"/>
          </a:effectRef>
          <a:fontRef idx="minor">
            <a:schemeClr val="lt1"/>
          </a:fontRef>
        </p:style>
        <p:txBody>
          <a:bodyPr>
            <a:normAutofit fontScale="90000"/>
          </a:bodyPr>
          <a:lstStyle/>
          <a:p>
            <a:r>
              <a:rPr lang="tr-TR" sz="5400" dirty="0"/>
              <a:t>CÜMLEDE(TÜMCEDE) ANLAM</a:t>
            </a:r>
          </a:p>
        </p:txBody>
      </p:sp>
      <p:sp>
        <p:nvSpPr>
          <p:cNvPr id="3" name="2 Alt Başlık"/>
          <p:cNvSpPr>
            <a:spLocks noGrp="1"/>
          </p:cNvSpPr>
          <p:nvPr>
            <p:ph type="subTitle" idx="1"/>
          </p:nvPr>
        </p:nvSpPr>
        <p:spPr/>
        <p:style>
          <a:lnRef idx="1">
            <a:schemeClr val="accent3"/>
          </a:lnRef>
          <a:fillRef idx="2">
            <a:schemeClr val="accent3"/>
          </a:fillRef>
          <a:effectRef idx="1">
            <a:schemeClr val="accent3"/>
          </a:effectRef>
          <a:fontRef idx="minor">
            <a:schemeClr val="dk1"/>
          </a:fontRef>
        </p:style>
        <p:txBody>
          <a:bodyPr/>
          <a:lstStyle/>
          <a:p>
            <a:r>
              <a:rPr lang="tr-TR" dirty="0"/>
              <a:t>8.Sınıf </a:t>
            </a:r>
          </a:p>
          <a:p>
            <a:r>
              <a:rPr lang="tr-TR" dirty="0" err="1"/>
              <a:t>Yezda</a:t>
            </a:r>
            <a:r>
              <a:rPr lang="tr-TR" dirty="0"/>
              <a:t> Girgin</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dirty="0">
                <a:solidFill>
                  <a:srgbClr val="FF0066"/>
                </a:solidFill>
              </a:rPr>
              <a:t>CÜMLEDE ANLAM İLİŞKİLERİ</a:t>
            </a:r>
          </a:p>
        </p:txBody>
      </p:sp>
      <p:sp>
        <p:nvSpPr>
          <p:cNvPr id="3" name="2 İçerik Yer Tutucusu"/>
          <p:cNvSpPr>
            <a:spLocks noGrp="1"/>
          </p:cNvSpPr>
          <p:nvPr>
            <p:ph idx="1"/>
          </p:nvPr>
        </p:nvSpPr>
        <p:spPr/>
        <p:txBody>
          <a:bodyPr>
            <a:normAutofit fontScale="70000" lnSpcReduction="20000"/>
          </a:bodyPr>
          <a:lstStyle/>
          <a:p>
            <a:pPr>
              <a:buNone/>
            </a:pPr>
            <a:r>
              <a:rPr lang="tr-TR" dirty="0"/>
              <a:t>   </a:t>
            </a:r>
            <a:r>
              <a:rPr lang="tr-TR" dirty="0">
                <a:solidFill>
                  <a:srgbClr val="666633"/>
                </a:solidFill>
              </a:rPr>
              <a:t>Eş Anlamlı Cümleler:</a:t>
            </a:r>
            <a:r>
              <a:rPr lang="tr-TR" dirty="0"/>
              <a:t>Aynı konu ve düşüncenin, farklı sözcükler ve söz dizimiyle dile getirildiği cümlelerdir.</a:t>
            </a:r>
          </a:p>
          <a:p>
            <a:pPr>
              <a:buNone/>
            </a:pPr>
            <a:r>
              <a:rPr lang="tr-TR" dirty="0"/>
              <a:t>    </a:t>
            </a:r>
            <a:r>
              <a:rPr lang="tr-TR" dirty="0">
                <a:solidFill>
                  <a:schemeClr val="tx2">
                    <a:lumMod val="50000"/>
                  </a:schemeClr>
                </a:solidFill>
              </a:rPr>
              <a:t>Örn:</a:t>
            </a:r>
            <a:r>
              <a:rPr lang="tr-TR" dirty="0"/>
              <a:t> Belirli bir hedefi olmayan insana kimse yardımcı olamaz.</a:t>
            </a:r>
          </a:p>
          <a:p>
            <a:pPr>
              <a:buNone/>
            </a:pPr>
            <a:r>
              <a:rPr lang="tr-TR" dirty="0"/>
              <a:t>    Bir insan hangi limana yelken açtığını bilmiyorsa hiçbir rüzgar işine yaramaz.</a:t>
            </a:r>
          </a:p>
          <a:p>
            <a:pPr>
              <a:buNone/>
            </a:pPr>
            <a:endParaRPr lang="tr-TR" dirty="0"/>
          </a:p>
          <a:p>
            <a:pPr>
              <a:buNone/>
            </a:pPr>
            <a:r>
              <a:rPr lang="tr-TR" dirty="0">
                <a:solidFill>
                  <a:srgbClr val="FFFF00"/>
                </a:solidFill>
              </a:rPr>
              <a:t>    Zıt(Karşıt)Anlamlı Cümleler:</a:t>
            </a:r>
            <a:r>
              <a:rPr lang="tr-TR" dirty="0"/>
              <a:t>Aynı konu ve düşüncenin, farklı sözcükler ve söz dizimiyle dile getirildiği cümlelerdir.</a:t>
            </a:r>
          </a:p>
          <a:p>
            <a:pPr>
              <a:buNone/>
            </a:pPr>
            <a:r>
              <a:rPr lang="tr-TR" dirty="0">
                <a:solidFill>
                  <a:srgbClr val="33CC33"/>
                </a:solidFill>
              </a:rPr>
              <a:t>     Örn:</a:t>
            </a:r>
            <a:r>
              <a:rPr lang="tr-TR" dirty="0"/>
              <a:t>Sanayileşme, çevreye zarar vermektedir.</a:t>
            </a:r>
            <a:br>
              <a:rPr lang="tr-TR" dirty="0"/>
            </a:br>
            <a:r>
              <a:rPr lang="tr-TR" b="1" dirty="0"/>
              <a:t>»</a:t>
            </a:r>
            <a:r>
              <a:rPr lang="tr-TR" dirty="0"/>
              <a:t> Gelişmek isteyen toplumlar, sanayiye önem vermelidir.</a:t>
            </a:r>
            <a:br>
              <a:rPr lang="tr-TR" dirty="0"/>
            </a:br>
            <a:r>
              <a:rPr lang="tr-TR" dirty="0"/>
              <a:t>Bu cümlelerde konu sanayileşmedir. İlk cümlede sanayileşmenin kötü yönü, diğerinde ise iyi yönü anlatılmaktadır.</a:t>
            </a:r>
            <a:endParaRPr lang="tr-TR" dirty="0">
              <a:solidFill>
                <a:srgbClr val="33CC33"/>
              </a:solidFill>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dirty="0">
                <a:solidFill>
                  <a:srgbClr val="FF33CC"/>
                </a:solidFill>
              </a:rPr>
              <a:t>CÜMLEDE ANLAM İLİŞKİLERİ</a:t>
            </a:r>
          </a:p>
        </p:txBody>
      </p:sp>
      <p:sp>
        <p:nvSpPr>
          <p:cNvPr id="3" name="2 İçerik Yer Tutucusu"/>
          <p:cNvSpPr>
            <a:spLocks noGrp="1"/>
          </p:cNvSpPr>
          <p:nvPr>
            <p:ph idx="1"/>
          </p:nvPr>
        </p:nvSpPr>
        <p:spPr/>
        <p:txBody>
          <a:bodyPr>
            <a:normAutofit fontScale="85000" lnSpcReduction="20000"/>
          </a:bodyPr>
          <a:lstStyle/>
          <a:p>
            <a:pPr>
              <a:buNone/>
            </a:pPr>
            <a:r>
              <a:rPr lang="tr-TR" dirty="0"/>
              <a:t>   </a:t>
            </a:r>
            <a:r>
              <a:rPr lang="tr-TR" dirty="0">
                <a:solidFill>
                  <a:srgbClr val="A50021"/>
                </a:solidFill>
              </a:rPr>
              <a:t>Yakın Anlamlı Cümleler: </a:t>
            </a:r>
            <a:r>
              <a:rPr lang="tr-TR" dirty="0"/>
              <a:t>Eş anlamlı cümlelerde, biri diğerinin yerini tutabilecek iki cümle söz konusu idi. Yakın anlamlı cümlelerde ise aynı özü, aynı ruhu taşıyan iki cümle vardır.</a:t>
            </a:r>
          </a:p>
          <a:p>
            <a:pPr>
              <a:buNone/>
            </a:pPr>
            <a:r>
              <a:rPr lang="tr-TR" dirty="0"/>
              <a:t>    </a:t>
            </a:r>
            <a:r>
              <a:rPr lang="tr-TR" dirty="0">
                <a:solidFill>
                  <a:srgbClr val="FF0000"/>
                </a:solidFill>
              </a:rPr>
              <a:t>Örn:</a:t>
            </a:r>
            <a:r>
              <a:rPr lang="tr-TR" dirty="0"/>
              <a:t> Hayatını insanların mutluluğuna adamıştı.</a:t>
            </a:r>
            <a:br>
              <a:rPr lang="tr-TR" dirty="0"/>
            </a:br>
            <a:r>
              <a:rPr lang="tr-TR" dirty="0"/>
              <a:t> İnsanları mutlu etmek için ömür boyu çalışmaktan zevk aldı.</a:t>
            </a:r>
            <a:br>
              <a:rPr lang="tr-TR" dirty="0"/>
            </a:br>
            <a:r>
              <a:rPr lang="tr-TR" dirty="0"/>
              <a:t>Bu cümlelerin ikisinde de söz konusu kişinin ömür boyu insanların mutluluğu için çalıştığı ifade edilmektedir.  Buraya kadar eş anlamlılık söz konusudur. Ancak ikinci cümlede “bu çalışmadan zevk almak” gibi bir ayrıntı vardır. Bu ayrıntı sebebiyle bu cümlelere yakın anlamlı cümle diyoruz.</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dirty="0">
                <a:solidFill>
                  <a:srgbClr val="FF33CC"/>
                </a:solidFill>
              </a:rPr>
              <a:t>CÜMLEDE ANLAM İLİŞKİLERİ:</a:t>
            </a:r>
          </a:p>
        </p:txBody>
      </p:sp>
      <p:sp>
        <p:nvSpPr>
          <p:cNvPr id="3" name="2 İçerik Yer Tutucusu"/>
          <p:cNvSpPr>
            <a:spLocks noGrp="1"/>
          </p:cNvSpPr>
          <p:nvPr>
            <p:ph idx="1"/>
          </p:nvPr>
        </p:nvSpPr>
        <p:spPr/>
        <p:txBody>
          <a:bodyPr>
            <a:normAutofit lnSpcReduction="10000"/>
          </a:bodyPr>
          <a:lstStyle/>
          <a:p>
            <a:pPr>
              <a:buNone/>
            </a:pPr>
            <a:r>
              <a:rPr lang="tr-TR" dirty="0"/>
              <a:t>   </a:t>
            </a:r>
            <a:r>
              <a:rPr lang="tr-TR" dirty="0">
                <a:solidFill>
                  <a:srgbClr val="00B0F0"/>
                </a:solidFill>
              </a:rPr>
              <a:t>Neden(Sebep)Sonuç Cümleleri:</a:t>
            </a:r>
            <a:r>
              <a:rPr lang="tr-TR" dirty="0"/>
              <a:t>Bir eylemin hangi gerekçeyle veya hangi sebeple yapıldığını bildiren cümlelerdir. Bu cümlelerin yüklemine </a:t>
            </a:r>
            <a:r>
              <a:rPr lang="tr-TR" b="1" dirty="0"/>
              <a:t>“niçin?” , “neden?”</a:t>
            </a:r>
            <a:r>
              <a:rPr lang="tr-TR" dirty="0"/>
              <a:t> soruları sorulduğunda bu sorular cevapsız kalmaz. </a:t>
            </a:r>
          </a:p>
          <a:p>
            <a:pPr>
              <a:buNone/>
            </a:pPr>
            <a:r>
              <a:rPr lang="tr-TR" dirty="0">
                <a:solidFill>
                  <a:srgbClr val="33CC33"/>
                </a:solidFill>
              </a:rPr>
              <a:t>     Örn:</a:t>
            </a:r>
            <a:r>
              <a:rPr lang="tr-TR" b="1" dirty="0"/>
              <a:t>Hasta olduğum için </a:t>
            </a:r>
            <a:r>
              <a:rPr lang="tr-TR" dirty="0"/>
              <a:t>okula gelemedim.</a:t>
            </a:r>
          </a:p>
          <a:p>
            <a:pPr>
              <a:buNone/>
            </a:pPr>
            <a:r>
              <a:rPr lang="tr-TR" dirty="0">
                <a:solidFill>
                  <a:schemeClr val="accent6">
                    <a:lumMod val="50000"/>
                  </a:schemeClr>
                </a:solidFill>
              </a:rPr>
              <a:t>***</a:t>
            </a:r>
            <a:r>
              <a:rPr lang="tr-TR" dirty="0"/>
              <a:t>Neden-sonuç ilişkisi bağımsız iki cümle ile de ifade edilebilir.</a:t>
            </a:r>
          </a:p>
          <a:p>
            <a:pPr>
              <a:buNone/>
            </a:pPr>
            <a:r>
              <a:rPr lang="tr-TR" dirty="0">
                <a:solidFill>
                  <a:srgbClr val="FF3300"/>
                </a:solidFill>
              </a:rPr>
              <a:t>Örn:</a:t>
            </a:r>
            <a:r>
              <a:rPr lang="tr-TR" dirty="0"/>
              <a:t>Çiçekleri gece sula; daha çabuk büyür.</a:t>
            </a:r>
            <a:endParaRPr lang="tr-TR" dirty="0">
              <a:solidFill>
                <a:srgbClr val="FF3300"/>
              </a:solidFill>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dirty="0">
                <a:solidFill>
                  <a:srgbClr val="FF33CC"/>
                </a:solidFill>
              </a:rPr>
              <a:t>CÜMLEDE ANLAM İLİŞKİLERİ:</a:t>
            </a:r>
          </a:p>
        </p:txBody>
      </p:sp>
      <p:sp>
        <p:nvSpPr>
          <p:cNvPr id="3" name="2 İçerik Yer Tutucusu"/>
          <p:cNvSpPr>
            <a:spLocks noGrp="1"/>
          </p:cNvSpPr>
          <p:nvPr>
            <p:ph idx="1"/>
          </p:nvPr>
        </p:nvSpPr>
        <p:spPr/>
        <p:txBody>
          <a:bodyPr/>
          <a:lstStyle/>
          <a:p>
            <a:pPr>
              <a:buNone/>
            </a:pPr>
            <a:r>
              <a:rPr lang="tr-TR" dirty="0"/>
              <a:t>   </a:t>
            </a:r>
            <a:r>
              <a:rPr lang="tr-TR" dirty="0">
                <a:solidFill>
                  <a:srgbClr val="666633"/>
                </a:solidFill>
              </a:rPr>
              <a:t>Amaç Sonuç Cümleleri: </a:t>
            </a:r>
            <a:r>
              <a:rPr lang="tr-TR" dirty="0"/>
              <a:t>Eylemin hangi amaca bağlı olarak gerçekleştiğinin belirtildiği cümlelerdir. Bu tür cümlelerde de “için, diye, üzere” gibi edatlardan yararlanılır. Amaç – sonuç cümleleri, eyleme sorulan </a:t>
            </a:r>
            <a:r>
              <a:rPr lang="tr-TR" b="1" dirty="0"/>
              <a:t>“hangi amaçla?”</a:t>
            </a:r>
            <a:r>
              <a:rPr lang="tr-TR" dirty="0"/>
              <a:t> sorusuna cevap verir.</a:t>
            </a:r>
            <a:r>
              <a:rPr lang="tr-TR" dirty="0">
                <a:solidFill>
                  <a:srgbClr val="666633"/>
                </a:solidFill>
              </a:rPr>
              <a:t> </a:t>
            </a:r>
          </a:p>
          <a:p>
            <a:pPr>
              <a:buNone/>
            </a:pPr>
            <a:r>
              <a:rPr lang="tr-TR" dirty="0">
                <a:solidFill>
                  <a:schemeClr val="accent2">
                    <a:lumMod val="50000"/>
                  </a:schemeClr>
                </a:solidFill>
              </a:rPr>
              <a:t>     Örn:</a:t>
            </a:r>
            <a:r>
              <a:rPr lang="tr-TR" b="1" dirty="0"/>
              <a:t> Sınavı kazanmak için</a:t>
            </a:r>
            <a:r>
              <a:rPr lang="tr-TR" dirty="0"/>
              <a:t> çok çalışmış.</a:t>
            </a:r>
            <a:endParaRPr lang="tr-TR" dirty="0">
              <a:solidFill>
                <a:schemeClr val="accent2">
                  <a:lumMod val="50000"/>
                </a:schemeClr>
              </a:solidFill>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dirty="0">
                <a:solidFill>
                  <a:srgbClr val="FF33CC"/>
                </a:solidFill>
              </a:rPr>
              <a:t>CÜMLEDE ANLAM İLİŞKİLERİ:</a:t>
            </a:r>
          </a:p>
        </p:txBody>
      </p:sp>
      <p:sp>
        <p:nvSpPr>
          <p:cNvPr id="3" name="2 İçerik Yer Tutucusu"/>
          <p:cNvSpPr>
            <a:spLocks noGrp="1"/>
          </p:cNvSpPr>
          <p:nvPr>
            <p:ph idx="1"/>
          </p:nvPr>
        </p:nvSpPr>
        <p:spPr/>
        <p:txBody>
          <a:bodyPr>
            <a:normAutofit fontScale="77500" lnSpcReduction="20000"/>
          </a:bodyPr>
          <a:lstStyle/>
          <a:p>
            <a:r>
              <a:rPr lang="tr-TR" dirty="0"/>
              <a:t> </a:t>
            </a:r>
            <a:r>
              <a:rPr lang="tr-TR" b="1" dirty="0"/>
              <a:t>Amaç-Sonuç Cümleleri ile Neden-Sonuç Cümleleri Arasındaki Fark</a:t>
            </a:r>
          </a:p>
          <a:p>
            <a:r>
              <a:rPr lang="tr-TR" dirty="0"/>
              <a:t>Amaç-sonuç cümleleri, neden-sonuç cümleleri birbirine çok benzemekte bu yüzden sık sık karıştırılmaktadır. Amaç-sonuç cümleleri ile neden-sonuç cümlelerini ayırt etmek için şu yolu izlemeliyiz:</a:t>
            </a:r>
          </a:p>
          <a:p>
            <a:r>
              <a:rPr lang="tr-TR" dirty="0"/>
              <a:t>Amaç-sonuç ile neden-sonuç cümlelerinin karıştırılmasının en büyük sebebi amaç-sonuç cümlelerinin, neden-sonuç cümlelerini bulmak için kullandığımız “neden?” sorusuna da cevap verebilmeleridir. Bu yüzden amaç-sonuç cümlelerinin sorulduğu sorularda </a:t>
            </a:r>
            <a:r>
              <a:rPr lang="tr-TR" u="sng" dirty="0"/>
              <a:t>önce mutlaka</a:t>
            </a:r>
            <a:r>
              <a:rPr lang="tr-TR" dirty="0"/>
              <a:t> “hangi amaçla?” sorusu sorulmalıdır. Eğer önce “neden?” sorusunu sorarsak neden-sonuç cümlesini amaç-sonuç sanarak yanılırız.</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dirty="0">
                <a:solidFill>
                  <a:srgbClr val="FF33CC"/>
                </a:solidFill>
              </a:rPr>
              <a:t>CÜMLEDE ANLAM İLİŞKİLERİ</a:t>
            </a:r>
            <a:endParaRPr lang="tr-TR" dirty="0"/>
          </a:p>
        </p:txBody>
      </p:sp>
      <p:sp>
        <p:nvSpPr>
          <p:cNvPr id="3" name="2 İçerik Yer Tutucusu"/>
          <p:cNvSpPr>
            <a:spLocks noGrp="1"/>
          </p:cNvSpPr>
          <p:nvPr>
            <p:ph idx="1"/>
          </p:nvPr>
        </p:nvSpPr>
        <p:spPr/>
        <p:txBody>
          <a:bodyPr>
            <a:normAutofit/>
          </a:bodyPr>
          <a:lstStyle/>
          <a:p>
            <a:pPr>
              <a:buNone/>
            </a:pPr>
            <a:r>
              <a:rPr lang="tr-TR" dirty="0"/>
              <a:t>     </a:t>
            </a:r>
            <a:r>
              <a:rPr lang="tr-TR" dirty="0">
                <a:solidFill>
                  <a:srgbClr val="A50021"/>
                </a:solidFill>
              </a:rPr>
              <a:t>Koşul(Şart)Sonuç:</a:t>
            </a:r>
            <a:r>
              <a:rPr lang="tr-TR" dirty="0"/>
              <a:t> Bir olayın veya durumun gerçekleşmesinin, başka bir olayın veya duruma bağlı olduğunu belirten cümlelerdir.  Türkçede koşul anlamı asıl olarak “-</a:t>
            </a:r>
            <a:r>
              <a:rPr lang="tr-TR" dirty="0" err="1"/>
              <a:t>se</a:t>
            </a:r>
            <a:r>
              <a:rPr lang="tr-TR" dirty="0"/>
              <a:t>” şart ekiyle sağlanır. “ise”, “-ince”, “-dikçe”, “mi”, “ama”, “üzere”, “yeter ki” ile de koşul anlamı sağlanabilir.</a:t>
            </a:r>
          </a:p>
          <a:p>
            <a:pPr>
              <a:buNone/>
            </a:pPr>
            <a:r>
              <a:rPr lang="tr-TR" dirty="0"/>
              <a:t>     </a:t>
            </a:r>
            <a:r>
              <a:rPr lang="tr-TR" dirty="0">
                <a:solidFill>
                  <a:srgbClr val="FFFF00"/>
                </a:solidFill>
              </a:rPr>
              <a:t>Örn:</a:t>
            </a:r>
            <a:r>
              <a:rPr lang="tr-TR" b="1" dirty="0"/>
              <a:t> Ödevini yaparsan </a:t>
            </a:r>
            <a:r>
              <a:rPr lang="tr-TR" dirty="0"/>
              <a:t> oyun oynayabilirsin.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dirty="0">
                <a:solidFill>
                  <a:srgbClr val="FF33CC"/>
                </a:solidFill>
              </a:rPr>
              <a:t>CÜMLEDE ANLAM İLİŞKİLERİ</a:t>
            </a:r>
            <a:endParaRPr lang="tr-TR" dirty="0"/>
          </a:p>
        </p:txBody>
      </p:sp>
      <p:sp>
        <p:nvSpPr>
          <p:cNvPr id="3" name="2 İçerik Yer Tutucusu"/>
          <p:cNvSpPr>
            <a:spLocks noGrp="1"/>
          </p:cNvSpPr>
          <p:nvPr>
            <p:ph idx="1"/>
          </p:nvPr>
        </p:nvSpPr>
        <p:spPr/>
        <p:txBody>
          <a:bodyPr/>
          <a:lstStyle/>
          <a:p>
            <a:r>
              <a:rPr lang="tr-TR" dirty="0"/>
              <a:t>    </a:t>
            </a:r>
            <a:r>
              <a:rPr lang="tr-TR" b="1" dirty="0"/>
              <a:t>UYARI  </a:t>
            </a:r>
            <a:r>
              <a:rPr lang="tr-TR" dirty="0"/>
              <a:t>Cümleye istek, dilek anlamı katan –</a:t>
            </a:r>
            <a:r>
              <a:rPr lang="tr-TR" dirty="0" err="1"/>
              <a:t>se</a:t>
            </a:r>
            <a:r>
              <a:rPr lang="tr-TR" dirty="0"/>
              <a:t>, -</a:t>
            </a:r>
            <a:r>
              <a:rPr lang="tr-TR" dirty="0" err="1"/>
              <a:t>sa</a:t>
            </a:r>
            <a:r>
              <a:rPr lang="tr-TR" dirty="0"/>
              <a:t> ile koşul anlamı veren –</a:t>
            </a:r>
            <a:r>
              <a:rPr lang="tr-TR" dirty="0" err="1"/>
              <a:t>se</a:t>
            </a:r>
            <a:r>
              <a:rPr lang="tr-TR" dirty="0"/>
              <a:t>, -</a:t>
            </a:r>
            <a:r>
              <a:rPr lang="tr-TR" dirty="0" err="1"/>
              <a:t>sa</a:t>
            </a:r>
            <a:r>
              <a:rPr lang="tr-TR" dirty="0"/>
              <a:t> ekini karıştırmamak gerekir. İstek cümleleri de –</a:t>
            </a:r>
            <a:r>
              <a:rPr lang="tr-TR" dirty="0" err="1"/>
              <a:t>se</a:t>
            </a:r>
            <a:r>
              <a:rPr lang="tr-TR" dirty="0"/>
              <a:t>, -</a:t>
            </a:r>
            <a:r>
              <a:rPr lang="tr-TR" dirty="0" err="1"/>
              <a:t>sa</a:t>
            </a:r>
            <a:r>
              <a:rPr lang="tr-TR" dirty="0"/>
              <a:t> eki almasına rağmen, koşul anlamı taşımaz.</a:t>
            </a:r>
            <a:br>
              <a:rPr lang="tr-TR" dirty="0"/>
            </a:br>
            <a:r>
              <a:rPr lang="tr-TR" dirty="0">
                <a:solidFill>
                  <a:srgbClr val="92D050"/>
                </a:solidFill>
              </a:rPr>
              <a:t>Örn:</a:t>
            </a:r>
            <a:endParaRPr lang="tr-TR" dirty="0"/>
          </a:p>
          <a:p>
            <a:pPr>
              <a:buNone/>
            </a:pPr>
            <a:r>
              <a:rPr lang="tr-TR" dirty="0"/>
              <a:t>   Otobüsle gelmese de trenle gelse.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dirty="0">
                <a:solidFill>
                  <a:srgbClr val="FF33CC"/>
                </a:solidFill>
              </a:rPr>
              <a:t>CÜMLEDE ANLAM İLİŞKİLERİ</a:t>
            </a:r>
            <a:endParaRPr lang="tr-TR" dirty="0"/>
          </a:p>
        </p:txBody>
      </p:sp>
      <p:sp>
        <p:nvSpPr>
          <p:cNvPr id="3" name="2 İçerik Yer Tutucusu"/>
          <p:cNvSpPr>
            <a:spLocks noGrp="1"/>
          </p:cNvSpPr>
          <p:nvPr>
            <p:ph idx="1"/>
          </p:nvPr>
        </p:nvSpPr>
        <p:spPr/>
        <p:txBody>
          <a:bodyPr/>
          <a:lstStyle/>
          <a:p>
            <a:pPr>
              <a:buNone/>
            </a:pPr>
            <a:r>
              <a:rPr lang="tr-TR" dirty="0"/>
              <a:t>    </a:t>
            </a:r>
            <a:r>
              <a:rPr lang="tr-TR" dirty="0">
                <a:solidFill>
                  <a:schemeClr val="accent1">
                    <a:lumMod val="50000"/>
                  </a:schemeClr>
                </a:solidFill>
              </a:rPr>
              <a:t>Açıklama İlişkili Cümleler:</a:t>
            </a:r>
            <a:r>
              <a:rPr lang="tr-TR" dirty="0"/>
              <a:t>Neden- sonuç ilişkisinin tersidir; önce sonucun, sonra nedenin belirtildiği cümlelerdir. Bu tür cümleler genellikle “çünkü, demek ki, öyleyse, anlaşılıyor ki” bağlaçlarıyla oluşturulur.</a:t>
            </a:r>
            <a:endParaRPr lang="tr-TR" dirty="0">
              <a:solidFill>
                <a:schemeClr val="accent1">
                  <a:lumMod val="50000"/>
                </a:schemeClr>
              </a:solidFill>
            </a:endParaRPr>
          </a:p>
          <a:p>
            <a:pPr>
              <a:buNone/>
            </a:pPr>
            <a:r>
              <a:rPr lang="tr-TR" b="1" dirty="0"/>
              <a:t>    </a:t>
            </a:r>
            <a:r>
              <a:rPr lang="tr-TR" b="1" dirty="0">
                <a:solidFill>
                  <a:srgbClr val="FF0000"/>
                </a:solidFill>
              </a:rPr>
              <a:t>Örn:</a:t>
            </a:r>
            <a:endParaRPr lang="tr-TR" b="1" dirty="0"/>
          </a:p>
          <a:p>
            <a:pPr>
              <a:buNone/>
            </a:pPr>
            <a:r>
              <a:rPr lang="tr-TR" b="1" dirty="0"/>
              <a:t>   </a:t>
            </a:r>
            <a:r>
              <a:rPr lang="tr-TR" dirty="0"/>
              <a:t> İzmir’i seviyorum çünkü en güzel yıllarım orada geçti.</a:t>
            </a:r>
          </a:p>
          <a:p>
            <a:pPr>
              <a:buNone/>
            </a:pPr>
            <a:endParaRPr lang="tr-TR"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dirty="0">
                <a:solidFill>
                  <a:srgbClr val="FF33CC"/>
                </a:solidFill>
              </a:rPr>
              <a:t>CÜMLEDE ANLAM İLİŞKİLERİ</a:t>
            </a:r>
            <a:endParaRPr lang="tr-TR" dirty="0"/>
          </a:p>
        </p:txBody>
      </p:sp>
      <p:sp>
        <p:nvSpPr>
          <p:cNvPr id="3" name="2 İçerik Yer Tutucusu"/>
          <p:cNvSpPr>
            <a:spLocks noGrp="1"/>
          </p:cNvSpPr>
          <p:nvPr>
            <p:ph idx="1"/>
          </p:nvPr>
        </p:nvSpPr>
        <p:spPr/>
        <p:txBody>
          <a:bodyPr>
            <a:normAutofit lnSpcReduction="10000"/>
          </a:bodyPr>
          <a:lstStyle/>
          <a:p>
            <a:pPr>
              <a:buNone/>
            </a:pPr>
            <a:r>
              <a:rPr lang="tr-TR" dirty="0"/>
              <a:t>    </a:t>
            </a:r>
            <a:r>
              <a:rPr lang="tr-TR" b="1" dirty="0"/>
              <a:t>Karşılaştırma Cümleleri</a:t>
            </a:r>
          </a:p>
          <a:p>
            <a:pPr>
              <a:buNone/>
            </a:pPr>
            <a:r>
              <a:rPr lang="tr-TR" dirty="0"/>
              <a:t>    Birden fazla varlık, kavram ya da durumun karşılaştırıldığı cümlelerdir. Karşılaştırmada benzerlik, farklılık, üstünlük gibi değişik durumlar ifade edilir. Karşılaştırma ilgisi “gibi, kadar, en, daha, çok, göre, fazla” gibi sözcüklerle kurulur.</a:t>
            </a:r>
          </a:p>
          <a:p>
            <a:pPr>
              <a:buNone/>
            </a:pPr>
            <a:r>
              <a:rPr lang="tr-TR" b="1" dirty="0"/>
              <a:t>    Örnek:</a:t>
            </a:r>
          </a:p>
          <a:p>
            <a:pPr>
              <a:buNone/>
            </a:pPr>
            <a:r>
              <a:rPr lang="tr-TR" b="1" dirty="0"/>
              <a:t>    </a:t>
            </a:r>
            <a:r>
              <a:rPr lang="tr-TR" dirty="0"/>
              <a:t> Kışın Sivas, İstanbul’dan daha soğuktur.</a:t>
            </a:r>
          </a:p>
          <a:p>
            <a:pPr>
              <a:buNone/>
            </a:pPr>
            <a:endParaRPr lang="tr-TR"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dirty="0">
                <a:solidFill>
                  <a:srgbClr val="FF0000"/>
                </a:solidFill>
              </a:rPr>
              <a:t>CÜMLE YORUMLAMA</a:t>
            </a:r>
          </a:p>
        </p:txBody>
      </p:sp>
      <p:sp>
        <p:nvSpPr>
          <p:cNvPr id="3" name="2 İçerik Yer Tutucusu"/>
          <p:cNvSpPr>
            <a:spLocks noGrp="1"/>
          </p:cNvSpPr>
          <p:nvPr>
            <p:ph idx="1"/>
          </p:nvPr>
        </p:nvSpPr>
        <p:spPr/>
        <p:txBody>
          <a:bodyPr>
            <a:normAutofit fontScale="62500" lnSpcReduction="20000"/>
          </a:bodyPr>
          <a:lstStyle/>
          <a:p>
            <a:pPr>
              <a:buNone/>
            </a:pPr>
            <a:r>
              <a:rPr lang="tr-TR" dirty="0"/>
              <a:t>     </a:t>
            </a:r>
            <a:r>
              <a:rPr lang="tr-TR" b="1" dirty="0"/>
              <a:t> Cümlenin Konusu :</a:t>
            </a:r>
          </a:p>
          <a:p>
            <a:pPr>
              <a:buNone/>
            </a:pPr>
            <a:r>
              <a:rPr lang="tr-TR" b="1" dirty="0"/>
              <a:t>      </a:t>
            </a:r>
            <a:r>
              <a:rPr lang="tr-TR" dirty="0"/>
              <a:t>Cümlede üzeride durulan kavramlar cümlenin konusunu verir. Sorularda bir cümle verilir ve bu cümlede neyin anlatıldığı, yani cümlenin konusu sorulur.</a:t>
            </a:r>
          </a:p>
          <a:p>
            <a:pPr>
              <a:buNone/>
            </a:pPr>
            <a:r>
              <a:rPr lang="tr-TR" dirty="0"/>
              <a:t>      Yapılması gereken, verilen cümleyi yorumlayarak anlatılanı bir iki söz ile ifade etmektir. Bunun için cümleye “Bu cümle neyi anlatıyor?” sorusu sorulur ve sorunun cevabı aranır. Alınan cevap cümlenin konusu olacaktır.</a:t>
            </a:r>
          </a:p>
          <a:p>
            <a:pPr>
              <a:buNone/>
            </a:pPr>
            <a:r>
              <a:rPr lang="tr-TR" b="1" dirty="0"/>
              <a:t>        Örnek:</a:t>
            </a:r>
          </a:p>
          <a:p>
            <a:pPr>
              <a:buNone/>
            </a:pPr>
            <a:r>
              <a:rPr lang="tr-TR" b="1" dirty="0"/>
              <a:t>      </a:t>
            </a:r>
            <a:r>
              <a:rPr lang="tr-TR" dirty="0"/>
              <a:t> Öğretmen bir toplumun yapı taşıdır.</a:t>
            </a:r>
          </a:p>
          <a:p>
            <a:pPr>
              <a:buNone/>
            </a:pPr>
            <a:r>
              <a:rPr lang="tr-TR" dirty="0"/>
              <a:t>      Bu cümlede öğretmen, “yapı </a:t>
            </a:r>
            <a:r>
              <a:rPr lang="tr-TR" dirty="0" err="1"/>
              <a:t>taşı”na</a:t>
            </a:r>
            <a:r>
              <a:rPr lang="tr-TR" dirty="0"/>
              <a:t> benzetilmiş. Taştan yapılan binalarda temel malzeme taş olduğuna göre, bu malzeme olmadan bina yapılamaz. Öğretmen için toplumun yapı taşı dendiğine göre, toplumun ortaya çıkması için öğretmene ihtiyaç var demektir. Öyleyse toplumun oluşmasında öğretmen çok önemlidir. Yani bu cümlenin konusu, anlatmak istediği, “öğretmenin </a:t>
            </a:r>
            <a:r>
              <a:rPr lang="tr-TR" dirty="0" err="1"/>
              <a:t>önemi”dir</a:t>
            </a:r>
            <a:r>
              <a:rPr lang="tr-TR" dirty="0"/>
              <a:t>.</a:t>
            </a:r>
          </a:p>
          <a:p>
            <a:pPr>
              <a:buNone/>
            </a:pPr>
            <a:endParaRPr lang="tr-TR"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dirty="0"/>
              <a:t>CÜMLEDE ANLAM</a:t>
            </a:r>
          </a:p>
        </p:txBody>
      </p:sp>
      <p:sp>
        <p:nvSpPr>
          <p:cNvPr id="4" name="3 İçerik Yer Tutucusu"/>
          <p:cNvSpPr>
            <a:spLocks noGrp="1"/>
          </p:cNvSpPr>
          <p:nvPr>
            <p:ph sz="half" idx="1"/>
          </p:nvPr>
        </p:nvSpPr>
        <p:spPr/>
        <p:txBody>
          <a:bodyPr>
            <a:normAutofit fontScale="77500" lnSpcReduction="20000"/>
          </a:bodyPr>
          <a:lstStyle/>
          <a:p>
            <a:pPr>
              <a:buNone/>
            </a:pPr>
            <a:r>
              <a:rPr lang="tr-TR" dirty="0">
                <a:solidFill>
                  <a:srgbClr val="7030A0"/>
                </a:solidFill>
              </a:rPr>
              <a:t>    ANLATIMINA GÖRE CÜMLELER:</a:t>
            </a:r>
          </a:p>
          <a:p>
            <a:pPr>
              <a:buNone/>
            </a:pPr>
            <a:r>
              <a:rPr lang="tr-TR" dirty="0"/>
              <a:t>Öznel Cümleler</a:t>
            </a:r>
          </a:p>
          <a:p>
            <a:pPr>
              <a:buNone/>
            </a:pPr>
            <a:r>
              <a:rPr lang="tr-TR" dirty="0"/>
              <a:t>Nesnel Cümleler</a:t>
            </a:r>
          </a:p>
          <a:p>
            <a:pPr>
              <a:buNone/>
            </a:pPr>
            <a:r>
              <a:rPr lang="tr-TR" dirty="0"/>
              <a:t>Tanım Cümleleri</a:t>
            </a:r>
          </a:p>
          <a:p>
            <a:pPr>
              <a:buNone/>
            </a:pPr>
            <a:r>
              <a:rPr lang="tr-TR" dirty="0"/>
              <a:t>İçerik(Konu) Cümleleri</a:t>
            </a:r>
          </a:p>
          <a:p>
            <a:pPr>
              <a:buNone/>
            </a:pPr>
            <a:r>
              <a:rPr lang="tr-TR" dirty="0"/>
              <a:t>Üslup(Biçem)Cümleleri</a:t>
            </a:r>
          </a:p>
          <a:p>
            <a:pPr>
              <a:buNone/>
            </a:pPr>
            <a:r>
              <a:rPr lang="tr-TR" dirty="0"/>
              <a:t>Doğrudan(Dolaysız) Anlatımlı Cümleler</a:t>
            </a:r>
          </a:p>
          <a:p>
            <a:pPr>
              <a:buNone/>
            </a:pPr>
            <a:r>
              <a:rPr lang="tr-TR" dirty="0"/>
              <a:t>Dolaylı Anlatımlı Cümleler</a:t>
            </a:r>
          </a:p>
          <a:p>
            <a:pPr>
              <a:buNone/>
            </a:pPr>
            <a:r>
              <a:rPr lang="tr-TR" dirty="0"/>
              <a:t>Kinayeli Anlatımlı Cümleler</a:t>
            </a:r>
          </a:p>
          <a:p>
            <a:pPr>
              <a:buNone/>
            </a:pPr>
            <a:r>
              <a:rPr lang="tr-TR" dirty="0"/>
              <a:t>Aşamalı Durum Bildiren Cümleler</a:t>
            </a:r>
          </a:p>
          <a:p>
            <a:pPr>
              <a:buNone/>
            </a:pPr>
            <a:endParaRPr lang="tr-TR" dirty="0"/>
          </a:p>
          <a:p>
            <a:endParaRPr lang="tr-TR" dirty="0"/>
          </a:p>
          <a:p>
            <a:endParaRPr lang="tr-TR" dirty="0">
              <a:solidFill>
                <a:srgbClr val="00B050"/>
              </a:solidFill>
            </a:endParaRPr>
          </a:p>
        </p:txBody>
      </p:sp>
      <p:sp>
        <p:nvSpPr>
          <p:cNvPr id="5" name="4 İçerik Yer Tutucusu"/>
          <p:cNvSpPr>
            <a:spLocks noGrp="1"/>
          </p:cNvSpPr>
          <p:nvPr>
            <p:ph sz="half" idx="2"/>
          </p:nvPr>
        </p:nvSpPr>
        <p:spPr/>
        <p:txBody>
          <a:bodyPr>
            <a:normAutofit fontScale="77500" lnSpcReduction="20000"/>
          </a:bodyPr>
          <a:lstStyle/>
          <a:p>
            <a:pPr>
              <a:buNone/>
            </a:pPr>
            <a:r>
              <a:rPr lang="tr-TR" dirty="0">
                <a:solidFill>
                  <a:srgbClr val="00B050"/>
                </a:solidFill>
              </a:rPr>
              <a:t>     CÜMLELER ARASI ANLAM İLİŞKİSİ:</a:t>
            </a:r>
          </a:p>
          <a:p>
            <a:pPr>
              <a:buNone/>
            </a:pPr>
            <a:r>
              <a:rPr lang="tr-TR" dirty="0"/>
              <a:t>Neden(Sebep)sonuç</a:t>
            </a:r>
          </a:p>
          <a:p>
            <a:pPr>
              <a:buNone/>
            </a:pPr>
            <a:r>
              <a:rPr lang="tr-TR" dirty="0"/>
              <a:t>Amaç Sonuç</a:t>
            </a:r>
          </a:p>
          <a:p>
            <a:pPr>
              <a:buNone/>
            </a:pPr>
            <a:r>
              <a:rPr lang="tr-TR" dirty="0"/>
              <a:t>Koşul(Şart)Sonuç</a:t>
            </a:r>
          </a:p>
          <a:p>
            <a:pPr>
              <a:buNone/>
            </a:pPr>
            <a:r>
              <a:rPr lang="tr-TR" dirty="0"/>
              <a:t>Eş Anlamlı Cümleler</a:t>
            </a:r>
          </a:p>
          <a:p>
            <a:pPr>
              <a:buNone/>
            </a:pPr>
            <a:r>
              <a:rPr lang="tr-TR" dirty="0"/>
              <a:t>Zıt(Karşıt)Anlamlı Cümleler</a:t>
            </a:r>
          </a:p>
          <a:p>
            <a:pPr>
              <a:buNone/>
            </a:pPr>
            <a:r>
              <a:rPr lang="tr-TR" dirty="0"/>
              <a:t>Açıklama İlişkili Cümleler</a:t>
            </a:r>
          </a:p>
          <a:p>
            <a:pPr>
              <a:buNone/>
            </a:pPr>
            <a:r>
              <a:rPr lang="tr-TR" dirty="0"/>
              <a:t>Karşılaştırma Cümleleri</a:t>
            </a:r>
          </a:p>
          <a:p>
            <a:pPr>
              <a:buNone/>
            </a:pPr>
            <a:endParaRPr lang="tr-TR" dirty="0"/>
          </a:p>
          <a:p>
            <a:pPr>
              <a:buNone/>
            </a:pPr>
            <a:endParaRPr lang="tr-TR"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dirty="0">
                <a:solidFill>
                  <a:srgbClr val="FF0000"/>
                </a:solidFill>
              </a:rPr>
              <a:t>CÜMLE YORUMLAMA</a:t>
            </a:r>
            <a:endParaRPr lang="tr-TR" dirty="0"/>
          </a:p>
        </p:txBody>
      </p:sp>
      <p:sp>
        <p:nvSpPr>
          <p:cNvPr id="3" name="2 İçerik Yer Tutucusu"/>
          <p:cNvSpPr>
            <a:spLocks noGrp="1"/>
          </p:cNvSpPr>
          <p:nvPr>
            <p:ph idx="1"/>
          </p:nvPr>
        </p:nvSpPr>
        <p:spPr/>
        <p:txBody>
          <a:bodyPr>
            <a:normAutofit fontScale="85000" lnSpcReduction="10000"/>
          </a:bodyPr>
          <a:lstStyle/>
          <a:p>
            <a:pPr>
              <a:buNone/>
            </a:pPr>
            <a:r>
              <a:rPr lang="tr-TR" dirty="0"/>
              <a:t>     </a:t>
            </a:r>
            <a:r>
              <a:rPr lang="tr-TR" b="1" dirty="0"/>
              <a:t>Cümlenin Ana Fikri (Ana Düşüncesi):</a:t>
            </a:r>
          </a:p>
          <a:p>
            <a:pPr>
              <a:buNone/>
            </a:pPr>
            <a:r>
              <a:rPr lang="tr-TR" b="1" dirty="0"/>
              <a:t>    </a:t>
            </a:r>
            <a:r>
              <a:rPr lang="tr-TR" dirty="0"/>
              <a:t>Bir cümlede asıl anlatılmak istenen fikir veya cümlede verilmek istenen mesaja ana fikir denmektedir.</a:t>
            </a:r>
          </a:p>
          <a:p>
            <a:pPr>
              <a:buNone/>
            </a:pPr>
            <a:r>
              <a:rPr lang="tr-TR" b="1" dirty="0"/>
              <a:t>     Örnek:</a:t>
            </a:r>
          </a:p>
          <a:p>
            <a:pPr>
              <a:buNone/>
            </a:pPr>
            <a:r>
              <a:rPr lang="tr-TR" b="1" dirty="0"/>
              <a:t>    </a:t>
            </a:r>
            <a:r>
              <a:rPr lang="tr-TR" dirty="0"/>
              <a:t> Eğer bir romancı yazdığı eserlerin geniş kitleler tarafından okunmasını, beğenilmesini arzu ediyorsa yapacağı ilk iş seslendiği halkın anlayabileceği bir dil kullanmak olmalıdır.</a:t>
            </a:r>
          </a:p>
          <a:p>
            <a:pPr>
              <a:buNone/>
            </a:pPr>
            <a:r>
              <a:rPr lang="tr-TR" dirty="0"/>
              <a:t>    *Bu cümlede anlatılmak istenen düşünceyi “Yalın bir dil kullanan sanatçı, daha fazla okunur.” şeklinde öz olarak ifade edebiliriz. Bu da cümlenin ana düşüncesi olur.</a:t>
            </a:r>
          </a:p>
          <a:p>
            <a:pPr>
              <a:buNone/>
            </a:pPr>
            <a:endParaRPr lang="tr-TR"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dirty="0">
                <a:solidFill>
                  <a:srgbClr val="FF0000"/>
                </a:solidFill>
              </a:rPr>
              <a:t>CÜMLE YORUMLAMA</a:t>
            </a:r>
            <a:endParaRPr lang="tr-TR" dirty="0"/>
          </a:p>
        </p:txBody>
      </p:sp>
      <p:sp>
        <p:nvSpPr>
          <p:cNvPr id="3" name="2 İçerik Yer Tutucusu"/>
          <p:cNvSpPr>
            <a:spLocks noGrp="1"/>
          </p:cNvSpPr>
          <p:nvPr>
            <p:ph idx="1"/>
          </p:nvPr>
        </p:nvSpPr>
        <p:spPr/>
        <p:txBody>
          <a:bodyPr>
            <a:normAutofit fontScale="55000" lnSpcReduction="20000"/>
          </a:bodyPr>
          <a:lstStyle/>
          <a:p>
            <a:pPr>
              <a:buNone/>
            </a:pPr>
            <a:r>
              <a:rPr lang="tr-TR" dirty="0"/>
              <a:t>      </a:t>
            </a:r>
            <a:r>
              <a:rPr lang="tr-TR" b="1" dirty="0"/>
              <a:t>Cümleden Çıkarılabilecek Yargı:</a:t>
            </a:r>
          </a:p>
          <a:p>
            <a:pPr>
              <a:buNone/>
            </a:pPr>
            <a:r>
              <a:rPr lang="tr-TR" b="1" dirty="0"/>
              <a:t>      </a:t>
            </a:r>
            <a:r>
              <a:rPr lang="tr-TR" dirty="0"/>
              <a:t>Bir cümle verilir ve bu cümlede anlatılmak istenenin veya cümleden çıkarılabilecek yargının ne olduğu sorulur.</a:t>
            </a:r>
          </a:p>
          <a:p>
            <a:pPr>
              <a:buNone/>
            </a:pPr>
            <a:r>
              <a:rPr lang="tr-TR" dirty="0"/>
              <a:t>       Bu tip soruların çözümünde yapılması gereken, verilen cümleyi yorumlayarak cümlenin söyleniş sebebinin bulunmasıdır. Çünkü hiçbir cümle boş yere söylenmez, her cümlenin bir söyleniş amacı vardır. İşte bu tip sorularda bize düşen onu bulmaktır. Biz buna cümlenin ana düşüncesi de diyebiliriz.</a:t>
            </a:r>
          </a:p>
          <a:p>
            <a:pPr>
              <a:buNone/>
            </a:pPr>
            <a:r>
              <a:rPr lang="tr-TR" dirty="0"/>
              <a:t>      “Bu cümlede yazar bize ne demek istedi?” sorusuyla anlatılmak isteneni bulabiliriz.</a:t>
            </a:r>
          </a:p>
          <a:p>
            <a:pPr>
              <a:buNone/>
            </a:pPr>
            <a:r>
              <a:rPr lang="tr-TR" b="1" dirty="0"/>
              <a:t>      Örnek:</a:t>
            </a:r>
          </a:p>
          <a:p>
            <a:pPr>
              <a:buNone/>
            </a:pPr>
            <a:r>
              <a:rPr lang="tr-TR" b="1" dirty="0"/>
              <a:t>      </a:t>
            </a:r>
            <a:r>
              <a:rPr lang="tr-TR" dirty="0"/>
              <a:t>Yazar, eserlerinde günlük hayatta olan şeyleri olduğu gibi, hiçbir abartmaya gitmeden anlatmıştır.</a:t>
            </a:r>
          </a:p>
          <a:p>
            <a:pPr>
              <a:buNone/>
            </a:pPr>
            <a:r>
              <a:rPr lang="tr-TR" dirty="0"/>
              <a:t>       **Bu cümlede yazar, eserlerinde günlük hayatı olduğu gibi anlatmışsa toplumun yaşamını işlemiş demektir. Öyleyse bu cümlede anlatılmak isteneni “Yazar, eserlerinde içinde yaşadığı toplumu anlatmıştır.” şeklinde ifade edebiliriz.</a:t>
            </a:r>
          </a:p>
          <a:p>
            <a:pPr>
              <a:buNone/>
            </a:pPr>
            <a:endParaRPr lang="tr-TR"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dirty="0">
                <a:solidFill>
                  <a:srgbClr val="FF0000"/>
                </a:solidFill>
              </a:rPr>
              <a:t>CÜMLE YORUMLAMA</a:t>
            </a:r>
            <a:endParaRPr lang="tr-TR" dirty="0"/>
          </a:p>
        </p:txBody>
      </p:sp>
      <p:sp>
        <p:nvSpPr>
          <p:cNvPr id="3" name="2 İçerik Yer Tutucusu"/>
          <p:cNvSpPr>
            <a:spLocks noGrp="1"/>
          </p:cNvSpPr>
          <p:nvPr>
            <p:ph idx="1"/>
          </p:nvPr>
        </p:nvSpPr>
        <p:spPr/>
        <p:txBody>
          <a:bodyPr>
            <a:normAutofit fontScale="62500" lnSpcReduction="20000"/>
          </a:bodyPr>
          <a:lstStyle/>
          <a:p>
            <a:pPr>
              <a:buNone/>
            </a:pPr>
            <a:r>
              <a:rPr lang="tr-TR" dirty="0"/>
              <a:t>     </a:t>
            </a:r>
            <a:r>
              <a:rPr lang="tr-TR" b="1" dirty="0"/>
              <a:t> Cümleden Çıkarılamayacak Yargı</a:t>
            </a:r>
          </a:p>
          <a:p>
            <a:pPr>
              <a:buNone/>
            </a:pPr>
            <a:r>
              <a:rPr lang="tr-TR" dirty="0"/>
              <a:t>       Bir cümle verilir ve bu cümleden çıkarılamayan ya da cümlenin anlamıyla çelişen yargıları bulmamız istenir.</a:t>
            </a:r>
          </a:p>
          <a:p>
            <a:pPr>
              <a:buNone/>
            </a:pPr>
            <a:r>
              <a:rPr lang="tr-TR" dirty="0"/>
              <a:t>      Yapılacak iş verilen cümleyi yorumlayarak cümleden çıkarılabilecek yargıları bulmaktır. Sorular dört seçenekten oluştuğuna göre, seçeneklerin üçündeki yargılar, verilen cümleden çıkarılabilecek niteliktedir. Dolayısıyla cümleden çıkarılabilecek yargılar belirlenince, cümleden çıkarılamayacak yargı kendiliğinden ortaya çıkacaktır. Bu süreçte cümle çok iyi okunmalı, hangi ifadeden nasıl bir sonuç çıkarılabileceği iyi tespit edilmelidir.</a:t>
            </a:r>
          </a:p>
          <a:p>
            <a:pPr>
              <a:buNone/>
            </a:pPr>
            <a:r>
              <a:rPr lang="tr-TR" b="1" dirty="0"/>
              <a:t>      Örnek:</a:t>
            </a:r>
          </a:p>
          <a:p>
            <a:pPr>
              <a:buNone/>
            </a:pPr>
            <a:r>
              <a:rPr lang="tr-TR" b="1" dirty="0"/>
              <a:t>     </a:t>
            </a:r>
            <a:r>
              <a:rPr lang="tr-TR" dirty="0"/>
              <a:t> Mehmet’in kardeşi dün de okula gitmedi.</a:t>
            </a:r>
          </a:p>
          <a:p>
            <a:pPr>
              <a:buNone/>
            </a:pPr>
            <a:r>
              <a:rPr lang="tr-TR" dirty="0"/>
              <a:t>     **Bu cümleden çıkarılabilecek ve çıkarılamayacak anlamları bulalım:</a:t>
            </a:r>
          </a:p>
          <a:p>
            <a:pPr>
              <a:buNone/>
            </a:pPr>
            <a:r>
              <a:rPr lang="tr-TR" dirty="0"/>
              <a:t>      1.   “Mehmet evin tek çocuğu değildir.”</a:t>
            </a:r>
            <a:br>
              <a:rPr lang="tr-TR" dirty="0"/>
            </a:br>
            <a:r>
              <a:rPr lang="tr-TR" dirty="0"/>
              <a:t>2.   “Mehmet ‘in kardeşi 0-6 yaş arasında değil.”</a:t>
            </a:r>
            <a:br>
              <a:rPr lang="tr-TR" dirty="0"/>
            </a:br>
            <a:r>
              <a:rPr lang="tr-TR" dirty="0"/>
              <a:t>3.   “Mehmet ‘in kardeşi bugün de okula gitmemiş.”</a:t>
            </a:r>
            <a:br>
              <a:rPr lang="tr-TR" dirty="0"/>
            </a:br>
            <a:r>
              <a:rPr lang="tr-TR" dirty="0"/>
              <a:t>4.   “Mehmet kardeşinden başarılıdır.”</a:t>
            </a:r>
          </a:p>
          <a:p>
            <a:pPr>
              <a:buNone/>
            </a:pPr>
            <a:endParaRPr lang="tr-TR"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dirty="0">
                <a:solidFill>
                  <a:srgbClr val="FF0000"/>
                </a:solidFill>
              </a:rPr>
              <a:t>CÜMLE YORUMLAMA</a:t>
            </a:r>
            <a:endParaRPr lang="tr-TR" dirty="0"/>
          </a:p>
        </p:txBody>
      </p:sp>
      <p:sp>
        <p:nvSpPr>
          <p:cNvPr id="3" name="2 İçerik Yer Tutucusu"/>
          <p:cNvSpPr>
            <a:spLocks noGrp="1"/>
          </p:cNvSpPr>
          <p:nvPr>
            <p:ph idx="1"/>
          </p:nvPr>
        </p:nvSpPr>
        <p:spPr/>
        <p:txBody>
          <a:bodyPr>
            <a:normAutofit fontScale="55000" lnSpcReduction="20000"/>
          </a:bodyPr>
          <a:lstStyle/>
          <a:p>
            <a:pPr>
              <a:buNone/>
            </a:pPr>
            <a:r>
              <a:rPr lang="tr-TR" dirty="0"/>
              <a:t>     </a:t>
            </a:r>
            <a:r>
              <a:rPr lang="tr-TR" b="1" dirty="0"/>
              <a:t> Cümle Tamamlama</a:t>
            </a:r>
          </a:p>
          <a:p>
            <a:pPr>
              <a:buNone/>
            </a:pPr>
            <a:r>
              <a:rPr lang="tr-TR" dirty="0"/>
              <a:t>      Verilen cümlelerde veya karşılıklı konuşma metinlerinde boş bırakılan yerlerin anlam bütünlüğünü ve uyumunu sağlayacak şekilde doldurulmasıdır.</a:t>
            </a:r>
          </a:p>
          <a:p>
            <a:pPr>
              <a:buNone/>
            </a:pPr>
            <a:r>
              <a:rPr lang="tr-TR" dirty="0"/>
              <a:t>      Yapılacak iş, cümlenin gelişinden çıkarılan anlam doğrultusunda boşlukları doldurmaktır. Bu yapılırken dil bilgisi kuralları göz önünde bulundurulmalıdır. Yani eklenecek sözcüklerin hem anlamca hem de yapıca cümleye uygunluk taşıması gerekir.</a:t>
            </a:r>
          </a:p>
          <a:p>
            <a:pPr>
              <a:buNone/>
            </a:pPr>
            <a:r>
              <a:rPr lang="tr-TR" dirty="0"/>
              <a:t>      Tamamlanacak ve tamamlayacak cümleler ya da sözler arasında;</a:t>
            </a:r>
          </a:p>
          <a:p>
            <a:pPr>
              <a:buNone/>
            </a:pPr>
            <a:r>
              <a:rPr lang="tr-TR" dirty="0"/>
              <a:t>       – Anlamsal ilişki doğru kurulmalıdır.</a:t>
            </a:r>
            <a:br>
              <a:rPr lang="tr-TR" dirty="0"/>
            </a:br>
            <a:r>
              <a:rPr lang="tr-TR" dirty="0"/>
              <a:t>– Zaman ve kişi yönünden uyum olmalıdır.</a:t>
            </a:r>
            <a:br>
              <a:rPr lang="tr-TR" dirty="0"/>
            </a:br>
            <a:r>
              <a:rPr lang="tr-TR" dirty="0"/>
              <a:t>– Cümleleri anlamca bağlamak için uygun bağlaçlar kullanılmalıdır.</a:t>
            </a:r>
          </a:p>
          <a:p>
            <a:pPr>
              <a:buNone/>
            </a:pPr>
            <a:r>
              <a:rPr lang="tr-TR" b="1" dirty="0"/>
              <a:t>      &gt;  </a:t>
            </a:r>
            <a:r>
              <a:rPr lang="tr-TR" dirty="0"/>
              <a:t>Böyle sorular seçeneklerden gidilerek de çözülebilir.</a:t>
            </a:r>
          </a:p>
          <a:p>
            <a:pPr>
              <a:buNone/>
            </a:pPr>
            <a:r>
              <a:rPr lang="tr-TR" b="1" dirty="0"/>
              <a:t>      Örnek:</a:t>
            </a:r>
          </a:p>
          <a:p>
            <a:pPr>
              <a:buNone/>
            </a:pPr>
            <a:r>
              <a:rPr lang="tr-TR" b="1" dirty="0"/>
              <a:t>     </a:t>
            </a:r>
            <a:r>
              <a:rPr lang="tr-TR" dirty="0"/>
              <a:t> Anneme Anneler Günü için bir ………………… aldım.</a:t>
            </a:r>
            <a:br>
              <a:rPr lang="tr-TR" dirty="0"/>
            </a:br>
            <a:r>
              <a:rPr lang="tr-TR" dirty="0"/>
              <a:t>***Anneler Günü’nde çocuklar annelerine hediye alır. Öyleyse bu boşluğu “hediye” sözcüğüyle tamamlayabiliriz.</a:t>
            </a:r>
          </a:p>
          <a:p>
            <a:pPr>
              <a:buNone/>
            </a:pPr>
            <a:endParaRPr lang="tr-TR"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dirty="0">
                <a:solidFill>
                  <a:srgbClr val="FF0000"/>
                </a:solidFill>
              </a:rPr>
              <a:t>CÜMLE YORUMLAMA</a:t>
            </a:r>
            <a:endParaRPr lang="tr-TR" dirty="0"/>
          </a:p>
        </p:txBody>
      </p:sp>
      <p:sp>
        <p:nvSpPr>
          <p:cNvPr id="3" name="2 İçerik Yer Tutucusu"/>
          <p:cNvSpPr>
            <a:spLocks noGrp="1"/>
          </p:cNvSpPr>
          <p:nvPr>
            <p:ph idx="1"/>
          </p:nvPr>
        </p:nvSpPr>
        <p:spPr/>
        <p:txBody>
          <a:bodyPr>
            <a:normAutofit fontScale="92500" lnSpcReduction="10000"/>
          </a:bodyPr>
          <a:lstStyle/>
          <a:p>
            <a:pPr>
              <a:buNone/>
            </a:pPr>
            <a:r>
              <a:rPr lang="tr-TR" dirty="0"/>
              <a:t>   </a:t>
            </a:r>
            <a:r>
              <a:rPr lang="tr-TR" b="1" dirty="0"/>
              <a:t>Cümle Oluşturma (Kelimeleri Doğru Sıralama)</a:t>
            </a:r>
          </a:p>
          <a:p>
            <a:pPr>
              <a:buNone/>
            </a:pPr>
            <a:r>
              <a:rPr lang="tr-TR" dirty="0"/>
              <a:t>    Sözcük ya da sözcük gruplarına ayrılmış olarak verilen cümlelerin genellikle anlamlı ve kurallı bir cümle haline getirilmesi istenir.</a:t>
            </a:r>
          </a:p>
          <a:p>
            <a:pPr>
              <a:buNone/>
            </a:pPr>
            <a:r>
              <a:rPr lang="tr-TR" dirty="0"/>
              <a:t>    Yapılacak iş, öncelikle yüklemi belirlemek ve eğer kurallı bir cümle isteniyorsa yüklemi sona yerleştirmek, daha sonra varsa edat gruplarını, bağlaçları ve tamlamaları bulmaktır.</a:t>
            </a:r>
          </a:p>
          <a:p>
            <a:pPr>
              <a:buNone/>
            </a:pPr>
            <a:r>
              <a:rPr lang="tr-TR" b="1" dirty="0"/>
              <a:t>   &gt;  </a:t>
            </a:r>
            <a:r>
              <a:rPr lang="tr-TR" dirty="0"/>
              <a:t>Bu konuyla ilgili sorular seçeneklerden gidilerek de çözülebilir.</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dirty="0">
                <a:solidFill>
                  <a:srgbClr val="FF0000"/>
                </a:solidFill>
              </a:rPr>
              <a:t>CÜMLE YORUMLAMA</a:t>
            </a:r>
            <a:endParaRPr lang="tr-TR" dirty="0"/>
          </a:p>
        </p:txBody>
      </p:sp>
      <p:sp>
        <p:nvSpPr>
          <p:cNvPr id="3" name="2 İçerik Yer Tutucusu"/>
          <p:cNvSpPr>
            <a:spLocks noGrp="1"/>
          </p:cNvSpPr>
          <p:nvPr>
            <p:ph idx="1"/>
          </p:nvPr>
        </p:nvSpPr>
        <p:spPr/>
        <p:txBody>
          <a:bodyPr>
            <a:normAutofit fontScale="47500" lnSpcReduction="20000"/>
          </a:bodyPr>
          <a:lstStyle/>
          <a:p>
            <a:pPr>
              <a:buNone/>
            </a:pPr>
            <a:r>
              <a:rPr lang="tr-TR" dirty="0"/>
              <a:t>         </a:t>
            </a:r>
            <a:r>
              <a:rPr lang="tr-TR" b="1" dirty="0"/>
              <a:t>Örnek Soru:</a:t>
            </a:r>
          </a:p>
          <a:p>
            <a:pPr>
              <a:buNone/>
            </a:pPr>
            <a:r>
              <a:rPr lang="tr-TR" b="1" dirty="0"/>
              <a:t>       »</a:t>
            </a:r>
            <a:r>
              <a:rPr lang="tr-TR" dirty="0"/>
              <a:t> 1. aynı şeyleri</a:t>
            </a:r>
            <a:br>
              <a:rPr lang="tr-TR" dirty="0"/>
            </a:br>
            <a:r>
              <a:rPr lang="tr-TR" dirty="0"/>
              <a:t>2. başkalarının düşüncelerini</a:t>
            </a:r>
            <a:br>
              <a:rPr lang="tr-TR" dirty="0"/>
            </a:br>
            <a:r>
              <a:rPr lang="tr-TR" dirty="0"/>
              <a:t>3. dinleyerek de</a:t>
            </a:r>
            <a:br>
              <a:rPr lang="tr-TR" dirty="0"/>
            </a:br>
            <a:r>
              <a:rPr lang="tr-TR" dirty="0"/>
              <a:t>4. okuyarak</a:t>
            </a:r>
            <a:br>
              <a:rPr lang="tr-TR" dirty="0"/>
            </a:br>
            <a:r>
              <a:rPr lang="tr-TR" dirty="0"/>
              <a:t>5. yapabiliriz</a:t>
            </a:r>
            <a:br>
              <a:rPr lang="tr-TR" dirty="0"/>
            </a:br>
            <a:r>
              <a:rPr lang="tr-TR" dirty="0"/>
              <a:t>6. nasıl öğreniyorsak</a:t>
            </a:r>
            <a:br>
              <a:rPr lang="tr-TR" dirty="0"/>
            </a:br>
            <a:r>
              <a:rPr lang="tr-TR" b="1" dirty="0"/>
              <a:t>Yukarıdaki sözcük ve sözcük gruplarıyla anlamlı  bir cümle oluşturmak için sıralama nasıl olmalıdır?</a:t>
            </a:r>
            <a:br>
              <a:rPr lang="tr-TR" b="1" dirty="0"/>
            </a:br>
            <a:r>
              <a:rPr lang="tr-TR" dirty="0"/>
              <a:t>A) 2 – 6 – 3 – 1– 4– 5</a:t>
            </a:r>
            <a:br>
              <a:rPr lang="tr-TR" dirty="0"/>
            </a:br>
            <a:r>
              <a:rPr lang="tr-TR" dirty="0"/>
              <a:t>B) 1 – 3 – 5 – 6– 4 – 2</a:t>
            </a:r>
            <a:br>
              <a:rPr lang="tr-TR" dirty="0"/>
            </a:br>
            <a:r>
              <a:rPr lang="tr-TR" dirty="0"/>
              <a:t>C) 2 – 4 – 6 – 1 – 3 – 5</a:t>
            </a:r>
            <a:br>
              <a:rPr lang="tr-TR" dirty="0"/>
            </a:br>
            <a:r>
              <a:rPr lang="tr-TR" dirty="0"/>
              <a:t>D) 3 – 5 – 1 – 2 – 4 – 6</a:t>
            </a:r>
            <a:r>
              <a:rPr lang="tr-TR" b="1" dirty="0"/>
              <a:t>Çözüm:</a:t>
            </a:r>
            <a:br>
              <a:rPr lang="tr-TR" b="1" dirty="0"/>
            </a:br>
            <a:r>
              <a:rPr lang="tr-TR" dirty="0"/>
              <a:t>Bu sözcüklerle anlamlı ve kurallı bir cümle oluşturmak istesek, ilk önce yüklemi bulmalıyız. Burada yüklem, beşinci sözcük olan “yapabiliriz” sözcüğüdür. Seçeneklerdeki sıralamaya beş numarayla biten iki seçenek vardır: A ve C. Sözcükler arasındaki anlam dikkate alındığında da C seçeneğinin sıralamasının daha uygun olduğu görülür. Doğru sıralama şu şekildedir: ”Başkalarının düşüncelerini okuyarak nasıl öğreniyorsak aynı şeyleri dinleyerek de yapabiliriz.”</a:t>
            </a:r>
          </a:p>
          <a:p>
            <a:r>
              <a:rPr lang="tr-TR" b="1" dirty="0"/>
              <a:t>YANIT: C</a:t>
            </a:r>
            <a:endParaRPr lang="tr-TR"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dirty="0">
                <a:solidFill>
                  <a:srgbClr val="FF0000"/>
                </a:solidFill>
              </a:rPr>
              <a:t>CÜMLE YORUMLAMA</a:t>
            </a:r>
            <a:endParaRPr lang="tr-TR" dirty="0"/>
          </a:p>
        </p:txBody>
      </p:sp>
      <p:sp>
        <p:nvSpPr>
          <p:cNvPr id="3" name="2 İçerik Yer Tutucusu"/>
          <p:cNvSpPr>
            <a:spLocks noGrp="1"/>
          </p:cNvSpPr>
          <p:nvPr>
            <p:ph idx="1"/>
          </p:nvPr>
        </p:nvSpPr>
        <p:spPr/>
        <p:txBody>
          <a:bodyPr>
            <a:normAutofit fontScale="70000" lnSpcReduction="20000"/>
          </a:bodyPr>
          <a:lstStyle/>
          <a:p>
            <a:pPr>
              <a:buNone/>
            </a:pPr>
            <a:r>
              <a:rPr lang="tr-TR" dirty="0"/>
              <a:t>     </a:t>
            </a:r>
            <a:r>
              <a:rPr lang="tr-TR" b="1" dirty="0"/>
              <a:t>Düşüncenin Yönünü (Akışını) Değiştiren Sözcükler</a:t>
            </a:r>
          </a:p>
          <a:p>
            <a:pPr>
              <a:buNone/>
            </a:pPr>
            <a:r>
              <a:rPr lang="tr-TR" dirty="0"/>
              <a:t>     Cümle içindeki kelimeler anlamca birbirini tamamlar. Fakat bir konudan başka bir konuya geçilirken “</a:t>
            </a:r>
            <a:r>
              <a:rPr lang="tr-TR" b="1" dirty="0"/>
              <a:t>fakat, ama, lakin, ancak, oysa, ne var ki, yalnız, halbuki</a:t>
            </a:r>
            <a:r>
              <a:rPr lang="tr-TR" dirty="0"/>
              <a:t>” gibi anlamın akışını değiştiren sözcükler kullanılabilir. Bu tür sözcükler cümlede anlamın akışını değiştiren sözcüklerdir.</a:t>
            </a:r>
          </a:p>
          <a:p>
            <a:pPr>
              <a:buNone/>
            </a:pPr>
            <a:r>
              <a:rPr lang="tr-TR" b="1" dirty="0"/>
              <a:t>     Örnek:</a:t>
            </a:r>
          </a:p>
          <a:p>
            <a:pPr>
              <a:buNone/>
            </a:pPr>
            <a:r>
              <a:rPr lang="tr-TR" b="1" dirty="0"/>
              <a:t>    »</a:t>
            </a:r>
            <a:r>
              <a:rPr lang="tr-TR" dirty="0"/>
              <a:t> Ahmet çalışkan, dürüst, efendi bir öğrencidir; ama…“ama” bağlacından sonra kullanacağımız ifade daha önce kullanacağımız ifadenin zıddı olacaktır.</a:t>
            </a:r>
          </a:p>
          <a:p>
            <a:pPr>
              <a:buNone/>
            </a:pPr>
            <a:r>
              <a:rPr lang="tr-TR" u="sng" dirty="0"/>
              <a:t>     Ahmet çalışkan, dürüst, efendi bir öğrencidir</a:t>
            </a:r>
            <a:r>
              <a:rPr lang="tr-TR" dirty="0"/>
              <a:t>; </a:t>
            </a:r>
            <a:r>
              <a:rPr lang="tr-TR" u="sng" dirty="0"/>
              <a:t>ama yazısı</a:t>
            </a:r>
            <a:r>
              <a:rPr lang="tr-TR" b="1" u="sng" dirty="0"/>
              <a:t> güzel değil</a:t>
            </a:r>
            <a:r>
              <a:rPr lang="tr-TR" u="sng" dirty="0"/>
              <a:t>.</a:t>
            </a:r>
            <a:br>
              <a:rPr lang="tr-TR" b="1" u="sng" dirty="0"/>
            </a:br>
            <a:r>
              <a:rPr lang="tr-TR" b="1" dirty="0"/>
              <a:t>             ifade olumlu                                          ifade olumsuz</a:t>
            </a:r>
            <a:endParaRPr lang="tr-TR" dirty="0"/>
          </a:p>
          <a:p>
            <a:pPr>
              <a:buNone/>
            </a:pPr>
            <a:r>
              <a:rPr lang="tr-TR" b="1" dirty="0"/>
              <a:t>  »</a:t>
            </a:r>
            <a:r>
              <a:rPr lang="tr-TR" dirty="0"/>
              <a:t> Hasta adam, iyileşmek için doktor doktor dolaştı; </a:t>
            </a:r>
            <a:r>
              <a:rPr lang="tr-TR" b="1" dirty="0"/>
              <a:t>ne var ki</a:t>
            </a:r>
            <a:r>
              <a:rPr lang="tr-TR" dirty="0"/>
              <a:t> hastalığına çare bulamadı.</a:t>
            </a:r>
          </a:p>
          <a:p>
            <a:pPr>
              <a:buNone/>
            </a:pPr>
            <a:endParaRPr lang="tr-TR"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dirty="0">
                <a:solidFill>
                  <a:srgbClr val="A50021"/>
                </a:solidFill>
              </a:rPr>
              <a:t>ANLAMLARINA GÖRE CÜMLELER:</a:t>
            </a:r>
          </a:p>
        </p:txBody>
      </p:sp>
      <p:sp>
        <p:nvSpPr>
          <p:cNvPr id="3" name="2 İçerik Yer Tutucusu"/>
          <p:cNvSpPr>
            <a:spLocks noGrp="1"/>
          </p:cNvSpPr>
          <p:nvPr>
            <p:ph idx="1"/>
          </p:nvPr>
        </p:nvSpPr>
        <p:spPr/>
        <p:txBody>
          <a:bodyPr>
            <a:normAutofit fontScale="92500"/>
          </a:bodyPr>
          <a:lstStyle/>
          <a:p>
            <a:pPr>
              <a:buNone/>
            </a:pPr>
            <a:r>
              <a:rPr lang="tr-TR" dirty="0"/>
              <a:t>   </a:t>
            </a:r>
            <a:r>
              <a:rPr lang="tr-TR" b="1" dirty="0"/>
              <a:t>Öneri (Teklif) Cümleleri</a:t>
            </a:r>
          </a:p>
          <a:p>
            <a:pPr>
              <a:buNone/>
            </a:pPr>
            <a:r>
              <a:rPr lang="tr-TR" dirty="0"/>
              <a:t>   Bir sorunu çözmek veya daha iyiye ulaşmak için görüş ve düşüncelerin öne sürüldüğü cümlelerdir.</a:t>
            </a:r>
          </a:p>
          <a:p>
            <a:pPr>
              <a:buNone/>
            </a:pPr>
            <a:r>
              <a:rPr lang="tr-TR" b="1" dirty="0"/>
              <a:t>    Örnek:</a:t>
            </a:r>
          </a:p>
          <a:p>
            <a:pPr>
              <a:buNone/>
            </a:pPr>
            <a:r>
              <a:rPr lang="tr-TR" b="1" dirty="0"/>
              <a:t>    »</a:t>
            </a:r>
            <a:r>
              <a:rPr lang="tr-TR" dirty="0"/>
              <a:t> Daldaki elmayı almak için merdiven kullanmalısın.</a:t>
            </a:r>
            <a:br>
              <a:rPr lang="tr-TR" dirty="0"/>
            </a:br>
            <a:r>
              <a:rPr lang="tr-TR" b="1" dirty="0"/>
              <a:t>»</a:t>
            </a:r>
            <a:r>
              <a:rPr lang="tr-TR" dirty="0"/>
              <a:t> Bu işe sabırlı yaklaşmanız daha doğru olacak.</a:t>
            </a:r>
            <a:br>
              <a:rPr lang="tr-TR" dirty="0"/>
            </a:br>
            <a:r>
              <a:rPr lang="tr-TR" b="1" dirty="0"/>
              <a:t>»</a:t>
            </a:r>
            <a:r>
              <a:rPr lang="tr-TR" dirty="0"/>
              <a:t> Konuyu iyice anlamak istiyorsan, önce tekrar et, sonra da bol bol soru çöz.</a:t>
            </a:r>
          </a:p>
          <a:p>
            <a:pPr>
              <a:buNone/>
            </a:pPr>
            <a:endParaRPr lang="tr-TR"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dirty="0">
                <a:solidFill>
                  <a:srgbClr val="A50021"/>
                </a:solidFill>
              </a:rPr>
              <a:t>ANLAMLARINA GÖRE CÜMLELER:</a:t>
            </a:r>
            <a:endParaRPr lang="tr-TR" dirty="0"/>
          </a:p>
        </p:txBody>
      </p:sp>
      <p:sp>
        <p:nvSpPr>
          <p:cNvPr id="3" name="2 İçerik Yer Tutucusu"/>
          <p:cNvSpPr>
            <a:spLocks noGrp="1"/>
          </p:cNvSpPr>
          <p:nvPr>
            <p:ph idx="1"/>
          </p:nvPr>
        </p:nvSpPr>
        <p:spPr/>
        <p:txBody>
          <a:bodyPr>
            <a:normAutofit fontScale="92500" lnSpcReduction="20000"/>
          </a:bodyPr>
          <a:lstStyle/>
          <a:p>
            <a:pPr>
              <a:buNone/>
            </a:pPr>
            <a:r>
              <a:rPr lang="tr-TR" dirty="0"/>
              <a:t>   </a:t>
            </a:r>
            <a:r>
              <a:rPr lang="tr-TR" b="1" dirty="0"/>
              <a:t>Varsayım Cümleleri</a:t>
            </a:r>
          </a:p>
          <a:p>
            <a:pPr>
              <a:buNone/>
            </a:pPr>
            <a:r>
              <a:rPr lang="tr-TR" dirty="0"/>
              <a:t>   Gerçekleşmemiş bir olayın gerçekleşmiş gibi ya da gerçekleşmiş bir olayın hiç gerçekleşmemiş gibi kabul edildiği cümlelerdir. Varsayım anlamı taşıyan yargılarda genellikle “tutalım ki, diyelim ki, farz edelim, düşün ki” gibi ifadelere yer verilir.</a:t>
            </a:r>
          </a:p>
          <a:p>
            <a:pPr>
              <a:buNone/>
            </a:pPr>
            <a:r>
              <a:rPr lang="tr-TR" b="1" dirty="0"/>
              <a:t>    Örnek:</a:t>
            </a:r>
          </a:p>
          <a:p>
            <a:pPr>
              <a:buNone/>
            </a:pPr>
            <a:r>
              <a:rPr lang="tr-TR" b="1" dirty="0"/>
              <a:t>   »</a:t>
            </a:r>
            <a:r>
              <a:rPr lang="tr-TR" dirty="0"/>
              <a:t> Diyelim ki bu uçağa yetişemedin.</a:t>
            </a:r>
            <a:br>
              <a:rPr lang="tr-TR" dirty="0"/>
            </a:br>
            <a:r>
              <a:rPr lang="tr-TR" b="1" dirty="0"/>
              <a:t>»</a:t>
            </a:r>
            <a:r>
              <a:rPr lang="tr-TR" dirty="0"/>
              <a:t> Bir an için rüyalarının gerçekleştiğini düşün.</a:t>
            </a:r>
            <a:br>
              <a:rPr lang="tr-TR" u="sng" dirty="0"/>
            </a:br>
            <a:r>
              <a:rPr lang="tr-TR" b="1" dirty="0"/>
              <a:t>»</a:t>
            </a:r>
            <a:r>
              <a:rPr lang="tr-TR" dirty="0"/>
              <a:t> Tut ki puanın yetmedi ve üniversiteye giremedin.</a:t>
            </a:r>
          </a:p>
          <a:p>
            <a:pPr>
              <a:buNone/>
            </a:pPr>
            <a:endParaRPr lang="tr-TR" dirty="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dirty="0">
                <a:solidFill>
                  <a:srgbClr val="A50021"/>
                </a:solidFill>
              </a:rPr>
              <a:t>ANLAMLARINA GÖRE CÜMLELER:</a:t>
            </a:r>
            <a:endParaRPr lang="tr-TR" dirty="0"/>
          </a:p>
        </p:txBody>
      </p:sp>
      <p:sp>
        <p:nvSpPr>
          <p:cNvPr id="3" name="2 İçerik Yer Tutucusu"/>
          <p:cNvSpPr>
            <a:spLocks noGrp="1"/>
          </p:cNvSpPr>
          <p:nvPr>
            <p:ph idx="1"/>
          </p:nvPr>
        </p:nvSpPr>
        <p:spPr/>
        <p:txBody>
          <a:bodyPr>
            <a:normAutofit fontScale="85000" lnSpcReduction="10000"/>
          </a:bodyPr>
          <a:lstStyle/>
          <a:p>
            <a:pPr>
              <a:buNone/>
            </a:pPr>
            <a:r>
              <a:rPr lang="tr-TR" dirty="0"/>
              <a:t>    </a:t>
            </a:r>
            <a:r>
              <a:rPr lang="tr-TR" b="1" dirty="0"/>
              <a:t>Eleştiri Cümleleri</a:t>
            </a:r>
          </a:p>
          <a:p>
            <a:pPr>
              <a:buNone/>
            </a:pPr>
            <a:r>
              <a:rPr lang="tr-TR" dirty="0"/>
              <a:t>    Bir yapıtın, bir insanın veya bir durumun doğru ya da yanlış yönlerini belirten cümlelerdir. Eleştiri, olumlu eleştiri ve olumsuz eleştiri olmak üzere ikiye ayrılır.</a:t>
            </a:r>
          </a:p>
          <a:p>
            <a:pPr>
              <a:buNone/>
            </a:pPr>
            <a:r>
              <a:rPr lang="tr-TR" b="1" dirty="0"/>
              <a:t>    Örnek:</a:t>
            </a:r>
          </a:p>
          <a:p>
            <a:pPr>
              <a:buNone/>
            </a:pPr>
            <a:r>
              <a:rPr lang="tr-TR" b="1" dirty="0"/>
              <a:t>    »</a:t>
            </a:r>
            <a:r>
              <a:rPr lang="tr-TR" dirty="0"/>
              <a:t> Konuları açık ve anlaşılır bir dille ele almış.</a:t>
            </a:r>
            <a:br>
              <a:rPr lang="tr-TR" dirty="0"/>
            </a:br>
            <a:r>
              <a:rPr lang="tr-TR" b="1" dirty="0"/>
              <a:t>»</a:t>
            </a:r>
            <a:r>
              <a:rPr lang="tr-TR" dirty="0"/>
              <a:t> Hakem, son maçı çok iyi yönetti.</a:t>
            </a:r>
            <a:br>
              <a:rPr lang="tr-TR" dirty="0"/>
            </a:br>
            <a:r>
              <a:rPr lang="tr-TR" dirty="0"/>
              <a:t>Yukarıdaki cümlelerde hoşa giden yönler belirtildiğinden olumlu eleştiri yapılmıştır.</a:t>
            </a:r>
            <a:r>
              <a:rPr lang="tr-TR" b="1" dirty="0"/>
              <a:t>»</a:t>
            </a:r>
            <a:r>
              <a:rPr lang="tr-TR" dirty="0"/>
              <a:t> Bu firmanın ürünleri eskisi kadar kaliteli değil.</a:t>
            </a:r>
            <a:br>
              <a:rPr lang="tr-TR" dirty="0"/>
            </a:br>
            <a:r>
              <a:rPr lang="tr-TR" b="1" dirty="0"/>
              <a:t>»</a:t>
            </a:r>
            <a:r>
              <a:rPr lang="tr-TR" dirty="0"/>
              <a:t> Kimi öyküleri, öykü olmaktan çok köşe yazısıdır.</a:t>
            </a:r>
          </a:p>
          <a:p>
            <a:pPr>
              <a:buNone/>
            </a:pPr>
            <a:endParaRPr lang="tr-TR"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dirty="0"/>
              <a:t>CÜMLEDE ANLAM</a:t>
            </a:r>
          </a:p>
        </p:txBody>
      </p:sp>
      <p:sp>
        <p:nvSpPr>
          <p:cNvPr id="5" name="4 İçerik Yer Tutucusu"/>
          <p:cNvSpPr>
            <a:spLocks noGrp="1"/>
          </p:cNvSpPr>
          <p:nvPr>
            <p:ph idx="1"/>
          </p:nvPr>
        </p:nvSpPr>
        <p:spPr/>
        <p:txBody>
          <a:bodyPr>
            <a:normAutofit fontScale="92500" lnSpcReduction="20000"/>
          </a:bodyPr>
          <a:lstStyle/>
          <a:p>
            <a:r>
              <a:rPr lang="tr-TR" dirty="0">
                <a:solidFill>
                  <a:srgbClr val="00B0F0"/>
                </a:solidFill>
              </a:rPr>
              <a:t>Cümle Yorumlama:</a:t>
            </a:r>
          </a:p>
          <a:p>
            <a:pPr>
              <a:buNone/>
            </a:pPr>
            <a:r>
              <a:rPr lang="tr-TR" dirty="0"/>
              <a:t>Cümlenin Konusu </a:t>
            </a:r>
          </a:p>
          <a:p>
            <a:pPr>
              <a:buNone/>
            </a:pPr>
            <a:r>
              <a:rPr lang="tr-TR" dirty="0"/>
              <a:t>Cümlenin Ana Fikri</a:t>
            </a:r>
          </a:p>
          <a:p>
            <a:pPr>
              <a:buNone/>
            </a:pPr>
            <a:r>
              <a:rPr lang="tr-TR" dirty="0"/>
              <a:t>Cümleden Çıkarılabilecek Yargı</a:t>
            </a:r>
          </a:p>
          <a:p>
            <a:pPr>
              <a:buNone/>
            </a:pPr>
            <a:r>
              <a:rPr lang="tr-TR" dirty="0"/>
              <a:t>Cümleden Çıkarılamayacak Yargı</a:t>
            </a:r>
          </a:p>
          <a:p>
            <a:pPr>
              <a:buNone/>
            </a:pPr>
            <a:r>
              <a:rPr lang="tr-TR" dirty="0"/>
              <a:t>Cümle Tamamlama</a:t>
            </a:r>
          </a:p>
          <a:p>
            <a:pPr>
              <a:buNone/>
            </a:pPr>
            <a:r>
              <a:rPr lang="tr-TR" dirty="0"/>
              <a:t>Cümle Oluşturma</a:t>
            </a:r>
          </a:p>
          <a:p>
            <a:pPr>
              <a:buNone/>
            </a:pPr>
            <a:r>
              <a:rPr lang="tr-TR" dirty="0"/>
              <a:t>Düşüncenin Yönünü Değiştiren  Sözcükler</a:t>
            </a:r>
          </a:p>
          <a:p>
            <a:pPr>
              <a:buNone/>
            </a:pPr>
            <a:r>
              <a:rPr lang="tr-TR" dirty="0"/>
              <a:t>Örtülü Anlam</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dirty="0">
                <a:solidFill>
                  <a:srgbClr val="A50021"/>
                </a:solidFill>
              </a:rPr>
              <a:t>ANLAMLARINA GÖRE CÜMLELER:</a:t>
            </a:r>
            <a:endParaRPr lang="tr-TR" dirty="0"/>
          </a:p>
        </p:txBody>
      </p:sp>
      <p:sp>
        <p:nvSpPr>
          <p:cNvPr id="3" name="2 İçerik Yer Tutucusu"/>
          <p:cNvSpPr>
            <a:spLocks noGrp="1"/>
          </p:cNvSpPr>
          <p:nvPr>
            <p:ph idx="1"/>
          </p:nvPr>
        </p:nvSpPr>
        <p:spPr/>
        <p:txBody>
          <a:bodyPr>
            <a:normAutofit fontScale="92500" lnSpcReduction="10000"/>
          </a:bodyPr>
          <a:lstStyle/>
          <a:p>
            <a:pPr>
              <a:buNone/>
            </a:pPr>
            <a:r>
              <a:rPr lang="tr-TR" dirty="0"/>
              <a:t>   </a:t>
            </a:r>
            <a:r>
              <a:rPr lang="tr-TR" b="1" dirty="0"/>
              <a:t>Öz Eleştiri Cümleleri</a:t>
            </a:r>
          </a:p>
          <a:p>
            <a:pPr>
              <a:buNone/>
            </a:pPr>
            <a:r>
              <a:rPr lang="tr-TR" dirty="0"/>
              <a:t>   Bir kişinin kendi davranışları üzerinde yürüttüğü yargıları içeren cümlelerdir.</a:t>
            </a:r>
          </a:p>
          <a:p>
            <a:pPr>
              <a:buNone/>
            </a:pPr>
            <a:r>
              <a:rPr lang="tr-TR" b="1" dirty="0"/>
              <a:t>    Örnek:</a:t>
            </a:r>
          </a:p>
          <a:p>
            <a:pPr>
              <a:buNone/>
            </a:pPr>
            <a:r>
              <a:rPr lang="tr-TR" b="1" dirty="0"/>
              <a:t>    »</a:t>
            </a:r>
            <a:r>
              <a:rPr lang="tr-TR" dirty="0"/>
              <a:t> Zamanı iyi kullanmadığım için sınavda başarısız oldum.</a:t>
            </a:r>
            <a:br>
              <a:rPr lang="tr-TR" dirty="0"/>
            </a:br>
            <a:r>
              <a:rPr lang="tr-TR" b="1" dirty="0"/>
              <a:t>»</a:t>
            </a:r>
            <a:r>
              <a:rPr lang="tr-TR" dirty="0"/>
              <a:t> On dört yaşına geldim ama hâlâ güzel yazmayı öğrenemedim.</a:t>
            </a:r>
            <a:br>
              <a:rPr lang="tr-TR" dirty="0"/>
            </a:br>
            <a:r>
              <a:rPr lang="tr-TR" b="1" dirty="0"/>
              <a:t>»</a:t>
            </a:r>
            <a:r>
              <a:rPr lang="tr-TR" dirty="0"/>
              <a:t> Düşünmeden konuşarak arkadaşımın kalbini kırdım.</a:t>
            </a:r>
          </a:p>
          <a:p>
            <a:pPr>
              <a:buNone/>
            </a:pPr>
            <a:endParaRPr lang="tr-TR" dirty="0"/>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dirty="0">
                <a:solidFill>
                  <a:srgbClr val="A50021"/>
                </a:solidFill>
              </a:rPr>
              <a:t>ANLAMLARINA GÖRE CÜMLELER:</a:t>
            </a:r>
            <a:endParaRPr lang="tr-TR" dirty="0"/>
          </a:p>
        </p:txBody>
      </p:sp>
      <p:sp>
        <p:nvSpPr>
          <p:cNvPr id="3" name="2 İçerik Yer Tutucusu"/>
          <p:cNvSpPr>
            <a:spLocks noGrp="1"/>
          </p:cNvSpPr>
          <p:nvPr>
            <p:ph idx="1"/>
          </p:nvPr>
        </p:nvSpPr>
        <p:spPr/>
        <p:txBody>
          <a:bodyPr/>
          <a:lstStyle/>
          <a:p>
            <a:pPr>
              <a:buNone/>
            </a:pPr>
            <a:r>
              <a:rPr lang="tr-TR" dirty="0"/>
              <a:t>   </a:t>
            </a:r>
            <a:r>
              <a:rPr lang="tr-TR" b="1" dirty="0"/>
              <a:t>Davranış Cümleleri</a:t>
            </a:r>
          </a:p>
          <a:p>
            <a:pPr>
              <a:buNone/>
            </a:pPr>
            <a:r>
              <a:rPr lang="tr-TR" dirty="0"/>
              <a:t>   Birine veya bir şeye karşı sergilenen hâl, hareket, muamele, tavır ve tutumları anlatan cümlelerdir.</a:t>
            </a:r>
          </a:p>
          <a:p>
            <a:pPr>
              <a:buNone/>
            </a:pPr>
            <a:r>
              <a:rPr lang="tr-TR" b="1" dirty="0"/>
              <a:t>    Örnek:</a:t>
            </a:r>
          </a:p>
          <a:p>
            <a:pPr>
              <a:buNone/>
            </a:pPr>
            <a:r>
              <a:rPr lang="tr-TR" b="1" dirty="0"/>
              <a:t>   »</a:t>
            </a:r>
            <a:r>
              <a:rPr lang="tr-TR" dirty="0"/>
              <a:t> Yıllardır görmediği dayısına doyasıya sarıldı.</a:t>
            </a:r>
            <a:br>
              <a:rPr lang="tr-TR" dirty="0"/>
            </a:br>
            <a:r>
              <a:rPr lang="tr-TR" b="1" dirty="0"/>
              <a:t>»</a:t>
            </a:r>
            <a:r>
              <a:rPr lang="tr-TR" dirty="0"/>
              <a:t> Ev sahibi bizi çok sıcak karşıladı.</a:t>
            </a:r>
          </a:p>
          <a:p>
            <a:pPr>
              <a:buNone/>
            </a:pPr>
            <a:endParaRPr lang="tr-TR" dirty="0"/>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dirty="0">
                <a:solidFill>
                  <a:srgbClr val="A50021"/>
                </a:solidFill>
              </a:rPr>
              <a:t>ANLAMLARINA GÖRE CÜMLELER:</a:t>
            </a:r>
            <a:endParaRPr lang="tr-TR" dirty="0"/>
          </a:p>
        </p:txBody>
      </p:sp>
      <p:sp>
        <p:nvSpPr>
          <p:cNvPr id="3" name="2 İçerik Yer Tutucusu"/>
          <p:cNvSpPr>
            <a:spLocks noGrp="1"/>
          </p:cNvSpPr>
          <p:nvPr>
            <p:ph idx="1"/>
          </p:nvPr>
        </p:nvSpPr>
        <p:spPr/>
        <p:txBody>
          <a:bodyPr>
            <a:normAutofit fontScale="92500" lnSpcReduction="20000"/>
          </a:bodyPr>
          <a:lstStyle/>
          <a:p>
            <a:pPr>
              <a:buNone/>
            </a:pPr>
            <a:r>
              <a:rPr lang="tr-TR" dirty="0"/>
              <a:t>    </a:t>
            </a:r>
            <a:r>
              <a:rPr lang="tr-TR" b="1" dirty="0"/>
              <a:t>Ön Yargı (Peşin Hüküm) Cümleleri</a:t>
            </a:r>
          </a:p>
          <a:p>
            <a:pPr>
              <a:buNone/>
            </a:pPr>
            <a:r>
              <a:rPr lang="tr-TR" dirty="0"/>
              <a:t>    Bir kişi veya bir durumla ilgili belirli şart, olay ve görüntülere dayanarak önceden edinilmiş olumlu veya olumsuz yargıları belirten cümlelerdir.</a:t>
            </a:r>
          </a:p>
          <a:p>
            <a:pPr>
              <a:buNone/>
            </a:pPr>
            <a:r>
              <a:rPr lang="tr-TR" b="1" dirty="0"/>
              <a:t>    Örnek:</a:t>
            </a:r>
          </a:p>
          <a:p>
            <a:pPr>
              <a:buNone/>
            </a:pPr>
            <a:r>
              <a:rPr lang="tr-TR" b="1" dirty="0"/>
              <a:t>   »</a:t>
            </a:r>
            <a:r>
              <a:rPr lang="tr-TR" dirty="0"/>
              <a:t> Bu işi kesinlikle başaramayacak. (Olumsuz ön yargı)</a:t>
            </a:r>
            <a:br>
              <a:rPr lang="tr-TR" dirty="0"/>
            </a:br>
            <a:r>
              <a:rPr lang="tr-TR" b="1" dirty="0"/>
              <a:t>»</a:t>
            </a:r>
            <a:r>
              <a:rPr lang="tr-TR" dirty="0"/>
              <a:t> Bu kitap bu yılın en çok okunan kitabı olacak. (Olumlu ön yargı)</a:t>
            </a:r>
            <a:br>
              <a:rPr lang="tr-TR" dirty="0"/>
            </a:br>
            <a:r>
              <a:rPr lang="tr-TR" b="1" dirty="0"/>
              <a:t>»</a:t>
            </a:r>
            <a:r>
              <a:rPr lang="tr-TR" dirty="0"/>
              <a:t> Ben zaten onun suçlu olduğunu baştan biliyordum.</a:t>
            </a:r>
          </a:p>
          <a:p>
            <a:pPr>
              <a:buNone/>
            </a:pPr>
            <a:endParaRPr lang="tr-TR" dirty="0"/>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dirty="0">
                <a:solidFill>
                  <a:srgbClr val="A50021"/>
                </a:solidFill>
              </a:rPr>
              <a:t>ANLAMLARINA GÖRE CÜMLELER:</a:t>
            </a:r>
            <a:endParaRPr lang="tr-TR" dirty="0"/>
          </a:p>
        </p:txBody>
      </p:sp>
      <p:sp>
        <p:nvSpPr>
          <p:cNvPr id="3" name="2 İçerik Yer Tutucusu"/>
          <p:cNvSpPr>
            <a:spLocks noGrp="1"/>
          </p:cNvSpPr>
          <p:nvPr>
            <p:ph idx="1"/>
          </p:nvPr>
        </p:nvSpPr>
        <p:spPr/>
        <p:txBody>
          <a:bodyPr>
            <a:normAutofit fontScale="92500" lnSpcReduction="10000"/>
          </a:bodyPr>
          <a:lstStyle/>
          <a:p>
            <a:pPr>
              <a:buNone/>
            </a:pPr>
            <a:r>
              <a:rPr lang="tr-TR" dirty="0"/>
              <a:t>  </a:t>
            </a:r>
            <a:r>
              <a:rPr lang="tr-TR" b="1" dirty="0"/>
              <a:t> Uyarı Cümleleri</a:t>
            </a:r>
          </a:p>
          <a:p>
            <a:pPr>
              <a:buNone/>
            </a:pPr>
            <a:r>
              <a:rPr lang="tr-TR" dirty="0"/>
              <a:t>   Kişi ya da kişileri yanlış davranışlardan uzak tutmak için bir konu, sorun ya da olumsuz bir durum ile ilgili ikaz ve hatırlatmaları içeren cümlelerdir.</a:t>
            </a:r>
          </a:p>
          <a:p>
            <a:pPr>
              <a:buNone/>
            </a:pPr>
            <a:r>
              <a:rPr lang="tr-TR" b="1" dirty="0"/>
              <a:t>    Örnek:</a:t>
            </a:r>
          </a:p>
          <a:p>
            <a:pPr>
              <a:buNone/>
            </a:pPr>
            <a:r>
              <a:rPr lang="tr-TR" b="1" dirty="0"/>
              <a:t>    »</a:t>
            </a:r>
            <a:r>
              <a:rPr lang="tr-TR" dirty="0"/>
              <a:t> Kışın zincir takmadan yola çıkmayın.</a:t>
            </a:r>
            <a:br>
              <a:rPr lang="tr-TR" dirty="0"/>
            </a:br>
            <a:r>
              <a:rPr lang="tr-TR" b="1" dirty="0"/>
              <a:t>»</a:t>
            </a:r>
            <a:r>
              <a:rPr lang="tr-TR" dirty="0"/>
              <a:t> Üzerime bu kadar gelmeyin.</a:t>
            </a:r>
            <a:br>
              <a:rPr lang="tr-TR" dirty="0"/>
            </a:br>
            <a:r>
              <a:rPr lang="tr-TR" b="1" dirty="0"/>
              <a:t>»</a:t>
            </a:r>
            <a:r>
              <a:rPr lang="tr-TR" dirty="0"/>
              <a:t> Dilini tutmayı öğrenemezsen etrafında kimsecikler kalmaz.</a:t>
            </a:r>
          </a:p>
          <a:p>
            <a:pPr>
              <a:buNone/>
            </a:pPr>
            <a:endParaRPr lang="tr-TR" dirty="0"/>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dirty="0">
                <a:solidFill>
                  <a:srgbClr val="A50021"/>
                </a:solidFill>
              </a:rPr>
              <a:t>ANLAMLARINA GÖRE CÜMLELER:</a:t>
            </a:r>
            <a:endParaRPr lang="tr-TR" dirty="0"/>
          </a:p>
        </p:txBody>
      </p:sp>
      <p:sp>
        <p:nvSpPr>
          <p:cNvPr id="3" name="2 İçerik Yer Tutucusu"/>
          <p:cNvSpPr>
            <a:spLocks noGrp="1"/>
          </p:cNvSpPr>
          <p:nvPr>
            <p:ph idx="1"/>
          </p:nvPr>
        </p:nvSpPr>
        <p:spPr/>
        <p:txBody>
          <a:bodyPr/>
          <a:lstStyle/>
          <a:p>
            <a:pPr>
              <a:buNone/>
            </a:pPr>
            <a:r>
              <a:rPr lang="tr-TR" dirty="0"/>
              <a:t>   </a:t>
            </a:r>
            <a:r>
              <a:rPr lang="tr-TR" b="1" dirty="0"/>
              <a:t>Görüş Cümleleri</a:t>
            </a:r>
          </a:p>
          <a:p>
            <a:pPr>
              <a:buNone/>
            </a:pPr>
            <a:r>
              <a:rPr lang="tr-TR" dirty="0"/>
              <a:t>   Bir olay, varlık veya düşünce üzerinde varılan yargıyı belirten cümlelerdir.</a:t>
            </a:r>
          </a:p>
          <a:p>
            <a:pPr>
              <a:buNone/>
            </a:pPr>
            <a:r>
              <a:rPr lang="tr-TR" b="1" dirty="0"/>
              <a:t>   Örnek:</a:t>
            </a:r>
          </a:p>
          <a:p>
            <a:pPr>
              <a:buNone/>
            </a:pPr>
            <a:r>
              <a:rPr lang="tr-TR" b="1" dirty="0"/>
              <a:t>   »</a:t>
            </a:r>
            <a:r>
              <a:rPr lang="tr-TR" dirty="0"/>
              <a:t> Resim sanatı insanı dinlendirir.</a:t>
            </a:r>
            <a:br>
              <a:rPr lang="tr-TR" dirty="0"/>
            </a:br>
            <a:r>
              <a:rPr lang="tr-TR" b="1" dirty="0"/>
              <a:t>»</a:t>
            </a:r>
            <a:r>
              <a:rPr lang="tr-TR" dirty="0"/>
              <a:t> Hepimiz hatalarımızdan ders çıkarmalıyız.</a:t>
            </a:r>
            <a:br>
              <a:rPr lang="tr-TR" u="sng" dirty="0"/>
            </a:br>
            <a:r>
              <a:rPr lang="tr-TR" b="1" dirty="0"/>
              <a:t>»</a:t>
            </a:r>
            <a:r>
              <a:rPr lang="tr-TR" dirty="0"/>
              <a:t> Bu projedeki eksikleri gidermeliyiz.</a:t>
            </a:r>
          </a:p>
          <a:p>
            <a:pPr>
              <a:buNone/>
            </a:pPr>
            <a:endParaRPr lang="tr-TR" dirty="0"/>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dirty="0">
                <a:solidFill>
                  <a:srgbClr val="A50021"/>
                </a:solidFill>
              </a:rPr>
              <a:t>ANLAMLARINA GÖRE CÜMLELER:</a:t>
            </a:r>
            <a:endParaRPr lang="tr-TR" dirty="0"/>
          </a:p>
        </p:txBody>
      </p:sp>
      <p:sp>
        <p:nvSpPr>
          <p:cNvPr id="3" name="2 İçerik Yer Tutucusu"/>
          <p:cNvSpPr>
            <a:spLocks noGrp="1"/>
          </p:cNvSpPr>
          <p:nvPr>
            <p:ph idx="1"/>
          </p:nvPr>
        </p:nvSpPr>
        <p:spPr/>
        <p:txBody>
          <a:bodyPr/>
          <a:lstStyle/>
          <a:p>
            <a:pPr>
              <a:buNone/>
            </a:pPr>
            <a:r>
              <a:rPr lang="tr-TR" dirty="0"/>
              <a:t>  </a:t>
            </a:r>
            <a:r>
              <a:rPr lang="tr-TR" b="1" dirty="0"/>
              <a:t>Yakınma (Şikayet) Cümleleri</a:t>
            </a:r>
          </a:p>
          <a:p>
            <a:pPr>
              <a:buNone/>
            </a:pPr>
            <a:r>
              <a:rPr lang="tr-TR" dirty="0"/>
              <a:t>   Bir durumdan duyulan rahatsızlığı ifade eden cümlelerdir.</a:t>
            </a:r>
          </a:p>
          <a:p>
            <a:pPr>
              <a:buNone/>
            </a:pPr>
            <a:r>
              <a:rPr lang="tr-TR" b="1" dirty="0"/>
              <a:t>   Örnek:</a:t>
            </a:r>
          </a:p>
          <a:p>
            <a:pPr>
              <a:buNone/>
            </a:pPr>
            <a:r>
              <a:rPr lang="tr-TR" b="1" dirty="0"/>
              <a:t>    »</a:t>
            </a:r>
            <a:r>
              <a:rPr lang="tr-TR" dirty="0"/>
              <a:t> Gittiğinden beri hiç aramadı.</a:t>
            </a:r>
            <a:br>
              <a:rPr lang="tr-TR" dirty="0"/>
            </a:br>
            <a:r>
              <a:rPr lang="tr-TR" b="1" dirty="0"/>
              <a:t>»</a:t>
            </a:r>
            <a:r>
              <a:rPr lang="tr-TR" dirty="0"/>
              <a:t> Nerede nasıl davranacağını bir öğrenebilse.</a:t>
            </a:r>
            <a:br>
              <a:rPr lang="tr-TR" u="sng" dirty="0"/>
            </a:br>
            <a:r>
              <a:rPr lang="tr-TR" b="1" dirty="0"/>
              <a:t>»</a:t>
            </a:r>
            <a:r>
              <a:rPr lang="tr-TR" dirty="0"/>
              <a:t> İnsanlar hâlâ uğradıkları haksızlıklara ses çıkarmıyor.</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dirty="0">
                <a:solidFill>
                  <a:srgbClr val="A50021"/>
                </a:solidFill>
              </a:rPr>
              <a:t>ANLAMLARINA GÖRE CÜMLELER:</a:t>
            </a:r>
            <a:endParaRPr lang="tr-TR" dirty="0"/>
          </a:p>
        </p:txBody>
      </p:sp>
      <p:sp>
        <p:nvSpPr>
          <p:cNvPr id="3" name="2 İçerik Yer Tutucusu"/>
          <p:cNvSpPr>
            <a:spLocks noGrp="1"/>
          </p:cNvSpPr>
          <p:nvPr>
            <p:ph idx="1"/>
          </p:nvPr>
        </p:nvSpPr>
        <p:spPr/>
        <p:txBody>
          <a:bodyPr>
            <a:normAutofit lnSpcReduction="10000"/>
          </a:bodyPr>
          <a:lstStyle/>
          <a:p>
            <a:pPr>
              <a:buNone/>
            </a:pPr>
            <a:r>
              <a:rPr lang="tr-TR" dirty="0"/>
              <a:t>   </a:t>
            </a:r>
            <a:r>
              <a:rPr lang="tr-TR" b="1" dirty="0"/>
              <a:t>Hayıflanma Cümleleri</a:t>
            </a:r>
          </a:p>
          <a:p>
            <a:pPr>
              <a:buNone/>
            </a:pPr>
            <a:r>
              <a:rPr lang="tr-TR" dirty="0"/>
              <a:t>   Bir kişinin herhangi bir olaydan veya yapmadığı bir işten dolayı duyduğu üzüntüyü anlatan cümlelerdir.</a:t>
            </a:r>
          </a:p>
          <a:p>
            <a:pPr>
              <a:buNone/>
            </a:pPr>
            <a:r>
              <a:rPr lang="tr-TR" b="1" dirty="0"/>
              <a:t>    Örnek</a:t>
            </a:r>
          </a:p>
          <a:p>
            <a:pPr>
              <a:buNone/>
            </a:pPr>
            <a:r>
              <a:rPr lang="tr-TR" b="1" dirty="0"/>
              <a:t>   »</a:t>
            </a:r>
            <a:r>
              <a:rPr lang="tr-TR" dirty="0"/>
              <a:t> Öğretmenin anlattıklarını keşke defterime yazsaydım.</a:t>
            </a:r>
            <a:br>
              <a:rPr lang="tr-TR" dirty="0"/>
            </a:br>
            <a:r>
              <a:rPr lang="tr-TR" b="1" dirty="0"/>
              <a:t>»</a:t>
            </a:r>
            <a:r>
              <a:rPr lang="tr-TR" dirty="0"/>
              <a:t> Gençlikte bir güzel gezip eğlenmek varmış.</a:t>
            </a:r>
            <a:br>
              <a:rPr lang="tr-TR" dirty="0"/>
            </a:br>
            <a:r>
              <a:rPr lang="tr-TR" b="1" dirty="0"/>
              <a:t>»</a:t>
            </a:r>
            <a:r>
              <a:rPr lang="tr-TR" dirty="0"/>
              <a:t> Zavallı kedi soğukta çok üşümüş.</a:t>
            </a:r>
          </a:p>
          <a:p>
            <a:pPr>
              <a:buNone/>
            </a:pPr>
            <a:endParaRPr lang="tr-TR" dirty="0"/>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dirty="0">
                <a:solidFill>
                  <a:srgbClr val="A50021"/>
                </a:solidFill>
              </a:rPr>
              <a:t>ANLAMLARINA GÖRE CÜMLELER:</a:t>
            </a:r>
            <a:endParaRPr lang="tr-TR" dirty="0"/>
          </a:p>
        </p:txBody>
      </p:sp>
      <p:sp>
        <p:nvSpPr>
          <p:cNvPr id="3" name="2 İçerik Yer Tutucusu"/>
          <p:cNvSpPr>
            <a:spLocks noGrp="1"/>
          </p:cNvSpPr>
          <p:nvPr>
            <p:ph idx="1"/>
          </p:nvPr>
        </p:nvSpPr>
        <p:spPr/>
        <p:txBody>
          <a:bodyPr/>
          <a:lstStyle/>
          <a:p>
            <a:pPr>
              <a:buNone/>
            </a:pPr>
            <a:r>
              <a:rPr lang="tr-TR" dirty="0"/>
              <a:t>   </a:t>
            </a:r>
            <a:r>
              <a:rPr lang="tr-TR" b="1" dirty="0"/>
              <a:t> Pişmanlık Cümleleri</a:t>
            </a:r>
          </a:p>
          <a:p>
            <a:pPr>
              <a:buNone/>
            </a:pPr>
            <a:r>
              <a:rPr lang="tr-TR" dirty="0"/>
              <a:t>    Yapılan bir hata veya yanlış sonucunda duyulan üzüntüyü belirten cümlelerdir.</a:t>
            </a:r>
          </a:p>
          <a:p>
            <a:pPr>
              <a:buNone/>
            </a:pPr>
            <a:r>
              <a:rPr lang="tr-TR" b="1" dirty="0"/>
              <a:t>    Örnek:</a:t>
            </a:r>
          </a:p>
          <a:p>
            <a:pPr>
              <a:buNone/>
            </a:pPr>
            <a:r>
              <a:rPr lang="tr-TR" b="1" dirty="0"/>
              <a:t>    »</a:t>
            </a:r>
            <a:r>
              <a:rPr lang="tr-TR" dirty="0"/>
              <a:t> Keşke ona bu sözleri söylemeseydim.</a:t>
            </a:r>
            <a:br>
              <a:rPr lang="tr-TR" dirty="0"/>
            </a:br>
            <a:r>
              <a:rPr lang="tr-TR" b="1" dirty="0"/>
              <a:t>»</a:t>
            </a:r>
            <a:r>
              <a:rPr lang="tr-TR" dirty="0"/>
              <a:t> Bu arabayı almamız bir hataydı.</a:t>
            </a:r>
            <a:br>
              <a:rPr lang="tr-TR" dirty="0"/>
            </a:br>
            <a:r>
              <a:rPr lang="tr-TR" b="1" dirty="0"/>
              <a:t>»</a:t>
            </a:r>
            <a:r>
              <a:rPr lang="tr-TR" dirty="0"/>
              <a:t> Buzlu yolda bu kadar hızlı araba kullanmamalıydım.</a:t>
            </a:r>
          </a:p>
          <a:p>
            <a:pPr>
              <a:buNone/>
            </a:pPr>
            <a:endParaRPr lang="tr-TR" dirty="0"/>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dirty="0">
                <a:solidFill>
                  <a:srgbClr val="A50021"/>
                </a:solidFill>
              </a:rPr>
              <a:t>ANLAMLARINA GÖRE CÜMLELER:</a:t>
            </a:r>
            <a:endParaRPr lang="tr-TR" dirty="0"/>
          </a:p>
        </p:txBody>
      </p:sp>
      <p:sp>
        <p:nvSpPr>
          <p:cNvPr id="3" name="2 İçerik Yer Tutucusu"/>
          <p:cNvSpPr>
            <a:spLocks noGrp="1"/>
          </p:cNvSpPr>
          <p:nvPr>
            <p:ph idx="1"/>
          </p:nvPr>
        </p:nvSpPr>
        <p:spPr/>
        <p:txBody>
          <a:bodyPr>
            <a:normAutofit fontScale="77500" lnSpcReduction="20000"/>
          </a:bodyPr>
          <a:lstStyle/>
          <a:p>
            <a:pPr>
              <a:buNone/>
            </a:pPr>
            <a:r>
              <a:rPr lang="tr-TR" dirty="0"/>
              <a:t>     </a:t>
            </a:r>
            <a:r>
              <a:rPr lang="tr-TR" b="1" dirty="0"/>
              <a:t>Pişmanlık Cümleleri</a:t>
            </a:r>
          </a:p>
          <a:p>
            <a:pPr>
              <a:buNone/>
            </a:pPr>
            <a:r>
              <a:rPr lang="tr-TR" dirty="0"/>
              <a:t>    Yapılan bir hata veya yanlış sonucunda duyulan üzüntüyü belirten cümlelerdir.</a:t>
            </a:r>
          </a:p>
          <a:p>
            <a:pPr>
              <a:buNone/>
            </a:pPr>
            <a:r>
              <a:rPr lang="tr-TR" b="1" dirty="0"/>
              <a:t>     Örnek:</a:t>
            </a:r>
          </a:p>
          <a:p>
            <a:pPr>
              <a:buNone/>
            </a:pPr>
            <a:r>
              <a:rPr lang="tr-TR" b="1" dirty="0"/>
              <a:t>     »</a:t>
            </a:r>
            <a:r>
              <a:rPr lang="tr-TR" dirty="0"/>
              <a:t> Keşke ona bu sözleri söylemeseydim.</a:t>
            </a:r>
            <a:br>
              <a:rPr lang="tr-TR" dirty="0"/>
            </a:br>
            <a:r>
              <a:rPr lang="tr-TR" b="1" dirty="0"/>
              <a:t>»</a:t>
            </a:r>
            <a:r>
              <a:rPr lang="tr-TR" dirty="0"/>
              <a:t> Bu arabayı almamız bir hataydı.</a:t>
            </a:r>
            <a:br>
              <a:rPr lang="tr-TR" dirty="0"/>
            </a:br>
            <a:r>
              <a:rPr lang="tr-TR" b="1" dirty="0"/>
              <a:t>»</a:t>
            </a:r>
            <a:r>
              <a:rPr lang="tr-TR" dirty="0"/>
              <a:t> Buzlu yolda bu kadar hızlı araba kullanmamalıydım.</a:t>
            </a:r>
          </a:p>
          <a:p>
            <a:pPr>
              <a:buNone/>
            </a:pPr>
            <a:r>
              <a:rPr lang="tr-TR" dirty="0"/>
              <a:t>    </a:t>
            </a:r>
          </a:p>
          <a:p>
            <a:pPr>
              <a:buNone/>
            </a:pPr>
            <a:r>
              <a:rPr lang="tr-TR" b="1" dirty="0"/>
              <a:t> ***»</a:t>
            </a:r>
            <a:r>
              <a:rPr lang="tr-TR" dirty="0"/>
              <a:t> </a:t>
            </a:r>
            <a:r>
              <a:rPr lang="tr-TR" b="1" dirty="0"/>
              <a:t>Hayıflanma cümleleri ile pişmanlık cümleleri arasındaki fark</a:t>
            </a:r>
            <a:r>
              <a:rPr lang="tr-TR" dirty="0"/>
              <a:t> şudur: Hayıflanma cümlelerinde </a:t>
            </a:r>
            <a:r>
              <a:rPr lang="tr-TR" u="sng" dirty="0"/>
              <a:t>yapılmayan</a:t>
            </a:r>
            <a:r>
              <a:rPr lang="tr-TR" dirty="0"/>
              <a:t> bir işten dolayı duyulan üzüntü anlatılır, pişmanlık cümlelerinde ise </a:t>
            </a:r>
            <a:r>
              <a:rPr lang="tr-TR" u="sng" dirty="0"/>
              <a:t>yapılan</a:t>
            </a:r>
            <a:r>
              <a:rPr lang="tr-TR" dirty="0"/>
              <a:t> bir işten dolayı duyulan üzüntü söz konusudur.</a:t>
            </a:r>
          </a:p>
          <a:p>
            <a:pPr>
              <a:buNone/>
            </a:pPr>
            <a:r>
              <a:rPr lang="tr-TR" dirty="0"/>
              <a:t> </a:t>
            </a:r>
          </a:p>
          <a:p>
            <a:pPr>
              <a:buNone/>
            </a:pPr>
            <a:endParaRPr lang="tr-TR" dirty="0"/>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dirty="0">
                <a:solidFill>
                  <a:srgbClr val="A50021"/>
                </a:solidFill>
              </a:rPr>
              <a:t>ANLAMLARINA GÖRE CÜMLELER:</a:t>
            </a:r>
            <a:endParaRPr lang="tr-TR" dirty="0"/>
          </a:p>
        </p:txBody>
      </p:sp>
      <p:sp>
        <p:nvSpPr>
          <p:cNvPr id="3" name="2 İçerik Yer Tutucusu"/>
          <p:cNvSpPr>
            <a:spLocks noGrp="1"/>
          </p:cNvSpPr>
          <p:nvPr>
            <p:ph idx="1"/>
          </p:nvPr>
        </p:nvSpPr>
        <p:spPr/>
        <p:txBody>
          <a:bodyPr>
            <a:normAutofit fontScale="70000" lnSpcReduction="20000"/>
          </a:bodyPr>
          <a:lstStyle/>
          <a:p>
            <a:pPr>
              <a:buNone/>
            </a:pPr>
            <a:r>
              <a:rPr lang="tr-TR" dirty="0"/>
              <a:t>     </a:t>
            </a:r>
            <a:r>
              <a:rPr lang="tr-TR" b="1" dirty="0"/>
              <a:t>Sitem Cümleleri</a:t>
            </a:r>
          </a:p>
          <a:p>
            <a:pPr>
              <a:buNone/>
            </a:pPr>
            <a:r>
              <a:rPr lang="tr-TR" dirty="0"/>
              <a:t>     Bir kimsenin yaptığı bir hareketten dolayı duyulan üzüntünün, kırgınlığın dile getirildiği cümlelerdir.</a:t>
            </a:r>
          </a:p>
          <a:p>
            <a:pPr>
              <a:buNone/>
            </a:pPr>
            <a:r>
              <a:rPr lang="tr-TR" b="1" dirty="0"/>
              <a:t>     Örnek:</a:t>
            </a:r>
          </a:p>
          <a:p>
            <a:pPr>
              <a:buNone/>
            </a:pPr>
            <a:r>
              <a:rPr lang="tr-TR" b="1" dirty="0"/>
              <a:t>     »</a:t>
            </a:r>
            <a:r>
              <a:rPr lang="tr-TR" dirty="0"/>
              <a:t> Davete bir beni çağırmamışsın.</a:t>
            </a:r>
            <a:br>
              <a:rPr lang="tr-TR" dirty="0"/>
            </a:br>
            <a:r>
              <a:rPr lang="tr-TR" b="1" dirty="0"/>
              <a:t>»</a:t>
            </a:r>
            <a:r>
              <a:rPr lang="tr-TR" dirty="0"/>
              <a:t> İnsan, kendisine bunca emeği geçen insanı bir kere de olsa arayıp sorar.</a:t>
            </a:r>
            <a:br>
              <a:rPr lang="tr-TR" u="sng" dirty="0"/>
            </a:br>
            <a:r>
              <a:rPr lang="tr-TR" b="1" dirty="0"/>
              <a:t>»</a:t>
            </a:r>
            <a:r>
              <a:rPr lang="tr-TR" dirty="0"/>
              <a:t> Bir yudum mutluluğu bize çok gördünüz.</a:t>
            </a:r>
          </a:p>
          <a:p>
            <a:pPr>
              <a:buNone/>
            </a:pPr>
            <a:r>
              <a:rPr lang="tr-TR" dirty="0"/>
              <a:t>    </a:t>
            </a:r>
          </a:p>
          <a:p>
            <a:pPr>
              <a:buNone/>
            </a:pPr>
            <a:r>
              <a:rPr lang="tr-TR" b="1" dirty="0"/>
              <a:t>   »</a:t>
            </a:r>
            <a:r>
              <a:rPr lang="tr-TR" dirty="0"/>
              <a:t> </a:t>
            </a:r>
            <a:r>
              <a:rPr lang="tr-TR" b="1" dirty="0"/>
              <a:t>Sitem cümleleri ile yakınma cümleleri arasındaki fark</a:t>
            </a:r>
            <a:r>
              <a:rPr lang="tr-TR" dirty="0"/>
              <a:t> şudur: Sitem cümlelerinde bir durumdan veya bir kişiden duyulan rahatsızlık </a:t>
            </a:r>
            <a:r>
              <a:rPr lang="tr-TR" u="sng" dirty="0"/>
              <a:t>kişinin kendisine</a:t>
            </a:r>
            <a:r>
              <a:rPr lang="tr-TR" dirty="0"/>
              <a:t> söylenir, yakınma cümlelerinde ise bir durumdan veya bir kişiden duyulan rahatsızlık </a:t>
            </a:r>
            <a:r>
              <a:rPr lang="tr-TR" u="sng" dirty="0"/>
              <a:t>başkalarına</a:t>
            </a:r>
            <a:r>
              <a:rPr lang="tr-TR" dirty="0"/>
              <a:t> anlatılır.</a:t>
            </a:r>
          </a:p>
          <a:p>
            <a:pPr>
              <a:buNone/>
            </a:pPr>
            <a:endParaRPr lang="tr-TR"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normAutofit/>
          </a:bodyPr>
          <a:lstStyle/>
          <a:p>
            <a:r>
              <a:rPr lang="tr-TR" dirty="0"/>
              <a:t>CÜMLEDE ANLAM </a:t>
            </a:r>
          </a:p>
        </p:txBody>
      </p:sp>
      <p:sp>
        <p:nvSpPr>
          <p:cNvPr id="3" name="2 İçerik Yer Tutucusu"/>
          <p:cNvSpPr>
            <a:spLocks noGrp="1"/>
          </p:cNvSpPr>
          <p:nvPr>
            <p:ph sz="half" idx="1"/>
          </p:nvPr>
        </p:nvSpPr>
        <p:spPr/>
        <p:txBody>
          <a:bodyPr>
            <a:normAutofit fontScale="62500" lnSpcReduction="20000"/>
          </a:bodyPr>
          <a:lstStyle/>
          <a:p>
            <a:r>
              <a:rPr lang="tr-TR" dirty="0">
                <a:solidFill>
                  <a:srgbClr val="C00000"/>
                </a:solidFill>
              </a:rPr>
              <a:t>Anlamlarına Göre Cümleler:</a:t>
            </a:r>
          </a:p>
          <a:p>
            <a:pPr>
              <a:buNone/>
            </a:pPr>
            <a:r>
              <a:rPr lang="tr-TR" dirty="0"/>
              <a:t>Öneri(Teklif)Cümleleri</a:t>
            </a:r>
          </a:p>
          <a:p>
            <a:pPr>
              <a:buNone/>
            </a:pPr>
            <a:r>
              <a:rPr lang="tr-TR" dirty="0"/>
              <a:t>Varsayım Cümleleri</a:t>
            </a:r>
          </a:p>
          <a:p>
            <a:pPr>
              <a:buNone/>
            </a:pPr>
            <a:r>
              <a:rPr lang="tr-TR" dirty="0"/>
              <a:t>Eleştiri Cümleleri</a:t>
            </a:r>
          </a:p>
          <a:p>
            <a:pPr>
              <a:buNone/>
            </a:pPr>
            <a:r>
              <a:rPr lang="tr-TR" dirty="0"/>
              <a:t>Öz Eleştiri Cümleleri</a:t>
            </a:r>
          </a:p>
          <a:p>
            <a:pPr>
              <a:buNone/>
            </a:pPr>
            <a:r>
              <a:rPr lang="tr-TR" dirty="0"/>
              <a:t>Davranış Cümleleri</a:t>
            </a:r>
          </a:p>
          <a:p>
            <a:pPr>
              <a:buNone/>
            </a:pPr>
            <a:r>
              <a:rPr lang="tr-TR" dirty="0"/>
              <a:t>Ön Yargı(Peşin Hüküm)Cümleleri</a:t>
            </a:r>
          </a:p>
          <a:p>
            <a:pPr>
              <a:buNone/>
            </a:pPr>
            <a:r>
              <a:rPr lang="tr-TR" dirty="0"/>
              <a:t>Uyarı Cümleleri</a:t>
            </a:r>
          </a:p>
          <a:p>
            <a:pPr>
              <a:buNone/>
            </a:pPr>
            <a:r>
              <a:rPr lang="tr-TR" dirty="0"/>
              <a:t>Görüş Cümleleri</a:t>
            </a:r>
          </a:p>
          <a:p>
            <a:pPr>
              <a:buNone/>
            </a:pPr>
            <a:r>
              <a:rPr lang="tr-TR" dirty="0"/>
              <a:t>Yakınma(Şikayet)Cümleleri</a:t>
            </a:r>
          </a:p>
          <a:p>
            <a:pPr>
              <a:buNone/>
            </a:pPr>
            <a:r>
              <a:rPr lang="tr-TR" dirty="0"/>
              <a:t>Hayıflanma Cümleleri</a:t>
            </a:r>
          </a:p>
          <a:p>
            <a:pPr>
              <a:buNone/>
            </a:pPr>
            <a:r>
              <a:rPr lang="tr-TR" dirty="0"/>
              <a:t>Pişmanlık Cümleleri</a:t>
            </a:r>
          </a:p>
          <a:p>
            <a:pPr>
              <a:buNone/>
            </a:pPr>
            <a:r>
              <a:rPr lang="tr-TR" dirty="0"/>
              <a:t>Sitem Cümleleri</a:t>
            </a:r>
          </a:p>
          <a:p>
            <a:pPr>
              <a:buNone/>
            </a:pPr>
            <a:r>
              <a:rPr lang="tr-TR" dirty="0"/>
              <a:t>Küçümseme Cümleleri</a:t>
            </a:r>
          </a:p>
          <a:p>
            <a:pPr>
              <a:buNone/>
            </a:pPr>
            <a:r>
              <a:rPr lang="tr-TR" dirty="0"/>
              <a:t>Azımsama Cümleleri</a:t>
            </a:r>
          </a:p>
          <a:p>
            <a:pPr>
              <a:buNone/>
            </a:pPr>
            <a:endParaRPr lang="tr-TR" dirty="0"/>
          </a:p>
          <a:p>
            <a:pPr>
              <a:buNone/>
            </a:pPr>
            <a:endParaRPr lang="tr-TR" dirty="0"/>
          </a:p>
          <a:p>
            <a:pPr>
              <a:buNone/>
            </a:pPr>
            <a:endParaRPr lang="tr-TR" dirty="0"/>
          </a:p>
        </p:txBody>
      </p:sp>
      <p:sp>
        <p:nvSpPr>
          <p:cNvPr id="4" name="3 İçerik Yer Tutucusu"/>
          <p:cNvSpPr>
            <a:spLocks noGrp="1"/>
          </p:cNvSpPr>
          <p:nvPr>
            <p:ph sz="half" idx="2"/>
          </p:nvPr>
        </p:nvSpPr>
        <p:spPr/>
        <p:txBody>
          <a:bodyPr>
            <a:normAutofit fontScale="62500" lnSpcReduction="20000"/>
          </a:bodyPr>
          <a:lstStyle/>
          <a:p>
            <a:pPr>
              <a:buNone/>
            </a:pPr>
            <a:r>
              <a:rPr lang="tr-TR" dirty="0"/>
              <a:t>Şaşırma Cümleleri</a:t>
            </a:r>
          </a:p>
          <a:p>
            <a:pPr>
              <a:buNone/>
            </a:pPr>
            <a:r>
              <a:rPr lang="tr-TR" dirty="0"/>
              <a:t>Beklenti Cümleleri</a:t>
            </a:r>
          </a:p>
          <a:p>
            <a:pPr>
              <a:buNone/>
            </a:pPr>
            <a:r>
              <a:rPr lang="tr-TR" dirty="0"/>
              <a:t>Özlem(Hasret)Cümleleri</a:t>
            </a:r>
          </a:p>
          <a:p>
            <a:pPr>
              <a:buNone/>
            </a:pPr>
            <a:r>
              <a:rPr lang="tr-TR" dirty="0"/>
              <a:t>Tasarı Cümleleri</a:t>
            </a:r>
          </a:p>
          <a:p>
            <a:pPr>
              <a:buNone/>
            </a:pPr>
            <a:r>
              <a:rPr lang="tr-TR" dirty="0"/>
              <a:t>Tahmin cümleleri</a:t>
            </a:r>
          </a:p>
          <a:p>
            <a:pPr>
              <a:buNone/>
            </a:pPr>
            <a:r>
              <a:rPr lang="tr-TR" dirty="0"/>
              <a:t>Olasılık(İhtimal)Cümleleri</a:t>
            </a:r>
          </a:p>
          <a:p>
            <a:pPr>
              <a:buNone/>
            </a:pPr>
            <a:r>
              <a:rPr lang="tr-TR" dirty="0"/>
              <a:t>Çaresizlik Cümleleri</a:t>
            </a:r>
          </a:p>
          <a:p>
            <a:pPr>
              <a:buNone/>
            </a:pPr>
            <a:r>
              <a:rPr lang="tr-TR" dirty="0"/>
              <a:t>Beğeni Cümleleri</a:t>
            </a:r>
          </a:p>
          <a:p>
            <a:pPr>
              <a:buNone/>
            </a:pPr>
            <a:r>
              <a:rPr lang="tr-TR" dirty="0"/>
              <a:t>Onay Cümleleri</a:t>
            </a:r>
          </a:p>
          <a:p>
            <a:pPr>
              <a:buNone/>
            </a:pPr>
            <a:r>
              <a:rPr lang="tr-TR" dirty="0"/>
              <a:t>Abartma Cümleleri</a:t>
            </a:r>
          </a:p>
          <a:p>
            <a:pPr>
              <a:buNone/>
            </a:pPr>
            <a:r>
              <a:rPr lang="tr-TR" dirty="0"/>
              <a:t>Endişe(Kaygı)Cümleleri</a:t>
            </a:r>
          </a:p>
          <a:p>
            <a:pPr>
              <a:buNone/>
            </a:pPr>
            <a:r>
              <a:rPr lang="tr-TR" dirty="0"/>
              <a:t>Gözlem Cümleleri</a:t>
            </a:r>
          </a:p>
          <a:p>
            <a:pPr>
              <a:buNone/>
            </a:pPr>
            <a:r>
              <a:rPr lang="tr-TR" dirty="0"/>
              <a:t>Kesinlik Bildiren Cümleler</a:t>
            </a:r>
          </a:p>
          <a:p>
            <a:pPr>
              <a:buNone/>
            </a:pPr>
            <a:r>
              <a:rPr lang="tr-TR" dirty="0"/>
              <a:t>Karar  Bildiren Cümleler</a:t>
            </a:r>
          </a:p>
          <a:p>
            <a:pPr>
              <a:buNone/>
            </a:pPr>
            <a:r>
              <a:rPr lang="tr-TR" dirty="0"/>
              <a:t>Eşitlik Bildiren Cümleler</a:t>
            </a:r>
          </a:p>
          <a:p>
            <a:pPr>
              <a:buNone/>
            </a:pPr>
            <a:r>
              <a:rPr lang="tr-TR" dirty="0"/>
              <a:t>Bilinenin Soruyla Vurgulandığı Cümleler</a:t>
            </a:r>
          </a:p>
          <a:p>
            <a:pPr>
              <a:buNone/>
            </a:pPr>
            <a:endParaRPr lang="tr-TR" dirty="0"/>
          </a:p>
          <a:p>
            <a:pPr>
              <a:buNone/>
            </a:pPr>
            <a:endParaRPr lang="tr-TR" dirty="0"/>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dirty="0">
                <a:solidFill>
                  <a:srgbClr val="A50021"/>
                </a:solidFill>
              </a:rPr>
              <a:t>ANLAMLARINA GÖRE CÜMLELER:</a:t>
            </a:r>
            <a:endParaRPr lang="tr-TR" dirty="0"/>
          </a:p>
        </p:txBody>
      </p:sp>
      <p:sp>
        <p:nvSpPr>
          <p:cNvPr id="3" name="2 İçerik Yer Tutucusu"/>
          <p:cNvSpPr>
            <a:spLocks noGrp="1"/>
          </p:cNvSpPr>
          <p:nvPr>
            <p:ph idx="1"/>
          </p:nvPr>
        </p:nvSpPr>
        <p:spPr/>
        <p:txBody>
          <a:bodyPr>
            <a:normAutofit fontScale="62500" lnSpcReduction="20000"/>
          </a:bodyPr>
          <a:lstStyle/>
          <a:p>
            <a:pPr>
              <a:buNone/>
            </a:pPr>
            <a:r>
              <a:rPr lang="tr-TR" dirty="0"/>
              <a:t>      </a:t>
            </a:r>
            <a:r>
              <a:rPr lang="tr-TR" b="1" dirty="0"/>
              <a:t>Küçümseme Cümleleri</a:t>
            </a:r>
          </a:p>
          <a:p>
            <a:pPr>
              <a:buNone/>
            </a:pPr>
            <a:r>
              <a:rPr lang="tr-TR" dirty="0"/>
              <a:t>      Bir kişiye veya bir olaya değer vermeme, onu küçük görme, önemsememe, hafife alma anlamı taşıyan cümlelerdir.</a:t>
            </a:r>
          </a:p>
          <a:p>
            <a:pPr>
              <a:buNone/>
            </a:pPr>
            <a:r>
              <a:rPr lang="tr-TR" b="1" dirty="0"/>
              <a:t>      Örnek:</a:t>
            </a:r>
          </a:p>
          <a:p>
            <a:pPr>
              <a:buNone/>
            </a:pPr>
            <a:r>
              <a:rPr lang="tr-TR" b="1" dirty="0"/>
              <a:t>      »</a:t>
            </a:r>
            <a:r>
              <a:rPr lang="tr-TR" dirty="0"/>
              <a:t> O da güya okuyacak da adam olacak.</a:t>
            </a:r>
            <a:br>
              <a:rPr lang="tr-TR" dirty="0"/>
            </a:br>
            <a:r>
              <a:rPr lang="tr-TR" b="1" dirty="0"/>
              <a:t>»</a:t>
            </a:r>
            <a:r>
              <a:rPr lang="tr-TR" dirty="0"/>
              <a:t> Bu maçı kazanıp da şampiyon olacakmış.</a:t>
            </a:r>
            <a:br>
              <a:rPr lang="tr-TR" u="sng" dirty="0"/>
            </a:br>
            <a:r>
              <a:rPr lang="tr-TR" b="1" dirty="0"/>
              <a:t>»</a:t>
            </a:r>
            <a:r>
              <a:rPr lang="tr-TR" dirty="0"/>
              <a:t> Sen kim, sanatçı olmak kim!</a:t>
            </a:r>
          </a:p>
          <a:p>
            <a:pPr>
              <a:buNone/>
            </a:pPr>
            <a:r>
              <a:rPr lang="tr-TR" b="1" dirty="0"/>
              <a:t>      Azımsama Cümleleri</a:t>
            </a:r>
          </a:p>
          <a:p>
            <a:pPr>
              <a:buNone/>
            </a:pPr>
            <a:r>
              <a:rPr lang="tr-TR" dirty="0"/>
              <a:t>     Bir şeyin miktarca az olduğunu, yetersiz görüldüğünü ifade eden cümlelerdir.</a:t>
            </a:r>
          </a:p>
          <a:p>
            <a:pPr>
              <a:buNone/>
            </a:pPr>
            <a:r>
              <a:rPr lang="tr-TR" b="1" dirty="0"/>
              <a:t>     Örnek:</a:t>
            </a:r>
          </a:p>
          <a:p>
            <a:pPr>
              <a:buNone/>
            </a:pPr>
            <a:r>
              <a:rPr lang="tr-TR" b="1" dirty="0"/>
              <a:t>      »</a:t>
            </a:r>
            <a:r>
              <a:rPr lang="tr-TR" dirty="0"/>
              <a:t> Bir tanecik mi ayakkabın var?</a:t>
            </a:r>
            <a:br>
              <a:rPr lang="tr-TR" dirty="0"/>
            </a:br>
            <a:r>
              <a:rPr lang="tr-TR" b="1" dirty="0"/>
              <a:t>»</a:t>
            </a:r>
            <a:r>
              <a:rPr lang="tr-TR" dirty="0"/>
              <a:t> Bu </a:t>
            </a:r>
            <a:r>
              <a:rPr lang="tr-TR" dirty="0" err="1"/>
              <a:t>kadarcık</a:t>
            </a:r>
            <a:r>
              <a:rPr lang="tr-TR" dirty="0"/>
              <a:t> ücretle çalışamam.</a:t>
            </a:r>
            <a:br>
              <a:rPr lang="tr-TR" dirty="0"/>
            </a:br>
            <a:r>
              <a:rPr lang="tr-TR" b="1" dirty="0"/>
              <a:t>»</a:t>
            </a:r>
            <a:r>
              <a:rPr lang="tr-TR" dirty="0"/>
              <a:t> Günlerdir çalışıyorsun, ne kadar az iş yapmışsın.</a:t>
            </a:r>
          </a:p>
          <a:p>
            <a:pPr>
              <a:buNone/>
            </a:pPr>
            <a:r>
              <a:rPr lang="tr-TR" dirty="0"/>
              <a:t> </a:t>
            </a:r>
          </a:p>
          <a:p>
            <a:pPr>
              <a:buNone/>
            </a:pPr>
            <a:endParaRPr lang="tr-TR" dirty="0"/>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dirty="0">
                <a:solidFill>
                  <a:srgbClr val="A50021"/>
                </a:solidFill>
              </a:rPr>
              <a:t>ANLAMLARINA GÖRE CÜMLELER:</a:t>
            </a:r>
            <a:endParaRPr lang="tr-TR" dirty="0"/>
          </a:p>
        </p:txBody>
      </p:sp>
      <p:sp>
        <p:nvSpPr>
          <p:cNvPr id="3" name="2 İçerik Yer Tutucusu"/>
          <p:cNvSpPr>
            <a:spLocks noGrp="1"/>
          </p:cNvSpPr>
          <p:nvPr>
            <p:ph idx="1"/>
          </p:nvPr>
        </p:nvSpPr>
        <p:spPr/>
        <p:txBody>
          <a:bodyPr/>
          <a:lstStyle/>
          <a:p>
            <a:pPr>
              <a:buNone/>
            </a:pPr>
            <a:r>
              <a:rPr lang="tr-TR" dirty="0"/>
              <a:t>  </a:t>
            </a:r>
          </a:p>
        </p:txBody>
      </p:sp>
      <p:sp>
        <p:nvSpPr>
          <p:cNvPr id="5" name="4 Dikdörtgen"/>
          <p:cNvSpPr/>
          <p:nvPr/>
        </p:nvSpPr>
        <p:spPr>
          <a:xfrm>
            <a:off x="285720" y="1428736"/>
            <a:ext cx="8429684" cy="4247317"/>
          </a:xfrm>
          <a:prstGeom prst="rect">
            <a:avLst/>
          </a:prstGeom>
        </p:spPr>
        <p:txBody>
          <a:bodyPr wrap="square">
            <a:spAutoFit/>
          </a:bodyPr>
          <a:lstStyle/>
          <a:p>
            <a:r>
              <a:rPr lang="tr-TR" b="1" dirty="0"/>
              <a:t>Şaşırma Cümleleri</a:t>
            </a:r>
          </a:p>
          <a:p>
            <a:r>
              <a:rPr lang="tr-TR" dirty="0"/>
              <a:t>Beklenmeyen bir durum karşısında ne yapacağını, nasıl davranacağını bilememe, hayrete düşme anlamı taşıyan cümlelerdir.</a:t>
            </a:r>
          </a:p>
          <a:p>
            <a:r>
              <a:rPr lang="tr-TR" b="1" dirty="0"/>
              <a:t>Örnek:</a:t>
            </a:r>
          </a:p>
          <a:p>
            <a:r>
              <a:rPr lang="tr-TR" b="1" dirty="0"/>
              <a:t>»</a:t>
            </a:r>
            <a:r>
              <a:rPr lang="tr-TR" dirty="0"/>
              <a:t> Böyle ansızın gideceğini hiç düşünmemiştim.</a:t>
            </a:r>
            <a:br>
              <a:rPr lang="tr-TR" dirty="0"/>
            </a:br>
            <a:r>
              <a:rPr lang="tr-TR" b="1" dirty="0"/>
              <a:t>»</a:t>
            </a:r>
            <a:r>
              <a:rPr lang="tr-TR" dirty="0"/>
              <a:t> Sınav sonucunu çok yüksek beklerken düşük gelmesin mi!</a:t>
            </a:r>
            <a:br>
              <a:rPr lang="tr-TR" dirty="0"/>
            </a:br>
            <a:r>
              <a:rPr lang="tr-TR" b="1" dirty="0"/>
              <a:t>»</a:t>
            </a:r>
            <a:r>
              <a:rPr lang="tr-TR" dirty="0"/>
              <a:t> Ne, demek doktor oldun!</a:t>
            </a:r>
          </a:p>
          <a:p>
            <a:r>
              <a:rPr lang="tr-TR" dirty="0"/>
              <a:t> </a:t>
            </a:r>
          </a:p>
          <a:p>
            <a:r>
              <a:rPr lang="tr-TR" b="1" dirty="0"/>
              <a:t> Beklenti Cümleleri</a:t>
            </a:r>
          </a:p>
          <a:p>
            <a:r>
              <a:rPr lang="tr-TR" dirty="0"/>
              <a:t>Gerçekleşmesi beklenen davranış ve işleri bildiren cümlelerdir. Beklentiler bazen gerçekleşir bazen gerçekleşmez.</a:t>
            </a:r>
          </a:p>
          <a:p>
            <a:r>
              <a:rPr lang="tr-TR" b="1" dirty="0"/>
              <a:t>Örnek:</a:t>
            </a:r>
          </a:p>
          <a:p>
            <a:r>
              <a:rPr lang="tr-TR" b="1" dirty="0"/>
              <a:t>»</a:t>
            </a:r>
            <a:r>
              <a:rPr lang="tr-TR" dirty="0"/>
              <a:t> Sınavdan yüksek not almayı umuyorum.</a:t>
            </a:r>
            <a:br>
              <a:rPr lang="tr-TR" dirty="0"/>
            </a:br>
            <a:r>
              <a:rPr lang="tr-TR" b="1" dirty="0"/>
              <a:t>»</a:t>
            </a:r>
            <a:r>
              <a:rPr lang="tr-TR" dirty="0"/>
              <a:t> Bizi bu sefer daha sıcak karşılayacağını düşünmüştük. (gerçekleşmemiş beklenti)</a:t>
            </a:r>
            <a:br>
              <a:rPr lang="tr-TR" dirty="0"/>
            </a:br>
            <a:r>
              <a:rPr lang="tr-TR" b="1" dirty="0"/>
              <a:t>»</a:t>
            </a:r>
            <a:r>
              <a:rPr lang="tr-TR" dirty="0"/>
              <a:t> Annem doğum günümde bana en sevdiğim oyuncağı alacak.</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dirty="0">
                <a:solidFill>
                  <a:srgbClr val="A50021"/>
                </a:solidFill>
              </a:rPr>
              <a:t>ANLAMLARINA GÖRE CÜMLELER:</a:t>
            </a:r>
            <a:endParaRPr lang="tr-TR" dirty="0"/>
          </a:p>
        </p:txBody>
      </p:sp>
      <p:sp>
        <p:nvSpPr>
          <p:cNvPr id="3" name="2 İçerik Yer Tutucusu"/>
          <p:cNvSpPr>
            <a:spLocks noGrp="1"/>
          </p:cNvSpPr>
          <p:nvPr>
            <p:ph idx="1"/>
          </p:nvPr>
        </p:nvSpPr>
        <p:spPr/>
        <p:txBody>
          <a:bodyPr/>
          <a:lstStyle/>
          <a:p>
            <a:pPr>
              <a:buNone/>
            </a:pPr>
            <a:r>
              <a:rPr lang="tr-TR" dirty="0"/>
              <a:t>  </a:t>
            </a:r>
          </a:p>
        </p:txBody>
      </p:sp>
      <p:sp>
        <p:nvSpPr>
          <p:cNvPr id="4" name="3 Dikdörtgen"/>
          <p:cNvSpPr/>
          <p:nvPr/>
        </p:nvSpPr>
        <p:spPr>
          <a:xfrm>
            <a:off x="0" y="1028343"/>
            <a:ext cx="9144000" cy="3693319"/>
          </a:xfrm>
          <a:prstGeom prst="rect">
            <a:avLst/>
          </a:prstGeom>
        </p:spPr>
        <p:txBody>
          <a:bodyPr wrap="square">
            <a:spAutoFit/>
          </a:bodyPr>
          <a:lstStyle/>
          <a:p>
            <a:r>
              <a:rPr lang="tr-TR" b="1" dirty="0"/>
              <a:t> Özlem (Hasret) Cümleleri</a:t>
            </a:r>
          </a:p>
          <a:p>
            <a:r>
              <a:rPr lang="tr-TR" dirty="0"/>
              <a:t>Geçmişte yaşanan günlerin tekrar yaşanma isteğini ya da bir yeri veya kişiyi görme isteğini dile getiren cümlelerdir.</a:t>
            </a:r>
          </a:p>
          <a:p>
            <a:r>
              <a:rPr lang="tr-TR" b="1" dirty="0"/>
              <a:t>Örnek:</a:t>
            </a:r>
          </a:p>
          <a:p>
            <a:r>
              <a:rPr lang="tr-TR" b="1" dirty="0"/>
              <a:t>»</a:t>
            </a:r>
            <a:r>
              <a:rPr lang="tr-TR" dirty="0"/>
              <a:t> Yıllardır görmediğim köyüm burnumda tütüyor.</a:t>
            </a:r>
            <a:br>
              <a:rPr lang="tr-TR" dirty="0"/>
            </a:br>
            <a:r>
              <a:rPr lang="tr-TR" b="1" dirty="0"/>
              <a:t>»</a:t>
            </a:r>
            <a:r>
              <a:rPr lang="tr-TR" dirty="0"/>
              <a:t> Eskiden bayramlar bir başka kutlanırdı.</a:t>
            </a:r>
            <a:br>
              <a:rPr lang="tr-TR" dirty="0"/>
            </a:br>
            <a:r>
              <a:rPr lang="tr-TR" b="1" dirty="0"/>
              <a:t>»</a:t>
            </a:r>
            <a:r>
              <a:rPr lang="tr-TR" dirty="0"/>
              <a:t> Fırsat olsa da onu tekrar görebilsem.</a:t>
            </a:r>
          </a:p>
          <a:p>
            <a:r>
              <a:rPr lang="tr-TR" dirty="0"/>
              <a:t> </a:t>
            </a:r>
          </a:p>
          <a:p>
            <a:r>
              <a:rPr lang="tr-TR" b="1" dirty="0"/>
              <a:t>18. Tasarı Cümleleri</a:t>
            </a:r>
          </a:p>
          <a:p>
            <a:r>
              <a:rPr lang="tr-TR" dirty="0"/>
              <a:t>Gelecekte yapılması planlanan işlerin belirtildiği cümlelerdir.</a:t>
            </a:r>
          </a:p>
          <a:p>
            <a:r>
              <a:rPr lang="tr-TR" b="1" dirty="0"/>
              <a:t>Örnek:</a:t>
            </a:r>
          </a:p>
          <a:p>
            <a:r>
              <a:rPr lang="tr-TR" b="1" dirty="0"/>
              <a:t>»</a:t>
            </a:r>
            <a:r>
              <a:rPr lang="tr-TR" dirty="0"/>
              <a:t> Önümüzdeki ay tatile çıkmayı düşünüyorum.</a:t>
            </a:r>
            <a:br>
              <a:rPr lang="tr-TR" dirty="0"/>
            </a:br>
            <a:r>
              <a:rPr lang="tr-TR" b="1" dirty="0"/>
              <a:t>»</a:t>
            </a:r>
            <a:r>
              <a:rPr lang="tr-TR" dirty="0"/>
              <a:t> Bu işin altından başarıyla kalkmayı amaçlıyoruz.</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dirty="0">
                <a:solidFill>
                  <a:srgbClr val="A50021"/>
                </a:solidFill>
              </a:rPr>
              <a:t>ANLAMLARINA GÖRE CÜMLELER:</a:t>
            </a:r>
            <a:endParaRPr lang="tr-TR" dirty="0"/>
          </a:p>
        </p:txBody>
      </p:sp>
      <p:sp>
        <p:nvSpPr>
          <p:cNvPr id="3" name="2 İçerik Yer Tutucusu"/>
          <p:cNvSpPr>
            <a:spLocks noGrp="1"/>
          </p:cNvSpPr>
          <p:nvPr>
            <p:ph idx="1"/>
          </p:nvPr>
        </p:nvSpPr>
        <p:spPr/>
        <p:txBody>
          <a:bodyPr>
            <a:normAutofit fontScale="47500" lnSpcReduction="20000"/>
          </a:bodyPr>
          <a:lstStyle/>
          <a:p>
            <a:pPr>
              <a:buNone/>
            </a:pPr>
            <a:r>
              <a:rPr lang="tr-TR" dirty="0"/>
              <a:t>        </a:t>
            </a:r>
            <a:r>
              <a:rPr lang="tr-TR" b="1" dirty="0"/>
              <a:t> Tahmin Cümleleri</a:t>
            </a:r>
          </a:p>
          <a:p>
            <a:pPr>
              <a:buNone/>
            </a:pPr>
            <a:r>
              <a:rPr lang="tr-TR" dirty="0"/>
              <a:t>        Akla, sezgilere, gözlemlere veya birtakım verilere dayanarak, olacak bir şeyi önceden kestirebilme sonucunda ortaya çıkan cümlelerdir.</a:t>
            </a:r>
          </a:p>
          <a:p>
            <a:pPr>
              <a:buNone/>
            </a:pPr>
            <a:r>
              <a:rPr lang="tr-TR" b="1"/>
              <a:t>         Örnek:</a:t>
            </a:r>
            <a:endParaRPr lang="tr-TR" b="1" dirty="0"/>
          </a:p>
          <a:p>
            <a:pPr>
              <a:buNone/>
            </a:pPr>
            <a:r>
              <a:rPr lang="tr-TR" b="1"/>
              <a:t>        »</a:t>
            </a:r>
            <a:r>
              <a:rPr lang="tr-TR" dirty="0"/>
              <a:t> Annem meraktan patlıyordur şimdi.</a:t>
            </a:r>
            <a:br>
              <a:rPr lang="tr-TR" dirty="0"/>
            </a:br>
            <a:r>
              <a:rPr lang="tr-TR" b="1" dirty="0"/>
              <a:t>»</a:t>
            </a:r>
            <a:r>
              <a:rPr lang="tr-TR" dirty="0"/>
              <a:t> Gökyüzü bulutlarla doldu, yağmur yağabilir.</a:t>
            </a:r>
            <a:br>
              <a:rPr lang="tr-TR" dirty="0"/>
            </a:br>
            <a:r>
              <a:rPr lang="tr-TR" b="1" dirty="0"/>
              <a:t>»</a:t>
            </a:r>
            <a:r>
              <a:rPr lang="tr-TR" dirty="0"/>
              <a:t> Şu anda öğretmen derse başlamıştır.</a:t>
            </a:r>
          </a:p>
          <a:p>
            <a:pPr>
              <a:buNone/>
            </a:pPr>
            <a:r>
              <a:rPr lang="tr-TR"/>
              <a:t>  </a:t>
            </a:r>
            <a:r>
              <a:rPr lang="tr-TR" dirty="0"/>
              <a:t> </a:t>
            </a:r>
          </a:p>
          <a:p>
            <a:pPr>
              <a:buNone/>
            </a:pPr>
            <a:r>
              <a:rPr lang="tr-TR" b="1" dirty="0"/>
              <a:t>        Olasılık (İhtimal) Cümleleri</a:t>
            </a:r>
          </a:p>
          <a:p>
            <a:pPr>
              <a:buNone/>
            </a:pPr>
            <a:r>
              <a:rPr lang="tr-TR"/>
              <a:t>        Gerçekleşmesi </a:t>
            </a:r>
            <a:r>
              <a:rPr lang="tr-TR" dirty="0"/>
              <a:t>kesin olmayan bir olayın veya bir durumun ortaya çıkmasının beklenilmesi, umut edilmesi ile </a:t>
            </a:r>
            <a:r>
              <a:rPr lang="tr-TR"/>
              <a:t>ilgili cümlelerdir.</a:t>
            </a:r>
          </a:p>
          <a:p>
            <a:pPr>
              <a:buNone/>
            </a:pPr>
            <a:r>
              <a:rPr lang="tr-TR" b="1"/>
              <a:t>         Örnek:</a:t>
            </a:r>
            <a:endParaRPr lang="tr-TR" b="1" dirty="0"/>
          </a:p>
          <a:p>
            <a:pPr>
              <a:buNone/>
            </a:pPr>
            <a:r>
              <a:rPr lang="tr-TR" b="1"/>
              <a:t>        »</a:t>
            </a:r>
            <a:r>
              <a:rPr lang="tr-TR" dirty="0"/>
              <a:t> Tatilde Karabük’e gidebiliriz.</a:t>
            </a:r>
            <a:br>
              <a:rPr lang="tr-TR" dirty="0"/>
            </a:br>
            <a:r>
              <a:rPr lang="tr-TR" b="1" dirty="0"/>
              <a:t>»</a:t>
            </a:r>
            <a:r>
              <a:rPr lang="tr-TR" dirty="0"/>
              <a:t> Kim bilir belki yarın, belki yarından da yakın.</a:t>
            </a:r>
            <a:br>
              <a:rPr lang="tr-TR" dirty="0"/>
            </a:br>
            <a:r>
              <a:rPr lang="tr-TR" b="1" dirty="0"/>
              <a:t>»</a:t>
            </a:r>
            <a:r>
              <a:rPr lang="tr-TR" dirty="0"/>
              <a:t> Sanıyorum o konu anlatılmadı.</a:t>
            </a:r>
          </a:p>
          <a:p>
            <a:pPr>
              <a:buNone/>
            </a:pPr>
            <a:r>
              <a:rPr lang="tr-TR" b="1"/>
              <a:t>         ****»</a:t>
            </a:r>
            <a:r>
              <a:rPr lang="tr-TR" dirty="0"/>
              <a:t> </a:t>
            </a:r>
            <a:r>
              <a:rPr lang="tr-TR" b="1" dirty="0"/>
              <a:t>Olasılık cümleleri ile tahmin cümleleri arasındaki fark</a:t>
            </a:r>
            <a:r>
              <a:rPr lang="tr-TR" dirty="0"/>
              <a:t> şudur: Olasılık anlamlı cümlelerde “ikilem” söz konusudur. Yani bahsedilen şey için “Öyle de olabilir, böyle de olabilir.” anlamı hakimdir. Tahmin anlamlı cümlelerde bu “ikilemi” görmeyiz. Tahmin anlamlı cümlelerde tecrübelerden hareketle “emin oluş” havası vardır. Olasılık anlamlı cümlelere göre, tahmin anlamlı cümlelerde “kesinlik anlamı” daha yoğundur.</a:t>
            </a:r>
          </a:p>
          <a:p>
            <a:pPr>
              <a:buNone/>
            </a:pPr>
            <a:endParaRPr lang="tr-TR" dirty="0"/>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dirty="0">
                <a:solidFill>
                  <a:srgbClr val="A50021"/>
                </a:solidFill>
              </a:rPr>
              <a:t>ANLAMLARINA GÖRE CÜMLELER:</a:t>
            </a:r>
            <a:endParaRPr lang="tr-TR" dirty="0"/>
          </a:p>
        </p:txBody>
      </p:sp>
      <p:sp>
        <p:nvSpPr>
          <p:cNvPr id="3" name="2 İçerik Yer Tutucusu"/>
          <p:cNvSpPr>
            <a:spLocks noGrp="1"/>
          </p:cNvSpPr>
          <p:nvPr>
            <p:ph idx="1"/>
          </p:nvPr>
        </p:nvSpPr>
        <p:spPr/>
        <p:txBody>
          <a:bodyPr>
            <a:normAutofit fontScale="55000" lnSpcReduction="20000"/>
          </a:bodyPr>
          <a:lstStyle/>
          <a:p>
            <a:pPr>
              <a:buNone/>
            </a:pPr>
            <a:r>
              <a:rPr lang="tr-TR" dirty="0"/>
              <a:t>       </a:t>
            </a:r>
            <a:r>
              <a:rPr lang="tr-TR" b="1" dirty="0"/>
              <a:t>Çaresizlik Cümleleri</a:t>
            </a:r>
          </a:p>
          <a:p>
            <a:pPr>
              <a:buNone/>
            </a:pPr>
            <a:r>
              <a:rPr lang="tr-TR" dirty="0"/>
              <a:t>       Olay ve durumlar karşısında yapılabilecek herhangi bir şey olmamasıdır.</a:t>
            </a:r>
          </a:p>
          <a:p>
            <a:pPr>
              <a:buNone/>
            </a:pPr>
            <a:r>
              <a:rPr lang="tr-TR" b="1" dirty="0"/>
              <a:t>       Örnek:</a:t>
            </a:r>
          </a:p>
          <a:p>
            <a:pPr>
              <a:buNone/>
            </a:pPr>
            <a:r>
              <a:rPr lang="tr-TR" dirty="0"/>
              <a:t>      </a:t>
            </a:r>
            <a:r>
              <a:rPr lang="tr-TR" b="1" dirty="0"/>
              <a:t>»</a:t>
            </a:r>
            <a:r>
              <a:rPr lang="tr-TR" dirty="0"/>
              <a:t>İstesek de istemesek de bu sıkıntıyı çekeceğiz.</a:t>
            </a:r>
            <a:br>
              <a:rPr lang="tr-TR" dirty="0"/>
            </a:br>
            <a:r>
              <a:rPr lang="tr-TR" b="1" dirty="0"/>
              <a:t>»</a:t>
            </a:r>
            <a:r>
              <a:rPr lang="tr-TR" dirty="0"/>
              <a:t> Parasızlıktan ne yapacağını bilmiyordu.</a:t>
            </a:r>
            <a:br>
              <a:rPr lang="tr-TR" dirty="0"/>
            </a:br>
            <a:r>
              <a:rPr lang="tr-TR" b="1" dirty="0"/>
              <a:t>»</a:t>
            </a:r>
            <a:r>
              <a:rPr lang="tr-TR" dirty="0"/>
              <a:t> Bu olay onun elini kolunu bağlamıştı.</a:t>
            </a:r>
          </a:p>
          <a:p>
            <a:pPr>
              <a:buNone/>
            </a:pPr>
            <a:r>
              <a:rPr lang="tr-TR" dirty="0"/>
              <a:t>  </a:t>
            </a:r>
          </a:p>
          <a:p>
            <a:pPr>
              <a:buNone/>
            </a:pPr>
            <a:r>
              <a:rPr lang="tr-TR" b="1" dirty="0"/>
              <a:t>       Beğeni Cümleleri</a:t>
            </a:r>
          </a:p>
          <a:p>
            <a:pPr>
              <a:buNone/>
            </a:pPr>
            <a:r>
              <a:rPr lang="tr-TR" dirty="0"/>
              <a:t>       Bir varlığa veya bir olayın sonucuna yönelik beğenme, takdir etme, övme veya onaylama işini bildiren cümlelerdir.</a:t>
            </a:r>
          </a:p>
          <a:p>
            <a:pPr>
              <a:buNone/>
            </a:pPr>
            <a:r>
              <a:rPr lang="tr-TR" b="1" dirty="0"/>
              <a:t>       Örnek:</a:t>
            </a:r>
          </a:p>
          <a:p>
            <a:pPr>
              <a:buNone/>
            </a:pPr>
            <a:r>
              <a:rPr lang="tr-TR" b="1" dirty="0"/>
              <a:t>      »</a:t>
            </a:r>
            <a:r>
              <a:rPr lang="tr-TR" dirty="0"/>
              <a:t> Her türlü rezaletin yaşandığı bu çevrede dürüst ve tertemiz bir insan olarak yetişti.</a:t>
            </a:r>
            <a:br>
              <a:rPr lang="tr-TR" dirty="0"/>
            </a:br>
            <a:r>
              <a:rPr lang="tr-TR" b="1" dirty="0"/>
              <a:t>»</a:t>
            </a:r>
            <a:r>
              <a:rPr lang="tr-TR" dirty="0"/>
              <a:t> Araba dediğin böyle rahat ve geniş olmalı.</a:t>
            </a:r>
            <a:br>
              <a:rPr lang="tr-TR" dirty="0"/>
            </a:br>
            <a:r>
              <a:rPr lang="tr-TR" b="1" dirty="0"/>
              <a:t>»</a:t>
            </a:r>
            <a:r>
              <a:rPr lang="tr-TR" dirty="0"/>
              <a:t> Yazar, olayları sıradanlığa düşmeden güzel bir üslupla yansıtmış.</a:t>
            </a:r>
          </a:p>
          <a:p>
            <a:pPr>
              <a:buNone/>
            </a:pPr>
            <a:r>
              <a:rPr lang="tr-TR" dirty="0"/>
              <a:t>  </a:t>
            </a:r>
          </a:p>
          <a:p>
            <a:pPr>
              <a:buNone/>
            </a:pPr>
            <a:endParaRPr lang="tr-TR" dirty="0"/>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dirty="0">
                <a:solidFill>
                  <a:srgbClr val="A50021"/>
                </a:solidFill>
              </a:rPr>
              <a:t>ANLAMLARINA GÖRE CÜMLELER:</a:t>
            </a:r>
            <a:endParaRPr lang="tr-TR" dirty="0"/>
          </a:p>
        </p:txBody>
      </p:sp>
      <p:sp>
        <p:nvSpPr>
          <p:cNvPr id="3" name="2 İçerik Yer Tutucusu"/>
          <p:cNvSpPr>
            <a:spLocks noGrp="1"/>
          </p:cNvSpPr>
          <p:nvPr>
            <p:ph idx="1"/>
          </p:nvPr>
        </p:nvSpPr>
        <p:spPr/>
        <p:txBody>
          <a:bodyPr>
            <a:normAutofit fontScale="70000" lnSpcReduction="20000"/>
          </a:bodyPr>
          <a:lstStyle/>
          <a:p>
            <a:pPr>
              <a:buNone/>
            </a:pPr>
            <a:r>
              <a:rPr lang="tr-TR" dirty="0"/>
              <a:t>     </a:t>
            </a:r>
            <a:r>
              <a:rPr lang="tr-TR" b="1" dirty="0"/>
              <a:t>Onay Cümleleri</a:t>
            </a:r>
          </a:p>
          <a:p>
            <a:pPr>
              <a:buNone/>
            </a:pPr>
            <a:r>
              <a:rPr lang="tr-TR" dirty="0"/>
              <a:t>     Yapılan bir işin ya da davranışın yerinde ve doğru olduğunun kabul edildiği cümlelerdir.</a:t>
            </a:r>
          </a:p>
          <a:p>
            <a:pPr>
              <a:buNone/>
            </a:pPr>
            <a:r>
              <a:rPr lang="tr-TR" b="1" dirty="0"/>
              <a:t>     Örnek:</a:t>
            </a:r>
          </a:p>
          <a:p>
            <a:pPr>
              <a:buNone/>
            </a:pPr>
            <a:r>
              <a:rPr lang="tr-TR" b="1" dirty="0"/>
              <a:t>     »</a:t>
            </a:r>
            <a:r>
              <a:rPr lang="tr-TR" dirty="0"/>
              <a:t> Öğretmenine saygı göstererek yerinde bir davranış sergiledi.</a:t>
            </a:r>
            <a:br>
              <a:rPr lang="tr-TR" dirty="0"/>
            </a:br>
            <a:r>
              <a:rPr lang="tr-TR" b="1" dirty="0"/>
              <a:t>»</a:t>
            </a:r>
            <a:r>
              <a:rPr lang="tr-TR" dirty="0"/>
              <a:t> Aferin sana, son saniyede topu potaya atman doğru bir hareketti.</a:t>
            </a:r>
          </a:p>
          <a:p>
            <a:pPr>
              <a:buNone/>
            </a:pPr>
            <a:r>
              <a:rPr lang="tr-TR" dirty="0"/>
              <a:t>  </a:t>
            </a:r>
          </a:p>
          <a:p>
            <a:pPr>
              <a:buNone/>
            </a:pPr>
            <a:r>
              <a:rPr lang="tr-TR" b="1" dirty="0"/>
              <a:t>     Abartma Cümleleri</a:t>
            </a:r>
          </a:p>
          <a:p>
            <a:pPr>
              <a:buNone/>
            </a:pPr>
            <a:r>
              <a:rPr lang="tr-TR" dirty="0"/>
              <a:t>     Bir şeyi olduğundan çok veya az göstererek anlatan cümlelerdir.</a:t>
            </a:r>
          </a:p>
          <a:p>
            <a:pPr>
              <a:buNone/>
            </a:pPr>
            <a:r>
              <a:rPr lang="tr-TR" b="1" dirty="0"/>
              <a:t>     Örnek:</a:t>
            </a:r>
          </a:p>
          <a:p>
            <a:pPr>
              <a:buNone/>
            </a:pPr>
            <a:r>
              <a:rPr lang="tr-TR" b="1" dirty="0"/>
              <a:t>     »</a:t>
            </a:r>
            <a:r>
              <a:rPr lang="tr-TR" dirty="0"/>
              <a:t> Adam o kadar zayıf ki üflesek uçacak.</a:t>
            </a:r>
            <a:br>
              <a:rPr lang="tr-TR" dirty="0"/>
            </a:br>
            <a:r>
              <a:rPr lang="tr-TR" b="1" dirty="0"/>
              <a:t>»</a:t>
            </a:r>
            <a:r>
              <a:rPr lang="tr-TR" dirty="0"/>
              <a:t> Ağlamaktan gözlerinin yaşı kurumuştu.</a:t>
            </a:r>
            <a:br>
              <a:rPr lang="tr-TR" dirty="0"/>
            </a:br>
            <a:r>
              <a:rPr lang="tr-TR" b="1" dirty="0"/>
              <a:t>»</a:t>
            </a:r>
            <a:r>
              <a:rPr lang="tr-TR" dirty="0"/>
              <a:t> Pire kadar boyuyla bana kafa tutuyor.</a:t>
            </a:r>
          </a:p>
          <a:p>
            <a:pPr>
              <a:buNone/>
            </a:pPr>
            <a:endParaRPr lang="tr-TR" dirty="0"/>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dirty="0">
                <a:solidFill>
                  <a:srgbClr val="A50021"/>
                </a:solidFill>
              </a:rPr>
              <a:t>ANLAMLARINA GÖRE CÜMLELER:</a:t>
            </a:r>
            <a:endParaRPr lang="tr-TR" dirty="0"/>
          </a:p>
        </p:txBody>
      </p:sp>
      <p:sp>
        <p:nvSpPr>
          <p:cNvPr id="3" name="2 İçerik Yer Tutucusu"/>
          <p:cNvSpPr>
            <a:spLocks noGrp="1"/>
          </p:cNvSpPr>
          <p:nvPr>
            <p:ph idx="1"/>
          </p:nvPr>
        </p:nvSpPr>
        <p:spPr/>
        <p:txBody>
          <a:bodyPr>
            <a:normAutofit fontScale="47500" lnSpcReduction="20000"/>
          </a:bodyPr>
          <a:lstStyle/>
          <a:p>
            <a:pPr>
              <a:buNone/>
            </a:pPr>
            <a:r>
              <a:rPr lang="tr-TR" b="1" dirty="0"/>
              <a:t>        Endişe (Kaygı) Cümleleri</a:t>
            </a:r>
          </a:p>
          <a:p>
            <a:pPr>
              <a:buNone/>
            </a:pPr>
            <a:r>
              <a:rPr lang="tr-TR" dirty="0"/>
              <a:t>       Olumsuz bir durumun gerçekleşme olasılığından dolayı duyulan kaygıyı anlatan cümlelerdir.</a:t>
            </a:r>
          </a:p>
          <a:p>
            <a:pPr>
              <a:buNone/>
            </a:pPr>
            <a:r>
              <a:rPr lang="tr-TR" b="1" dirty="0"/>
              <a:t>        Örnek:</a:t>
            </a:r>
          </a:p>
          <a:p>
            <a:pPr>
              <a:buNone/>
            </a:pPr>
            <a:r>
              <a:rPr lang="tr-TR" b="1" dirty="0"/>
              <a:t>        »</a:t>
            </a:r>
            <a:r>
              <a:rPr lang="tr-TR" dirty="0"/>
              <a:t> Acaba yolda başlarına bir şey mi geldi?</a:t>
            </a:r>
            <a:br>
              <a:rPr lang="tr-TR" dirty="0"/>
            </a:br>
            <a:r>
              <a:rPr lang="tr-TR" b="1" dirty="0"/>
              <a:t>»</a:t>
            </a:r>
            <a:r>
              <a:rPr lang="tr-TR" dirty="0"/>
              <a:t> Bu kadar bekledik ama ya gelmezse…</a:t>
            </a:r>
          </a:p>
          <a:p>
            <a:pPr>
              <a:buNone/>
            </a:pPr>
            <a:r>
              <a:rPr lang="tr-TR" dirty="0"/>
              <a:t>  </a:t>
            </a:r>
          </a:p>
          <a:p>
            <a:pPr>
              <a:buNone/>
            </a:pPr>
            <a:r>
              <a:rPr lang="tr-TR" b="1" dirty="0"/>
              <a:t>       Gözlem Cümleleri</a:t>
            </a:r>
          </a:p>
          <a:p>
            <a:pPr>
              <a:buNone/>
            </a:pPr>
            <a:r>
              <a:rPr lang="tr-TR" dirty="0"/>
              <a:t>        Bir varlığın, durumun veya olayın niteliklerini gözleme dayalı olarak anlatan cümlelerdir.</a:t>
            </a:r>
          </a:p>
          <a:p>
            <a:pPr>
              <a:buNone/>
            </a:pPr>
            <a:r>
              <a:rPr lang="tr-TR" b="1" dirty="0"/>
              <a:t>       Örnek:</a:t>
            </a:r>
          </a:p>
          <a:p>
            <a:pPr>
              <a:buNone/>
            </a:pPr>
            <a:r>
              <a:rPr lang="tr-TR" b="1" dirty="0"/>
              <a:t>        »</a:t>
            </a:r>
            <a:r>
              <a:rPr lang="tr-TR" dirty="0"/>
              <a:t> Yazarın çalışma masası darmadağındı.</a:t>
            </a:r>
            <a:br>
              <a:rPr lang="tr-TR" dirty="0"/>
            </a:br>
            <a:r>
              <a:rPr lang="tr-TR" b="1" dirty="0"/>
              <a:t>»</a:t>
            </a:r>
            <a:r>
              <a:rPr lang="tr-TR" dirty="0"/>
              <a:t> Çocuk bizimle konuşurken sürekli sallanıyordu.</a:t>
            </a:r>
          </a:p>
          <a:p>
            <a:pPr>
              <a:buNone/>
            </a:pPr>
            <a:r>
              <a:rPr lang="tr-TR" dirty="0"/>
              <a:t> </a:t>
            </a:r>
          </a:p>
          <a:p>
            <a:pPr>
              <a:buNone/>
            </a:pPr>
            <a:r>
              <a:rPr lang="tr-TR" b="1" dirty="0"/>
              <a:t>        Kesinlik Bildiren Cümleler</a:t>
            </a:r>
          </a:p>
          <a:p>
            <a:pPr>
              <a:buNone/>
            </a:pPr>
            <a:r>
              <a:rPr lang="tr-TR" dirty="0"/>
              <a:t>        Şüphe ve olasılık barındırmayan, anlamında kesinlik olan cümlelerdir. Genelde nesnel anlatımlı cümlelerdir.</a:t>
            </a:r>
          </a:p>
          <a:p>
            <a:pPr>
              <a:buNone/>
            </a:pPr>
            <a:r>
              <a:rPr lang="tr-TR" b="1" dirty="0"/>
              <a:t>        Örnek:</a:t>
            </a:r>
          </a:p>
          <a:p>
            <a:pPr>
              <a:buNone/>
            </a:pPr>
            <a:r>
              <a:rPr lang="tr-TR" b="1" dirty="0"/>
              <a:t>        »</a:t>
            </a:r>
            <a:r>
              <a:rPr lang="tr-TR" dirty="0"/>
              <a:t> Bu yörenin dereleri kışın donar.</a:t>
            </a:r>
            <a:br>
              <a:rPr lang="tr-TR" dirty="0"/>
            </a:br>
            <a:r>
              <a:rPr lang="tr-TR" b="1" dirty="0"/>
              <a:t>»</a:t>
            </a:r>
            <a:r>
              <a:rPr lang="tr-TR" dirty="0"/>
              <a:t> Ders bitmiştir, herkes dışarı çıksın.</a:t>
            </a:r>
            <a:br>
              <a:rPr lang="tr-TR" dirty="0"/>
            </a:br>
            <a:r>
              <a:rPr lang="tr-TR" b="1" dirty="0"/>
              <a:t>»</a:t>
            </a:r>
            <a:r>
              <a:rPr lang="tr-TR" dirty="0"/>
              <a:t> Ayılar somon balığını sever.</a:t>
            </a:r>
          </a:p>
          <a:p>
            <a:pPr>
              <a:buNone/>
            </a:pPr>
            <a:r>
              <a:rPr lang="tr-TR" dirty="0"/>
              <a:t> </a:t>
            </a:r>
          </a:p>
          <a:p>
            <a:pPr>
              <a:buNone/>
            </a:pPr>
            <a:endParaRPr lang="tr-TR" dirty="0"/>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dirty="0">
                <a:solidFill>
                  <a:srgbClr val="A50021"/>
                </a:solidFill>
              </a:rPr>
              <a:t>ANLAMLARINA GÖRE CÜMLELER:</a:t>
            </a:r>
            <a:endParaRPr lang="tr-TR" dirty="0"/>
          </a:p>
        </p:txBody>
      </p:sp>
      <p:sp>
        <p:nvSpPr>
          <p:cNvPr id="3" name="2 İçerik Yer Tutucusu"/>
          <p:cNvSpPr>
            <a:spLocks noGrp="1"/>
          </p:cNvSpPr>
          <p:nvPr>
            <p:ph idx="1"/>
          </p:nvPr>
        </p:nvSpPr>
        <p:spPr/>
        <p:txBody>
          <a:bodyPr>
            <a:normAutofit fontScale="62500" lnSpcReduction="20000"/>
          </a:bodyPr>
          <a:lstStyle/>
          <a:p>
            <a:pPr>
              <a:buNone/>
            </a:pPr>
            <a:r>
              <a:rPr lang="tr-TR" dirty="0"/>
              <a:t>      </a:t>
            </a:r>
            <a:r>
              <a:rPr lang="tr-TR" b="1" dirty="0"/>
              <a:t>Kararlılık Bildiren Cümleler</a:t>
            </a:r>
          </a:p>
          <a:p>
            <a:pPr>
              <a:buNone/>
            </a:pPr>
            <a:r>
              <a:rPr lang="tr-TR" dirty="0"/>
              <a:t>      Kararında direnme, kesin karar vermiş olma durumunu belirten cümlelerdir.</a:t>
            </a:r>
          </a:p>
          <a:p>
            <a:pPr>
              <a:buNone/>
            </a:pPr>
            <a:r>
              <a:rPr lang="tr-TR" b="1" dirty="0"/>
              <a:t>      Örnek:</a:t>
            </a:r>
          </a:p>
          <a:p>
            <a:pPr>
              <a:buNone/>
            </a:pPr>
            <a:r>
              <a:rPr lang="tr-TR" b="1" dirty="0"/>
              <a:t>      »</a:t>
            </a:r>
            <a:r>
              <a:rPr lang="tr-TR" dirty="0"/>
              <a:t> Hiçbir güç beni annemden ayıramaz.</a:t>
            </a:r>
            <a:br>
              <a:rPr lang="tr-TR" dirty="0"/>
            </a:br>
            <a:r>
              <a:rPr lang="tr-TR" b="1" dirty="0"/>
              <a:t>»</a:t>
            </a:r>
            <a:r>
              <a:rPr lang="tr-TR" dirty="0"/>
              <a:t> Sorularına asla cevap vermeyeceğim.</a:t>
            </a:r>
            <a:br>
              <a:rPr lang="tr-TR" dirty="0"/>
            </a:br>
            <a:r>
              <a:rPr lang="tr-TR" b="1" dirty="0"/>
              <a:t>»</a:t>
            </a:r>
            <a:r>
              <a:rPr lang="tr-TR" dirty="0"/>
              <a:t> Bu yolda ölmek var dönmek yok benim için.</a:t>
            </a:r>
          </a:p>
          <a:p>
            <a:pPr>
              <a:buNone/>
            </a:pPr>
            <a:r>
              <a:rPr lang="tr-TR" dirty="0"/>
              <a:t> </a:t>
            </a:r>
          </a:p>
          <a:p>
            <a:pPr>
              <a:buNone/>
            </a:pPr>
            <a:r>
              <a:rPr lang="tr-TR" b="1" dirty="0"/>
              <a:t>      Kararsızlık Bildiren Cümleler</a:t>
            </a:r>
          </a:p>
          <a:p>
            <a:pPr>
              <a:buNone/>
            </a:pPr>
            <a:r>
              <a:rPr lang="tr-TR" dirty="0"/>
              <a:t>      Herhangi bir konuyla ilgili olarak karar verememeyi ifade eden cümlelerdir.</a:t>
            </a:r>
          </a:p>
          <a:p>
            <a:pPr>
              <a:buNone/>
            </a:pPr>
            <a:r>
              <a:rPr lang="tr-TR" b="1" dirty="0"/>
              <a:t>      Örnek:</a:t>
            </a:r>
          </a:p>
          <a:p>
            <a:pPr>
              <a:buNone/>
            </a:pPr>
            <a:r>
              <a:rPr lang="tr-TR" b="1" dirty="0"/>
              <a:t>      »</a:t>
            </a:r>
            <a:r>
              <a:rPr lang="tr-TR" dirty="0"/>
              <a:t> Acaba kazağı buradan mı alsam, yoksa öteki mağazadan mı?</a:t>
            </a:r>
            <a:br>
              <a:rPr lang="tr-TR" dirty="0"/>
            </a:br>
            <a:r>
              <a:rPr lang="tr-TR" b="1" dirty="0"/>
              <a:t>»</a:t>
            </a:r>
            <a:r>
              <a:rPr lang="tr-TR" dirty="0"/>
              <a:t> Tiyatroya mı gitsem, sinemaya mı?</a:t>
            </a:r>
          </a:p>
          <a:p>
            <a:pPr>
              <a:buNone/>
            </a:pPr>
            <a:r>
              <a:rPr lang="tr-TR" dirty="0"/>
              <a:t> </a:t>
            </a:r>
          </a:p>
          <a:p>
            <a:pPr>
              <a:buNone/>
            </a:pPr>
            <a:endParaRPr lang="tr-TR" dirty="0"/>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dirty="0">
                <a:solidFill>
                  <a:srgbClr val="A50021"/>
                </a:solidFill>
              </a:rPr>
              <a:t>ANLAMLARINA GÖRE CÜMLELER:</a:t>
            </a:r>
            <a:endParaRPr lang="tr-TR" dirty="0"/>
          </a:p>
        </p:txBody>
      </p:sp>
      <p:sp>
        <p:nvSpPr>
          <p:cNvPr id="3" name="2 İçerik Yer Tutucusu"/>
          <p:cNvSpPr>
            <a:spLocks noGrp="1"/>
          </p:cNvSpPr>
          <p:nvPr>
            <p:ph idx="1"/>
          </p:nvPr>
        </p:nvSpPr>
        <p:spPr/>
        <p:txBody>
          <a:bodyPr>
            <a:normAutofit fontScale="70000" lnSpcReduction="20000"/>
          </a:bodyPr>
          <a:lstStyle/>
          <a:p>
            <a:pPr>
              <a:buNone/>
            </a:pPr>
            <a:r>
              <a:rPr lang="tr-TR" dirty="0"/>
              <a:t>     </a:t>
            </a:r>
            <a:r>
              <a:rPr lang="tr-TR" b="1" dirty="0"/>
              <a:t>Eşitlik Bildiren Cümleler</a:t>
            </a:r>
          </a:p>
          <a:p>
            <a:pPr>
              <a:buNone/>
            </a:pPr>
            <a:r>
              <a:rPr lang="tr-TR" dirty="0"/>
              <a:t>     İki veya daha çok şeyin eşit olması durumunu ifade eden cümlelerdir.</a:t>
            </a:r>
          </a:p>
          <a:p>
            <a:pPr>
              <a:buNone/>
            </a:pPr>
            <a:r>
              <a:rPr lang="tr-TR" b="1" dirty="0"/>
              <a:t>     Örnek:</a:t>
            </a:r>
          </a:p>
          <a:p>
            <a:pPr>
              <a:buNone/>
            </a:pPr>
            <a:r>
              <a:rPr lang="tr-TR" b="1" dirty="0"/>
              <a:t>     »</a:t>
            </a:r>
            <a:r>
              <a:rPr lang="tr-TR" dirty="0"/>
              <a:t> Kazandığımız paraları </a:t>
            </a:r>
            <a:r>
              <a:rPr lang="tr-TR" b="1" dirty="0"/>
              <a:t>yarı yarıya</a:t>
            </a:r>
            <a:r>
              <a:rPr lang="tr-TR" dirty="0"/>
              <a:t> paylaştık.</a:t>
            </a:r>
            <a:br>
              <a:rPr lang="tr-TR" dirty="0"/>
            </a:br>
            <a:r>
              <a:rPr lang="tr-TR" b="1" dirty="0"/>
              <a:t>»</a:t>
            </a:r>
            <a:r>
              <a:rPr lang="tr-TR" dirty="0"/>
              <a:t> Boyca birbirleriyle </a:t>
            </a:r>
            <a:r>
              <a:rPr lang="tr-TR" b="1" dirty="0"/>
              <a:t>aynılar</a:t>
            </a:r>
            <a:r>
              <a:rPr lang="tr-TR" dirty="0"/>
              <a:t>.</a:t>
            </a:r>
            <a:br>
              <a:rPr lang="tr-TR" u="sng" dirty="0"/>
            </a:br>
            <a:r>
              <a:rPr lang="tr-TR" b="1" dirty="0"/>
              <a:t>»</a:t>
            </a:r>
            <a:r>
              <a:rPr lang="tr-TR" dirty="0"/>
              <a:t> Elmayı </a:t>
            </a:r>
            <a:r>
              <a:rPr lang="tr-TR" b="1" dirty="0"/>
              <a:t>tam ortasından ikiye</a:t>
            </a:r>
            <a:r>
              <a:rPr lang="tr-TR" dirty="0"/>
              <a:t> böldü.</a:t>
            </a:r>
          </a:p>
          <a:p>
            <a:pPr>
              <a:buNone/>
            </a:pPr>
            <a:r>
              <a:rPr lang="tr-TR" dirty="0"/>
              <a:t> </a:t>
            </a:r>
          </a:p>
          <a:p>
            <a:pPr>
              <a:buNone/>
            </a:pPr>
            <a:r>
              <a:rPr lang="tr-TR" b="1" dirty="0"/>
              <a:t>    Soru Sormaktan Çok Bilinenin Vurgulandığı Cümleler</a:t>
            </a:r>
          </a:p>
          <a:p>
            <a:pPr>
              <a:buNone/>
            </a:pPr>
            <a:r>
              <a:rPr lang="tr-TR" dirty="0"/>
              <a:t>     Amacın soru sormak olmadığı, bilinen bir durumun öne çıkarıldığı veya vurgulandığı cümlelerdir.</a:t>
            </a:r>
          </a:p>
          <a:p>
            <a:pPr>
              <a:buNone/>
            </a:pPr>
            <a:r>
              <a:rPr lang="tr-TR" b="1" dirty="0"/>
              <a:t>      Örnek:</a:t>
            </a:r>
          </a:p>
          <a:p>
            <a:pPr>
              <a:buNone/>
            </a:pPr>
            <a:r>
              <a:rPr lang="tr-TR" b="1" dirty="0"/>
              <a:t>     »</a:t>
            </a:r>
            <a:r>
              <a:rPr lang="tr-TR" dirty="0"/>
              <a:t> Hangimiz bu kampanyaya katılmak istemeyiz ki?</a:t>
            </a:r>
            <a:br>
              <a:rPr lang="tr-TR" dirty="0"/>
            </a:br>
            <a:r>
              <a:rPr lang="tr-TR" b="1" dirty="0"/>
              <a:t>»</a:t>
            </a:r>
            <a:r>
              <a:rPr lang="tr-TR" dirty="0"/>
              <a:t> İnsan sevmez mi?</a:t>
            </a:r>
          </a:p>
          <a:p>
            <a:pPr>
              <a:buNone/>
            </a:pPr>
            <a:endParaRPr lang="tr-TR" dirty="0"/>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Uygun Gülen Surat Emoji Yastık Fiyatı - Taksit Seçenekleri"/>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Başlık"/>
          <p:cNvSpPr>
            <a:spLocks noGrp="1"/>
          </p:cNvSpPr>
          <p:nvPr>
            <p:ph type="title"/>
          </p:nvPr>
        </p:nvSpPr>
        <p:spPr/>
        <p:txBody>
          <a:bodyPr/>
          <a:lstStyle/>
          <a:p>
            <a:r>
              <a:rPr lang="tr-TR" dirty="0">
                <a:solidFill>
                  <a:schemeClr val="accent2">
                    <a:lumMod val="50000"/>
                  </a:schemeClr>
                </a:solidFill>
              </a:rPr>
              <a:t>ANLATIMINA GÖRE CÜMLELER:</a:t>
            </a:r>
          </a:p>
        </p:txBody>
      </p:sp>
      <p:sp>
        <p:nvSpPr>
          <p:cNvPr id="6" name="5 İçerik Yer Tutucusu"/>
          <p:cNvSpPr>
            <a:spLocks noGrp="1"/>
          </p:cNvSpPr>
          <p:nvPr>
            <p:ph idx="1"/>
          </p:nvPr>
        </p:nvSpPr>
        <p:spPr/>
        <p:txBody>
          <a:bodyPr>
            <a:normAutofit fontScale="85000" lnSpcReduction="20000"/>
          </a:bodyPr>
          <a:lstStyle/>
          <a:p>
            <a:pPr>
              <a:buNone/>
            </a:pPr>
            <a:r>
              <a:rPr lang="tr-TR" dirty="0">
                <a:solidFill>
                  <a:srgbClr val="FF0000"/>
                </a:solidFill>
              </a:rPr>
              <a:t>   Nesnel Cümleler:</a:t>
            </a:r>
            <a:r>
              <a:rPr lang="tr-TR" dirty="0"/>
              <a:t>Söyleyenin duygu ve düşüncesini içermeyen;doğruluğu ya da yanlışlığı kişilere göre değişmeyen,herkesçe kabul görmüş,kanıtlanabilir cümlelerdir.</a:t>
            </a:r>
          </a:p>
          <a:p>
            <a:pPr>
              <a:buNone/>
            </a:pPr>
            <a:r>
              <a:rPr lang="tr-TR" dirty="0">
                <a:solidFill>
                  <a:schemeClr val="accent1"/>
                </a:solidFill>
              </a:rPr>
              <a:t>   Örn:</a:t>
            </a:r>
            <a:r>
              <a:rPr lang="tr-TR" dirty="0"/>
              <a:t>Kırmızı ana renklerden biridir.</a:t>
            </a:r>
          </a:p>
          <a:p>
            <a:pPr>
              <a:buNone/>
            </a:pPr>
            <a:r>
              <a:rPr lang="tr-TR" dirty="0">
                <a:solidFill>
                  <a:schemeClr val="accent1"/>
                </a:solidFill>
              </a:rPr>
              <a:t>   </a:t>
            </a:r>
            <a:r>
              <a:rPr lang="tr-TR" dirty="0"/>
              <a:t>Atatürk 1881 yılında Selanik’te doğdu.</a:t>
            </a:r>
          </a:p>
          <a:p>
            <a:pPr>
              <a:buNone/>
            </a:pPr>
            <a:r>
              <a:rPr lang="tr-TR" dirty="0">
                <a:solidFill>
                  <a:srgbClr val="FF0000"/>
                </a:solidFill>
              </a:rPr>
              <a:t>   </a:t>
            </a:r>
          </a:p>
          <a:p>
            <a:pPr>
              <a:buNone/>
            </a:pPr>
            <a:r>
              <a:rPr lang="tr-TR" dirty="0">
                <a:solidFill>
                  <a:srgbClr val="FF0000"/>
                </a:solidFill>
              </a:rPr>
              <a:t>   Öznel Cümleler:</a:t>
            </a:r>
            <a:r>
              <a:rPr lang="tr-TR" dirty="0"/>
              <a:t>Söyleyenin kendi düşüncesini duygusunu ve beğenisini içeren;doğruluğu ya da yanlışlığı kişiden  kişiye değişen cümlelerdir.</a:t>
            </a:r>
          </a:p>
          <a:p>
            <a:pPr>
              <a:buNone/>
            </a:pPr>
            <a:r>
              <a:rPr lang="tr-TR" dirty="0">
                <a:solidFill>
                  <a:srgbClr val="00B0F0"/>
                </a:solidFill>
              </a:rPr>
              <a:t>     Örn:</a:t>
            </a:r>
            <a:r>
              <a:rPr lang="tr-TR" dirty="0"/>
              <a:t>İstanbul bir çok devlete ev sahipliği yapmış eşsiz bir şehirdir.</a:t>
            </a:r>
            <a:endParaRPr lang="tr-TR" dirty="0">
              <a:solidFill>
                <a:srgbClr val="00B0F0"/>
              </a:solidFill>
            </a:endParaRPr>
          </a:p>
          <a:p>
            <a:pPr>
              <a:buNone/>
            </a:pPr>
            <a:endParaRPr lang="tr-TR" dirty="0">
              <a:solidFill>
                <a:srgbClr val="FF0000"/>
              </a:solidFill>
            </a:endParaRPr>
          </a:p>
          <a:p>
            <a:pPr>
              <a:buNone/>
            </a:pPr>
            <a:endParaRPr lang="tr-TR" dirty="0">
              <a:solidFill>
                <a:schemeClr val="accent1"/>
              </a:solidFill>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dirty="0">
                <a:solidFill>
                  <a:srgbClr val="C00000"/>
                </a:solidFill>
              </a:rPr>
              <a:t>ANLATIMINA GÖRE CÜMLELER</a:t>
            </a:r>
          </a:p>
        </p:txBody>
      </p:sp>
      <p:sp>
        <p:nvSpPr>
          <p:cNvPr id="3" name="2 İçerik Yer Tutucusu"/>
          <p:cNvSpPr>
            <a:spLocks noGrp="1"/>
          </p:cNvSpPr>
          <p:nvPr>
            <p:ph idx="1"/>
          </p:nvPr>
        </p:nvSpPr>
        <p:spPr/>
        <p:txBody>
          <a:bodyPr>
            <a:normAutofit fontScale="77500" lnSpcReduction="20000"/>
          </a:bodyPr>
          <a:lstStyle/>
          <a:p>
            <a:pPr>
              <a:buNone/>
            </a:pPr>
            <a:r>
              <a:rPr lang="tr-TR" dirty="0"/>
              <a:t>   </a:t>
            </a:r>
            <a:r>
              <a:rPr lang="tr-TR" dirty="0">
                <a:solidFill>
                  <a:srgbClr val="FFC000"/>
                </a:solidFill>
              </a:rPr>
              <a:t>Tanım Cümleleri:</a:t>
            </a:r>
            <a:r>
              <a:rPr lang="tr-TR" dirty="0"/>
              <a:t> Herhangi bir varlığın ya da kavramın ne olduğunu, zihnimizde canlanması gereken şeyleri ifade eden cümlelerdir. Bu tür cümleler </a:t>
            </a:r>
            <a:r>
              <a:rPr lang="tr-TR" dirty="0">
                <a:solidFill>
                  <a:srgbClr val="FF0000"/>
                </a:solidFill>
              </a:rPr>
              <a:t> ‘’Nedir?’’</a:t>
            </a:r>
            <a:r>
              <a:rPr lang="tr-TR" dirty="0"/>
              <a:t>,</a:t>
            </a:r>
            <a:r>
              <a:rPr lang="tr-TR" dirty="0">
                <a:solidFill>
                  <a:srgbClr val="FF0000"/>
                </a:solidFill>
              </a:rPr>
              <a:t> ‘’Kimdir?’’ </a:t>
            </a:r>
            <a:r>
              <a:rPr lang="tr-TR" dirty="0"/>
              <a:t>sorusuna cevap verir.</a:t>
            </a:r>
          </a:p>
          <a:p>
            <a:pPr>
              <a:buNone/>
            </a:pPr>
            <a:r>
              <a:rPr lang="tr-TR" dirty="0">
                <a:solidFill>
                  <a:srgbClr val="00B050"/>
                </a:solidFill>
              </a:rPr>
              <a:t>    Örn:</a:t>
            </a:r>
            <a:r>
              <a:rPr lang="tr-TR" dirty="0">
                <a:solidFill>
                  <a:srgbClr val="FF0000"/>
                </a:solidFill>
              </a:rPr>
              <a:t> </a:t>
            </a:r>
            <a:r>
              <a:rPr lang="tr-TR" dirty="0"/>
              <a:t>Harf bir kelimeyi oluşturan en küçük sesi gösteren ifadedir.</a:t>
            </a:r>
          </a:p>
          <a:p>
            <a:pPr>
              <a:buNone/>
            </a:pPr>
            <a:endParaRPr lang="tr-TR" dirty="0"/>
          </a:p>
          <a:p>
            <a:pPr>
              <a:buNone/>
            </a:pPr>
            <a:r>
              <a:rPr lang="tr-TR" dirty="0">
                <a:solidFill>
                  <a:schemeClr val="accent2">
                    <a:lumMod val="75000"/>
                  </a:schemeClr>
                </a:solidFill>
              </a:rPr>
              <a:t>    İçerik(Konu)Cümleleri:</a:t>
            </a:r>
            <a:r>
              <a:rPr lang="tr-TR" dirty="0"/>
              <a:t>Kısacası eserin konusudur. "Anlatılan </a:t>
            </a:r>
            <a:r>
              <a:rPr lang="tr-TR" b="1" dirty="0"/>
              <a:t>nedir</a:t>
            </a:r>
            <a:r>
              <a:rPr lang="tr-TR" dirty="0"/>
              <a:t>?", "Sanatçı ne anlatıyor?" sorularının cevabıdır. Yapıtların içeriğiyle ilgili bilgi veren </a:t>
            </a:r>
            <a:r>
              <a:rPr lang="tr-TR" b="1" dirty="0"/>
              <a:t>cümlelere</a:t>
            </a:r>
            <a:r>
              <a:rPr lang="tr-TR" dirty="0"/>
              <a:t> de </a:t>
            </a:r>
            <a:r>
              <a:rPr lang="tr-TR" b="1" dirty="0"/>
              <a:t>içerik cümleleri</a:t>
            </a:r>
            <a:r>
              <a:rPr lang="tr-TR" dirty="0"/>
              <a:t> denir.</a:t>
            </a:r>
          </a:p>
          <a:p>
            <a:pPr>
              <a:buNone/>
            </a:pPr>
            <a:r>
              <a:rPr lang="tr-TR" dirty="0">
                <a:solidFill>
                  <a:srgbClr val="7030A0"/>
                </a:solidFill>
              </a:rPr>
              <a:t>     Örn:</a:t>
            </a:r>
            <a:r>
              <a:rPr lang="tr-TR" dirty="0"/>
              <a:t> Eser İstanbul’un kenar mahallelerindeki dramı anlatıyor.</a:t>
            </a:r>
            <a:endParaRPr lang="tr-TR" dirty="0">
              <a:solidFill>
                <a:srgbClr val="7030A0"/>
              </a:solidFill>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dirty="0">
                <a:solidFill>
                  <a:srgbClr val="C00000"/>
                </a:solidFill>
              </a:rPr>
              <a:t>ANLATIMINA GÖRE CÜMLELER</a:t>
            </a:r>
          </a:p>
        </p:txBody>
      </p:sp>
      <p:sp>
        <p:nvSpPr>
          <p:cNvPr id="3" name="2 İçerik Yer Tutucusu"/>
          <p:cNvSpPr>
            <a:spLocks noGrp="1"/>
          </p:cNvSpPr>
          <p:nvPr>
            <p:ph idx="1"/>
          </p:nvPr>
        </p:nvSpPr>
        <p:spPr/>
        <p:txBody>
          <a:bodyPr>
            <a:normAutofit fontScale="70000" lnSpcReduction="20000"/>
          </a:bodyPr>
          <a:lstStyle/>
          <a:p>
            <a:pPr>
              <a:buNone/>
            </a:pPr>
            <a:r>
              <a:rPr lang="tr-TR" dirty="0"/>
              <a:t>   </a:t>
            </a:r>
            <a:r>
              <a:rPr lang="tr-TR" dirty="0">
                <a:solidFill>
                  <a:srgbClr val="002060"/>
                </a:solidFill>
              </a:rPr>
              <a:t>Üslup(Biçem)Cümleleri:</a:t>
            </a:r>
            <a:r>
              <a:rPr lang="tr-TR" dirty="0"/>
              <a:t>Bir sanatçının dili kullanma şekli, sözcükleri seçimi, </a:t>
            </a:r>
            <a:r>
              <a:rPr lang="tr-TR" b="1" dirty="0"/>
              <a:t>cümle</a:t>
            </a:r>
            <a:r>
              <a:rPr lang="tr-TR" dirty="0"/>
              <a:t> kurma biçimine </a:t>
            </a:r>
            <a:r>
              <a:rPr lang="tr-TR" b="1" dirty="0"/>
              <a:t>üslup</a:t>
            </a:r>
            <a:r>
              <a:rPr lang="tr-TR" dirty="0"/>
              <a:t> denir. Buna yazarın anlatım biçimi de diyebiliriz. </a:t>
            </a:r>
            <a:r>
              <a:rPr lang="tr-TR" b="1" dirty="0"/>
              <a:t>Üslup</a:t>
            </a:r>
            <a:r>
              <a:rPr lang="tr-TR" dirty="0"/>
              <a:t> bildiren cümlelerde yazarın “nasıl anlattığı” ifade edilir. “Anlatımı nasıldır?” sorusuna cevap veren cümleler </a:t>
            </a:r>
            <a:r>
              <a:rPr lang="tr-TR" b="1" dirty="0"/>
              <a:t>üslupla</a:t>
            </a:r>
            <a:r>
              <a:rPr lang="tr-TR" dirty="0"/>
              <a:t> ilgili cümlelerdir.</a:t>
            </a:r>
          </a:p>
          <a:p>
            <a:r>
              <a:rPr lang="tr-TR" dirty="0">
                <a:solidFill>
                  <a:srgbClr val="993300"/>
                </a:solidFill>
              </a:rPr>
              <a:t>    Örn:</a:t>
            </a:r>
            <a:r>
              <a:rPr lang="tr-TR" dirty="0"/>
              <a:t>Okuduğum kitapta yazar d</a:t>
            </a:r>
            <a:r>
              <a:rPr lang="nb-NO" dirty="0"/>
              <a:t>oğru kelimeleri doğru yerde kullanmıştı.</a:t>
            </a:r>
            <a:r>
              <a:rPr lang="tr-TR" dirty="0"/>
              <a:t>   </a:t>
            </a:r>
          </a:p>
          <a:p>
            <a:pPr>
              <a:buNone/>
            </a:pPr>
            <a:r>
              <a:rPr lang="tr-TR" dirty="0"/>
              <a:t>      </a:t>
            </a:r>
          </a:p>
          <a:p>
            <a:pPr>
              <a:buNone/>
            </a:pPr>
            <a:r>
              <a:rPr lang="tr-TR" dirty="0"/>
              <a:t> </a:t>
            </a:r>
            <a:r>
              <a:rPr lang="tr-TR" dirty="0">
                <a:solidFill>
                  <a:srgbClr val="FF33CC"/>
                </a:solidFill>
              </a:rPr>
              <a:t>     Doğrudan(Dolaysız)Anlatımlı Cümleler:</a:t>
            </a:r>
            <a:r>
              <a:rPr lang="tr-TR" dirty="0"/>
              <a:t> Bir sözün, herhangi bir değişikliğe uğratılmadan, söylendiği gibi verilmesi. Herhangi bir konuda bir kişinin görüş ve düşünceleri hiçbir değişikliğe uğratılmadan verilir. Bu cümle genellikle tırnak içinde gösterilir.</a:t>
            </a:r>
          </a:p>
          <a:p>
            <a:pPr>
              <a:buNone/>
            </a:pPr>
            <a:r>
              <a:rPr lang="tr-TR" dirty="0"/>
              <a:t>      </a:t>
            </a:r>
            <a:r>
              <a:rPr lang="tr-TR" dirty="0">
                <a:solidFill>
                  <a:srgbClr val="003300"/>
                </a:solidFill>
              </a:rPr>
              <a:t>Örn:</a:t>
            </a:r>
            <a:endParaRPr lang="tr-TR" dirty="0"/>
          </a:p>
          <a:p>
            <a:pPr>
              <a:buNone/>
            </a:pPr>
            <a:r>
              <a:rPr lang="tr-TR" dirty="0"/>
              <a:t>Atatürk: “Hayatta en hakiki mürşit ilimdir.” diyerek bir gerçeği dile getirmiştir.</a:t>
            </a:r>
            <a:endParaRPr lang="nb-NO"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dirty="0">
                <a:solidFill>
                  <a:srgbClr val="C00000"/>
                </a:solidFill>
              </a:rPr>
              <a:t>ANLATIMINA GÖRE CÜMLELER</a:t>
            </a:r>
          </a:p>
        </p:txBody>
      </p:sp>
      <p:sp>
        <p:nvSpPr>
          <p:cNvPr id="3" name="2 İçerik Yer Tutucusu"/>
          <p:cNvSpPr>
            <a:spLocks noGrp="1"/>
          </p:cNvSpPr>
          <p:nvPr>
            <p:ph idx="1"/>
          </p:nvPr>
        </p:nvSpPr>
        <p:spPr/>
        <p:txBody>
          <a:bodyPr>
            <a:normAutofit fontScale="85000" lnSpcReduction="10000"/>
          </a:bodyPr>
          <a:lstStyle/>
          <a:p>
            <a:pPr>
              <a:buNone/>
            </a:pPr>
            <a:r>
              <a:rPr lang="tr-TR" dirty="0"/>
              <a:t>    </a:t>
            </a:r>
            <a:r>
              <a:rPr lang="tr-TR" dirty="0">
                <a:solidFill>
                  <a:srgbClr val="FFFF00"/>
                </a:solidFill>
              </a:rPr>
              <a:t>Dolaylı Anlatım:</a:t>
            </a:r>
            <a:r>
              <a:rPr lang="tr-TR" dirty="0"/>
              <a:t>Genel olarak başkasından alınmış olan bir sözün, cümledeki yargı değiştirilmeden kişinin kendi sözcükleri ile aktarması olayına </a:t>
            </a:r>
            <a:r>
              <a:rPr lang="tr-TR" b="1" dirty="0"/>
              <a:t>dolaylı anlatım</a:t>
            </a:r>
            <a:r>
              <a:rPr lang="tr-TR" dirty="0"/>
              <a:t> denir.</a:t>
            </a:r>
          </a:p>
          <a:p>
            <a:pPr>
              <a:buNone/>
            </a:pPr>
            <a:r>
              <a:rPr lang="tr-TR" dirty="0"/>
              <a:t>     </a:t>
            </a:r>
            <a:r>
              <a:rPr lang="tr-TR" dirty="0">
                <a:solidFill>
                  <a:srgbClr val="FF33CC"/>
                </a:solidFill>
              </a:rPr>
              <a:t>Örn:</a:t>
            </a:r>
            <a:r>
              <a:rPr lang="tr-TR" dirty="0"/>
              <a:t>Öğretmen derslerime çalışmam gerektiğini söyledi.</a:t>
            </a:r>
          </a:p>
          <a:p>
            <a:pPr>
              <a:buNone/>
            </a:pPr>
            <a:r>
              <a:rPr lang="tr-TR" dirty="0">
                <a:solidFill>
                  <a:srgbClr val="FF0000"/>
                </a:solidFill>
              </a:rPr>
              <a:t>    </a:t>
            </a:r>
          </a:p>
          <a:p>
            <a:pPr>
              <a:buNone/>
            </a:pPr>
            <a:r>
              <a:rPr lang="tr-TR" dirty="0">
                <a:solidFill>
                  <a:srgbClr val="FF0000"/>
                </a:solidFill>
              </a:rPr>
              <a:t>     Kinayeli Anlatım İçeren Cümleler:</a:t>
            </a:r>
            <a:r>
              <a:rPr lang="tr-TR" dirty="0"/>
              <a:t>Cümlede ifade edilen düşüncenin, genellikle alaycı biçimde, tersini kasteden </a:t>
            </a:r>
            <a:r>
              <a:rPr lang="tr-TR" b="1" dirty="0"/>
              <a:t>anlatım</a:t>
            </a:r>
            <a:r>
              <a:rPr lang="tr-TR" dirty="0"/>
              <a:t> biçimidir.</a:t>
            </a:r>
          </a:p>
          <a:p>
            <a:pPr>
              <a:buNone/>
            </a:pPr>
            <a:r>
              <a:rPr lang="tr-TR" dirty="0"/>
              <a:t>     </a:t>
            </a:r>
            <a:r>
              <a:rPr lang="tr-TR" dirty="0">
                <a:solidFill>
                  <a:srgbClr val="003300"/>
                </a:solidFill>
              </a:rPr>
              <a:t>Örn:</a:t>
            </a:r>
            <a:r>
              <a:rPr lang="tr-TR" dirty="0"/>
              <a:t>Takımımız bu haftaki maçında muhteşem bir oyunla 4-0 mağlup oldu.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dirty="0">
                <a:solidFill>
                  <a:srgbClr val="C00000"/>
                </a:solidFill>
              </a:rPr>
              <a:t>ANLATIMINA GÖRE CÜMLELER</a:t>
            </a:r>
          </a:p>
        </p:txBody>
      </p:sp>
      <p:sp>
        <p:nvSpPr>
          <p:cNvPr id="3" name="2 İçerik Yer Tutucusu"/>
          <p:cNvSpPr>
            <a:spLocks noGrp="1"/>
          </p:cNvSpPr>
          <p:nvPr>
            <p:ph idx="1"/>
          </p:nvPr>
        </p:nvSpPr>
        <p:spPr/>
        <p:txBody>
          <a:bodyPr/>
          <a:lstStyle/>
          <a:p>
            <a:pPr>
              <a:buNone/>
            </a:pPr>
            <a:r>
              <a:rPr lang="tr-TR" dirty="0"/>
              <a:t>   </a:t>
            </a:r>
            <a:r>
              <a:rPr lang="tr-TR" dirty="0">
                <a:solidFill>
                  <a:srgbClr val="33CC33"/>
                </a:solidFill>
              </a:rPr>
              <a:t>Aşamalı Durum Bildiren Cümleler:</a:t>
            </a:r>
            <a:r>
              <a:rPr lang="tr-TR" dirty="0"/>
              <a:t>Bir olayın veya durumun giderek değiştiğini bildiren cümlelerdir. Eylem aniden değil, süreç içinde gerçekleşir.</a:t>
            </a:r>
            <a:r>
              <a:rPr lang="tr-TR" dirty="0">
                <a:solidFill>
                  <a:srgbClr val="33CC33"/>
                </a:solidFill>
              </a:rPr>
              <a:t> </a:t>
            </a:r>
          </a:p>
          <a:p>
            <a:pPr>
              <a:buNone/>
            </a:pPr>
            <a:r>
              <a:rPr lang="tr-TR" dirty="0">
                <a:solidFill>
                  <a:srgbClr val="33CC33"/>
                </a:solidFill>
              </a:rPr>
              <a:t>    </a:t>
            </a:r>
            <a:r>
              <a:rPr lang="tr-TR" dirty="0">
                <a:solidFill>
                  <a:srgbClr val="993300"/>
                </a:solidFill>
              </a:rPr>
              <a:t>Örn:</a:t>
            </a:r>
            <a:r>
              <a:rPr lang="tr-TR" dirty="0"/>
              <a:t> Diktiğimiz fidanlar günden güne uzuyor.</a:t>
            </a:r>
          </a:p>
        </p:txBody>
      </p:sp>
    </p:spTree>
  </p:cSld>
  <p:clrMapOvr>
    <a:masterClrMapping/>
  </p:clrMapOvr>
</p:sld>
</file>

<file path=ppt/theme/theme1.xml><?xml version="1.0" encoding="utf-8"?>
<a:theme xmlns:a="http://schemas.openxmlformats.org/drawingml/2006/main" name="Ofis Teması">
  <a:themeElements>
    <a:clrScheme name="Ofis">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is">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i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203</TotalTime>
  <Words>1435</Words>
  <Application>Microsoft Office PowerPoint</Application>
  <PresentationFormat>Ekran Gösterisi (4:3)</PresentationFormat>
  <Paragraphs>358</Paragraphs>
  <Slides>49</Slides>
  <Notes>0</Notes>
  <HiddenSlides>0</HiddenSlides>
  <MMClips>0</MMClips>
  <ScaleCrop>false</ScaleCrop>
  <HeadingPairs>
    <vt:vector size="4" baseType="variant">
      <vt:variant>
        <vt:lpstr>Tema</vt:lpstr>
      </vt:variant>
      <vt:variant>
        <vt:i4>1</vt:i4>
      </vt:variant>
      <vt:variant>
        <vt:lpstr>Slayt Başlıkları</vt:lpstr>
      </vt:variant>
      <vt:variant>
        <vt:i4>49</vt:i4>
      </vt:variant>
    </vt:vector>
  </HeadingPairs>
  <TitlesOfParts>
    <vt:vector size="50" baseType="lpstr">
      <vt:lpstr>Ofis Teması</vt:lpstr>
      <vt:lpstr>CÜMLEDE(TÜMCEDE) ANLAM</vt:lpstr>
      <vt:lpstr>CÜMLEDE ANLAM</vt:lpstr>
      <vt:lpstr>CÜMLEDE ANLAM</vt:lpstr>
      <vt:lpstr>CÜMLEDE ANLAM </vt:lpstr>
      <vt:lpstr>ANLATIMINA GÖRE CÜMLELER:</vt:lpstr>
      <vt:lpstr>ANLATIMINA GÖRE CÜMLELER</vt:lpstr>
      <vt:lpstr>ANLATIMINA GÖRE CÜMLELER</vt:lpstr>
      <vt:lpstr>ANLATIMINA GÖRE CÜMLELER</vt:lpstr>
      <vt:lpstr>ANLATIMINA GÖRE CÜMLELER</vt:lpstr>
      <vt:lpstr>CÜMLEDE ANLAM İLİŞKİLERİ</vt:lpstr>
      <vt:lpstr>CÜMLEDE ANLAM İLİŞKİLERİ</vt:lpstr>
      <vt:lpstr>CÜMLEDE ANLAM İLİŞKİLERİ:</vt:lpstr>
      <vt:lpstr>CÜMLEDE ANLAM İLİŞKİLERİ:</vt:lpstr>
      <vt:lpstr>CÜMLEDE ANLAM İLİŞKİLERİ:</vt:lpstr>
      <vt:lpstr>CÜMLEDE ANLAM İLİŞKİLERİ</vt:lpstr>
      <vt:lpstr>CÜMLEDE ANLAM İLİŞKİLERİ</vt:lpstr>
      <vt:lpstr>CÜMLEDE ANLAM İLİŞKİLERİ</vt:lpstr>
      <vt:lpstr>CÜMLEDE ANLAM İLİŞKİLERİ</vt:lpstr>
      <vt:lpstr>CÜMLE YORUMLAMA</vt:lpstr>
      <vt:lpstr>CÜMLE YORUMLAMA</vt:lpstr>
      <vt:lpstr>CÜMLE YORUMLAMA</vt:lpstr>
      <vt:lpstr>CÜMLE YORUMLAMA</vt:lpstr>
      <vt:lpstr>CÜMLE YORUMLAMA</vt:lpstr>
      <vt:lpstr>CÜMLE YORUMLAMA</vt:lpstr>
      <vt:lpstr>CÜMLE YORUMLAMA</vt:lpstr>
      <vt:lpstr>CÜMLE YORUMLAMA</vt:lpstr>
      <vt:lpstr>ANLAMLARINA GÖRE CÜMLELER:</vt:lpstr>
      <vt:lpstr>ANLAMLARINA GÖRE CÜMLELER:</vt:lpstr>
      <vt:lpstr>ANLAMLARINA GÖRE CÜMLELER:</vt:lpstr>
      <vt:lpstr>ANLAMLARINA GÖRE CÜMLELER:</vt:lpstr>
      <vt:lpstr>ANLAMLARINA GÖRE CÜMLELER:</vt:lpstr>
      <vt:lpstr>ANLAMLARINA GÖRE CÜMLELER:</vt:lpstr>
      <vt:lpstr>ANLAMLARINA GÖRE CÜMLELER:</vt:lpstr>
      <vt:lpstr>ANLAMLARINA GÖRE CÜMLELER:</vt:lpstr>
      <vt:lpstr>ANLAMLARINA GÖRE CÜMLELER:</vt:lpstr>
      <vt:lpstr>ANLAMLARINA GÖRE CÜMLELER:</vt:lpstr>
      <vt:lpstr>ANLAMLARINA GÖRE CÜMLELER:</vt:lpstr>
      <vt:lpstr>ANLAMLARINA GÖRE CÜMLELER:</vt:lpstr>
      <vt:lpstr>ANLAMLARINA GÖRE CÜMLELER:</vt:lpstr>
      <vt:lpstr>ANLAMLARINA GÖRE CÜMLELER:</vt:lpstr>
      <vt:lpstr>ANLAMLARINA GÖRE CÜMLELER:</vt:lpstr>
      <vt:lpstr>ANLAMLARINA GÖRE CÜMLELER:</vt:lpstr>
      <vt:lpstr>ANLAMLARINA GÖRE CÜMLELER:</vt:lpstr>
      <vt:lpstr>ANLAMLARINA GÖRE CÜMLELER:</vt:lpstr>
      <vt:lpstr>ANLAMLARINA GÖRE CÜMLELER:</vt:lpstr>
      <vt:lpstr>ANLAMLARINA GÖRE CÜMLELER:</vt:lpstr>
      <vt:lpstr>ANLAMLARINA GÖRE CÜMLELER:</vt:lpstr>
      <vt:lpstr>ANLAMLARINA GÖRE CÜMLELER:</vt:lpstr>
      <vt:lpstr>PowerPoint Sunusu</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CÜMLEDE(TÜMCEDE) ANLAM</dc:title>
  <dc:creator>RECEP</dc:creator>
  <cp:lastModifiedBy>Hasan Ayık</cp:lastModifiedBy>
  <cp:revision>23</cp:revision>
  <dcterms:created xsi:type="dcterms:W3CDTF">2020-10-07T11:48:22Z</dcterms:created>
  <dcterms:modified xsi:type="dcterms:W3CDTF">2020-10-07T18:12:37Z</dcterms:modified>
</cp:coreProperties>
</file>