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2" r:id="rId9"/>
    <p:sldId id="270" r:id="rId10"/>
    <p:sldId id="263" r:id="rId11"/>
    <p:sldId id="272" r:id="rId12"/>
    <p:sldId id="273" r:id="rId13"/>
    <p:sldId id="274" r:id="rId14"/>
    <p:sldId id="275" r:id="rId15"/>
    <p:sldId id="276" r:id="rId16"/>
    <p:sldId id="277" r:id="rId17"/>
    <p:sldId id="279" r:id="rId18"/>
    <p:sldId id="280" r:id="rId19"/>
    <p:sldId id="285" r:id="rId20"/>
    <p:sldId id="281" r:id="rId21"/>
    <p:sldId id="282" r:id="rId22"/>
    <p:sldId id="283" r:id="rId23"/>
    <p:sldId id="284" r:id="rId24"/>
    <p:sldId id="278" r:id="rId25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422" y="-3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99E93-108F-442D-A865-0A1E4713F753}" type="datetimeFigureOut">
              <a:rPr lang="tr-TR" smtClean="0"/>
              <a:pPr/>
              <a:t>21.10.2020</a:t>
            </a:fld>
            <a:endParaRPr lang="tr-T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9BBA6-A846-4CB8-AD5A-CDF3964D3F5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99E93-108F-442D-A865-0A1E4713F753}" type="datetimeFigureOut">
              <a:rPr lang="tr-TR" smtClean="0"/>
              <a:pPr/>
              <a:t>21.10.2020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9BBA6-A846-4CB8-AD5A-CDF3964D3F5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99E93-108F-442D-A865-0A1E4713F753}" type="datetimeFigureOut">
              <a:rPr lang="tr-TR" smtClean="0"/>
              <a:pPr/>
              <a:t>21.10.2020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9BBA6-A846-4CB8-AD5A-CDF3964D3F5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99E93-108F-442D-A865-0A1E4713F753}" type="datetimeFigureOut">
              <a:rPr lang="tr-TR" smtClean="0"/>
              <a:pPr/>
              <a:t>21.10.2020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9BBA6-A846-4CB8-AD5A-CDF3964D3F5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99E93-108F-442D-A865-0A1E4713F753}" type="datetimeFigureOut">
              <a:rPr lang="tr-TR" smtClean="0"/>
              <a:pPr/>
              <a:t>21.10.2020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9BBA6-A846-4CB8-AD5A-CDF3964D3F5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99E93-108F-442D-A865-0A1E4713F753}" type="datetimeFigureOut">
              <a:rPr lang="tr-TR" smtClean="0"/>
              <a:pPr/>
              <a:t>21.10.2020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9BBA6-A846-4CB8-AD5A-CDF3964D3F5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99E93-108F-442D-A865-0A1E4713F753}" type="datetimeFigureOut">
              <a:rPr lang="tr-TR" smtClean="0"/>
              <a:pPr/>
              <a:t>21.10.2020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9BBA6-A846-4CB8-AD5A-CDF3964D3F5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99E93-108F-442D-A865-0A1E4713F753}" type="datetimeFigureOut">
              <a:rPr lang="tr-TR" smtClean="0"/>
              <a:pPr/>
              <a:t>21.10.2020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9BBA6-A846-4CB8-AD5A-CDF3964D3F5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99E93-108F-442D-A865-0A1E4713F753}" type="datetimeFigureOut">
              <a:rPr lang="tr-TR" smtClean="0"/>
              <a:pPr/>
              <a:t>21.10.2020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9BBA6-A846-4CB8-AD5A-CDF3964D3F5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99E93-108F-442D-A865-0A1E4713F753}" type="datetimeFigureOut">
              <a:rPr lang="tr-TR" smtClean="0"/>
              <a:pPr/>
              <a:t>21.10.2020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9BBA6-A846-4CB8-AD5A-CDF3964D3F5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99E93-108F-442D-A865-0A1E4713F753}" type="datetimeFigureOut">
              <a:rPr lang="tr-TR" smtClean="0"/>
              <a:pPr/>
              <a:t>21.10.2020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419BBA6-A846-4CB8-AD5A-CDF3964D3F50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7A99E93-108F-442D-A865-0A1E4713F753}" type="datetimeFigureOut">
              <a:rPr lang="tr-TR" smtClean="0"/>
              <a:pPr/>
              <a:t>21.10.2020</a:t>
            </a:fld>
            <a:endParaRPr lang="tr-T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19BBA6-A846-4CB8-AD5A-CDF3964D3F50}" type="slidenum">
              <a:rPr lang="tr-TR" smtClean="0"/>
              <a:pPr/>
              <a:t>‹#›</a:t>
            </a:fld>
            <a:endParaRPr lang="tr-T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851648" cy="3528392"/>
          </a:xfrm>
        </p:spPr>
        <p:txBody>
          <a:bodyPr>
            <a:normAutofit fontScale="90000"/>
          </a:bodyPr>
          <a:lstStyle/>
          <a:p>
            <a:pPr algn="ctr"/>
            <a:r>
              <a:rPr lang="tr-TR" sz="8000" dirty="0" smtClean="0">
                <a:solidFill>
                  <a:srgbClr val="C00000"/>
                </a:solidFill>
                <a:latin typeface="Constantia" panose="02030602050306030303" pitchFamily="18" charset="0"/>
              </a:rPr>
              <a:t>BESİNLER</a:t>
            </a:r>
            <a:br>
              <a:rPr lang="tr-TR" sz="8000" dirty="0" smtClean="0">
                <a:solidFill>
                  <a:srgbClr val="C00000"/>
                </a:solidFill>
                <a:latin typeface="Constantia" panose="02030602050306030303" pitchFamily="18" charset="0"/>
              </a:rPr>
            </a:br>
            <a:r>
              <a:rPr lang="tr-TR" sz="8000" dirty="0" smtClean="0">
                <a:solidFill>
                  <a:srgbClr val="C00000"/>
                </a:solidFill>
                <a:latin typeface="Constantia" panose="02030602050306030303" pitchFamily="18" charset="0"/>
              </a:rPr>
              <a:t> ve</a:t>
            </a:r>
            <a:br>
              <a:rPr lang="tr-TR" sz="8000" dirty="0" smtClean="0">
                <a:solidFill>
                  <a:srgbClr val="C00000"/>
                </a:solidFill>
                <a:latin typeface="Constantia" panose="02030602050306030303" pitchFamily="18" charset="0"/>
              </a:rPr>
            </a:br>
            <a:r>
              <a:rPr lang="tr-TR" sz="8000" dirty="0" smtClean="0">
                <a:solidFill>
                  <a:srgbClr val="C00000"/>
                </a:solidFill>
                <a:latin typeface="Constantia" panose="02030602050306030303" pitchFamily="18" charset="0"/>
              </a:rPr>
              <a:t> ÖZELLİKLERİ</a:t>
            </a:r>
            <a:endParaRPr lang="tr-TR" sz="8000" dirty="0">
              <a:solidFill>
                <a:srgbClr val="C00000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5273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611560" y="1340768"/>
            <a:ext cx="8229600" cy="794352"/>
          </a:xfrm>
        </p:spPr>
        <p:txBody>
          <a:bodyPr>
            <a:normAutofit fontScale="90000"/>
          </a:bodyPr>
          <a:lstStyle/>
          <a:p>
            <a:r>
              <a:rPr lang="tr-TR" u="sng" dirty="0" smtClean="0">
                <a:solidFill>
                  <a:srgbClr val="C00000"/>
                </a:solidFill>
              </a:rPr>
              <a:t>Yağlar:</a:t>
            </a:r>
            <a:endParaRPr lang="tr-TR" u="sng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67544" y="2492896"/>
            <a:ext cx="8229600" cy="3312368"/>
          </a:xfrm>
        </p:spPr>
        <p:txBody>
          <a:bodyPr>
            <a:normAutofit lnSpcReduction="10000"/>
          </a:bodyPr>
          <a:lstStyle/>
          <a:p>
            <a:r>
              <a:rPr lang="tr-TR" dirty="0" smtClean="0"/>
              <a:t>Vücudumuzun gerekli duyduğu enerji ihtiyacını proteinlerden karşılayamadığı durumlarda, bu ihtiyaç yağlardan giderilir.</a:t>
            </a:r>
          </a:p>
          <a:p>
            <a:r>
              <a:rPr lang="tr-TR" dirty="0" smtClean="0"/>
              <a:t>Yağlar, vücudu darbelere karşı </a:t>
            </a:r>
            <a:r>
              <a:rPr lang="tr-TR" dirty="0"/>
              <a:t>korumakla da görevlidir</a:t>
            </a:r>
            <a:r>
              <a:rPr lang="tr-TR" dirty="0" smtClean="0"/>
              <a:t>.</a:t>
            </a:r>
          </a:p>
          <a:p>
            <a:r>
              <a:rPr lang="tr-TR" dirty="0" smtClean="0"/>
              <a:t> </a:t>
            </a:r>
            <a:r>
              <a:rPr lang="tr-TR" dirty="0"/>
              <a:t>Ayrıca yağların, canlıları </a:t>
            </a:r>
            <a:r>
              <a:rPr lang="tr-TR" dirty="0" smtClean="0"/>
              <a:t>soğuktan koruma </a:t>
            </a:r>
            <a:r>
              <a:rPr lang="tr-TR" dirty="0"/>
              <a:t>özelliği </a:t>
            </a:r>
            <a:r>
              <a:rPr lang="tr-TR" dirty="0" smtClean="0"/>
              <a:t>de vardır.</a:t>
            </a:r>
          </a:p>
          <a:p>
            <a:r>
              <a:rPr lang="tr-TR" dirty="0"/>
              <a:t>Ancak vücuda fazla alındıklarında ise depo edilerek kilo almamıza neden olurlar.</a:t>
            </a:r>
          </a:p>
          <a:p>
            <a:endParaRPr lang="tr-TR" dirty="0" smtClean="0"/>
          </a:p>
        </p:txBody>
      </p:sp>
    </p:spTree>
    <p:extLst>
      <p:ext uri="{BB962C8B-B14F-4D97-AF65-F5344CB8AC3E}">
        <p14:creationId xmlns:p14="http://schemas.microsoft.com/office/powerpoint/2010/main" val="1947250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806949" y="548680"/>
            <a:ext cx="1181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200" dirty="0" smtClean="0"/>
              <a:t>Fındık</a:t>
            </a:r>
            <a:endParaRPr lang="tr-TR" dirty="0"/>
          </a:p>
        </p:txBody>
      </p:sp>
      <p:sp>
        <p:nvSpPr>
          <p:cNvPr id="5" name="Metin kutusu 4"/>
          <p:cNvSpPr txBox="1"/>
          <p:nvPr/>
        </p:nvSpPr>
        <p:spPr>
          <a:xfrm>
            <a:off x="2699792" y="548679"/>
            <a:ext cx="10483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200" dirty="0" smtClean="0"/>
              <a:t>Ceviz</a:t>
            </a:r>
            <a:endParaRPr lang="tr-TR" dirty="0"/>
          </a:p>
        </p:txBody>
      </p:sp>
      <p:sp>
        <p:nvSpPr>
          <p:cNvPr id="6" name="Metin kutusu 5"/>
          <p:cNvSpPr txBox="1"/>
          <p:nvPr/>
        </p:nvSpPr>
        <p:spPr>
          <a:xfrm>
            <a:off x="4679477" y="518434"/>
            <a:ext cx="12085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200" dirty="0" smtClean="0"/>
              <a:t>Zeytin</a:t>
            </a:r>
            <a:endParaRPr lang="tr-TR" dirty="0"/>
          </a:p>
        </p:txBody>
      </p:sp>
      <p:sp>
        <p:nvSpPr>
          <p:cNvPr id="7" name="Metin kutusu 6"/>
          <p:cNvSpPr txBox="1"/>
          <p:nvPr/>
        </p:nvSpPr>
        <p:spPr>
          <a:xfrm>
            <a:off x="6787186" y="520581"/>
            <a:ext cx="15274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200" dirty="0" smtClean="0"/>
              <a:t>Ayçiçeği</a:t>
            </a:r>
            <a:endParaRPr lang="tr-TR" dirty="0"/>
          </a:p>
        </p:txBody>
      </p:sp>
      <p:pic>
        <p:nvPicPr>
          <p:cNvPr id="2050" name="Picture 2" descr="C:\Users\Hp-Pc\Desktop\ppt\fındı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92539" y="1529497"/>
            <a:ext cx="1296144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Hp-Pc\Desktop\ppt\ceviz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4856" y="1256102"/>
            <a:ext cx="962029" cy="962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Hp-Pc\Desktop\ppt\zeyti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6207" y="1335067"/>
            <a:ext cx="1424560" cy="804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Hp-Pc\Desktop\ppt\ayçiçeğ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1435" y="1369033"/>
            <a:ext cx="1168957" cy="744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Metin kutusu 7"/>
          <p:cNvSpPr txBox="1"/>
          <p:nvPr/>
        </p:nvSpPr>
        <p:spPr>
          <a:xfrm>
            <a:off x="603551" y="2492896"/>
            <a:ext cx="51555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200" dirty="0"/>
              <a:t>gibi bitkisel besinlerle birlikte;</a:t>
            </a:r>
            <a:endParaRPr lang="tr-TR" dirty="0"/>
          </a:p>
        </p:txBody>
      </p:sp>
      <p:sp>
        <p:nvSpPr>
          <p:cNvPr id="9" name="Metin kutusu 8"/>
          <p:cNvSpPr txBox="1"/>
          <p:nvPr/>
        </p:nvSpPr>
        <p:spPr>
          <a:xfrm>
            <a:off x="1008928" y="3491337"/>
            <a:ext cx="9797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200" dirty="0" smtClean="0"/>
              <a:t>Balık</a:t>
            </a:r>
            <a:endParaRPr lang="tr-TR" dirty="0"/>
          </a:p>
        </p:txBody>
      </p:sp>
      <p:sp>
        <p:nvSpPr>
          <p:cNvPr id="10" name="Metin kutusu 9"/>
          <p:cNvSpPr txBox="1"/>
          <p:nvPr/>
        </p:nvSpPr>
        <p:spPr>
          <a:xfrm>
            <a:off x="3563888" y="3491337"/>
            <a:ext cx="15558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200" dirty="0" smtClean="0"/>
              <a:t>Tereyağı</a:t>
            </a:r>
            <a:endParaRPr lang="tr-TR" dirty="0"/>
          </a:p>
        </p:txBody>
      </p:sp>
      <p:pic>
        <p:nvPicPr>
          <p:cNvPr id="2054" name="Picture 6" descr="C:\Users\Hp-Pc\Desktop\ppt\balık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71" y="4319504"/>
            <a:ext cx="1276667" cy="638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Hp-Pc\Desktop\ppt\tereyağ.jpe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8092" y="4243370"/>
            <a:ext cx="1183948" cy="785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Metin kutusu 10"/>
          <p:cNvSpPr txBox="1"/>
          <p:nvPr/>
        </p:nvSpPr>
        <p:spPr>
          <a:xfrm>
            <a:off x="65040" y="5445225"/>
            <a:ext cx="839539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/>
              <a:t>gibi hayvansal besinlerde de bol miktarda </a:t>
            </a:r>
            <a:endParaRPr lang="tr-TR" sz="3200" dirty="0" smtClean="0"/>
          </a:p>
          <a:p>
            <a:r>
              <a:rPr lang="tr-TR" sz="3200" b="1" dirty="0" smtClean="0">
                <a:solidFill>
                  <a:srgbClr val="C00000"/>
                </a:solidFill>
              </a:rPr>
              <a:t>yağ </a:t>
            </a:r>
            <a:r>
              <a:rPr lang="tr-TR" sz="3200" dirty="0"/>
              <a:t>bulunur.</a:t>
            </a:r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556644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u="sng" dirty="0" smtClean="0">
                <a:solidFill>
                  <a:srgbClr val="C00000"/>
                </a:solidFill>
              </a:rPr>
              <a:t>Mineraller:</a:t>
            </a:r>
            <a:endParaRPr lang="tr-TR" u="sng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3581752"/>
          </a:xfrm>
        </p:spPr>
        <p:txBody>
          <a:bodyPr/>
          <a:lstStyle/>
          <a:p>
            <a:r>
              <a:rPr lang="tr-TR" dirty="0" smtClean="0"/>
              <a:t> Mineraller, vücudumuzun </a:t>
            </a:r>
            <a:r>
              <a:rPr lang="tr-TR" dirty="0"/>
              <a:t>büyüyüp </a:t>
            </a:r>
            <a:r>
              <a:rPr lang="tr-TR" dirty="0" smtClean="0"/>
              <a:t>gelişmesinde ve sağlıklı</a:t>
            </a:r>
            <a:r>
              <a:rPr lang="tr-TR" dirty="0"/>
              <a:t> </a:t>
            </a:r>
            <a:r>
              <a:rPr lang="sv-SE" dirty="0" smtClean="0"/>
              <a:t>kalmasında </a:t>
            </a:r>
            <a:r>
              <a:rPr lang="tr-TR" dirty="0" smtClean="0"/>
              <a:t>önemli </a:t>
            </a:r>
            <a:r>
              <a:rPr lang="sv-SE" dirty="0" smtClean="0"/>
              <a:t>rol </a:t>
            </a:r>
            <a:r>
              <a:rPr lang="sv-SE" dirty="0"/>
              <a:t>oynar. </a:t>
            </a:r>
            <a:endParaRPr lang="tr-TR" dirty="0" smtClean="0"/>
          </a:p>
          <a:p>
            <a:r>
              <a:rPr lang="sv-SE" dirty="0" smtClean="0"/>
              <a:t>Kemiklerimizin yapısından</a:t>
            </a:r>
            <a:r>
              <a:rPr lang="tr-TR" dirty="0" smtClean="0"/>
              <a:t> kalp </a:t>
            </a:r>
            <a:r>
              <a:rPr lang="tr-TR" dirty="0"/>
              <a:t>atışlarımızın düzenine kadar vücudumuzda çok </a:t>
            </a:r>
            <a:r>
              <a:rPr lang="tr-TR" dirty="0" smtClean="0"/>
              <a:t>çeşitli görevleri </a:t>
            </a:r>
            <a:r>
              <a:rPr lang="tr-TR" dirty="0"/>
              <a:t>vardır</a:t>
            </a:r>
            <a:r>
              <a:rPr lang="tr-TR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42691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p-Pc\Desktop\ppt\demir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7544" y="2818472"/>
            <a:ext cx="1800200" cy="934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Hp-Pc\Desktop\ppt\potasyum.j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2578" y="2811771"/>
            <a:ext cx="1656184" cy="927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Hp-Pc\Desktop\ppt\kalsiyum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2261" y="2818473"/>
            <a:ext cx="1656184" cy="993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etin kutusu 3"/>
          <p:cNvSpPr txBox="1"/>
          <p:nvPr/>
        </p:nvSpPr>
        <p:spPr>
          <a:xfrm>
            <a:off x="714992" y="1556792"/>
            <a:ext cx="13195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200" dirty="0" smtClean="0"/>
              <a:t>Demir</a:t>
            </a:r>
            <a:endParaRPr lang="tr-TR" dirty="0"/>
          </a:p>
        </p:txBody>
      </p:sp>
      <p:sp>
        <p:nvSpPr>
          <p:cNvPr id="5" name="Metin kutusu 4"/>
          <p:cNvSpPr txBox="1"/>
          <p:nvPr/>
        </p:nvSpPr>
        <p:spPr>
          <a:xfrm>
            <a:off x="3791114" y="1556791"/>
            <a:ext cx="19279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200" dirty="0" smtClean="0"/>
              <a:t>Potasyum</a:t>
            </a:r>
            <a:endParaRPr lang="tr-TR" dirty="0"/>
          </a:p>
        </p:txBody>
      </p:sp>
      <p:sp>
        <p:nvSpPr>
          <p:cNvPr id="11" name="Metin kutusu 10"/>
          <p:cNvSpPr txBox="1"/>
          <p:nvPr/>
        </p:nvSpPr>
        <p:spPr>
          <a:xfrm>
            <a:off x="6776403" y="1556792"/>
            <a:ext cx="18349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200" dirty="0" smtClean="0"/>
              <a:t>Kalsiyum</a:t>
            </a:r>
            <a:endParaRPr lang="tr-TR" dirty="0"/>
          </a:p>
        </p:txBody>
      </p:sp>
      <p:sp>
        <p:nvSpPr>
          <p:cNvPr id="6" name="Metin kutusu 5"/>
          <p:cNvSpPr txBox="1"/>
          <p:nvPr/>
        </p:nvSpPr>
        <p:spPr>
          <a:xfrm>
            <a:off x="169690" y="4653478"/>
            <a:ext cx="84416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 smtClean="0"/>
              <a:t>gibi mineraller, çeşitli besinlerde yeterli</a:t>
            </a:r>
          </a:p>
          <a:p>
            <a:r>
              <a:rPr lang="tr-TR" sz="3200" dirty="0" smtClean="0"/>
              <a:t>miktarda bulunur.</a:t>
            </a:r>
            <a:endParaRPr lang="tr-TR" dirty="0" smtClean="0"/>
          </a:p>
        </p:txBody>
      </p:sp>
    </p:spTree>
    <p:extLst>
      <p:ext uri="{BB962C8B-B14F-4D97-AF65-F5344CB8AC3E}">
        <p14:creationId xmlns:p14="http://schemas.microsoft.com/office/powerpoint/2010/main" val="633249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1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u="sng" dirty="0" smtClean="0">
                <a:solidFill>
                  <a:srgbClr val="C00000"/>
                </a:solidFill>
              </a:rPr>
              <a:t>Vitaminler:</a:t>
            </a:r>
            <a:endParaRPr lang="tr-TR" u="sng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95536" y="2204864"/>
            <a:ext cx="8280920" cy="2736304"/>
          </a:xfrm>
        </p:spPr>
        <p:txBody>
          <a:bodyPr/>
          <a:lstStyle/>
          <a:p>
            <a:r>
              <a:rPr lang="tr-TR" dirty="0" smtClean="0"/>
              <a:t>Vitaminler, vücudumuzda </a:t>
            </a:r>
            <a:r>
              <a:rPr lang="tr-TR" dirty="0"/>
              <a:t>düzenleyici olarak görev </a:t>
            </a:r>
            <a:r>
              <a:rPr lang="tr-TR" dirty="0" smtClean="0"/>
              <a:t>yaparlar.</a:t>
            </a:r>
          </a:p>
          <a:p>
            <a:r>
              <a:rPr lang="tr-TR" dirty="0" smtClean="0"/>
              <a:t>Vitaminler, bizleri </a:t>
            </a:r>
            <a:r>
              <a:rPr lang="tr-TR" dirty="0"/>
              <a:t>hastalıklara karşı </a:t>
            </a:r>
            <a:r>
              <a:rPr lang="tr-TR" dirty="0" smtClean="0"/>
              <a:t>korurlar.</a:t>
            </a:r>
          </a:p>
          <a:p>
            <a:r>
              <a:rPr lang="tr-TR" dirty="0"/>
              <a:t>Büyüme ve </a:t>
            </a:r>
            <a:r>
              <a:rPr lang="tr-TR" dirty="0" smtClean="0"/>
              <a:t>gelişmemizin düzenli </a:t>
            </a:r>
            <a:r>
              <a:rPr lang="tr-TR" dirty="0"/>
              <a:t>olması için diğer besinlerle birlikte düzenli olarak </a:t>
            </a:r>
            <a:r>
              <a:rPr lang="tr-TR" dirty="0" smtClean="0"/>
              <a:t>tüketilmeleri gerekir</a:t>
            </a:r>
            <a:r>
              <a:rPr lang="tr-T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71444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p-Pc\Desktop\ppt\bib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728" y="2276872"/>
            <a:ext cx="1584176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Hp-Pc\Desktop\ppt\Kvitamini.j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622194"/>
            <a:ext cx="1512168" cy="999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Hp-Pc\Desktop\ppt\portakal.j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595" y="2294807"/>
            <a:ext cx="1458829" cy="1414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Hp-Pc\Desktop\ppt\şeftal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8956" y="4175844"/>
            <a:ext cx="1740639" cy="1197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Hp-Pc\Desktop\ppt\kivi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6354" y="4005064"/>
            <a:ext cx="1653518" cy="1653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etin kutusu 3"/>
          <p:cNvSpPr txBox="1"/>
          <p:nvPr/>
        </p:nvSpPr>
        <p:spPr>
          <a:xfrm>
            <a:off x="507728" y="1052736"/>
            <a:ext cx="86362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/>
              <a:t>Besin olarak tükettiğimiz sebze ve meyvelerde bol </a:t>
            </a:r>
            <a:r>
              <a:rPr lang="tr-TR" sz="3200" dirty="0" smtClean="0"/>
              <a:t>miktarda vitamin </a:t>
            </a:r>
            <a:r>
              <a:rPr lang="tr-TR" sz="3200" dirty="0"/>
              <a:t>bulunur.</a:t>
            </a:r>
          </a:p>
        </p:txBody>
      </p:sp>
    </p:spTree>
    <p:extLst>
      <p:ext uri="{BB962C8B-B14F-4D97-AF65-F5344CB8AC3E}">
        <p14:creationId xmlns:p14="http://schemas.microsoft.com/office/powerpoint/2010/main" val="3484189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1450504" cy="1140736"/>
          </a:xfrm>
        </p:spPr>
        <p:txBody>
          <a:bodyPr/>
          <a:lstStyle/>
          <a:p>
            <a:r>
              <a:rPr lang="tr-TR" u="sng" dirty="0" smtClean="0">
                <a:solidFill>
                  <a:srgbClr val="C00000"/>
                </a:solidFill>
              </a:rPr>
              <a:t>Su:</a:t>
            </a:r>
            <a:endParaRPr lang="tr-TR" u="sng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67544" y="2468880"/>
            <a:ext cx="7992888" cy="3048352"/>
          </a:xfrm>
        </p:spPr>
        <p:txBody>
          <a:bodyPr>
            <a:normAutofit lnSpcReduction="10000"/>
          </a:bodyPr>
          <a:lstStyle/>
          <a:p>
            <a:r>
              <a:rPr lang="tr-TR" dirty="0" smtClean="0"/>
              <a:t>Su, </a:t>
            </a:r>
            <a:r>
              <a:rPr lang="tr-TR" dirty="0"/>
              <a:t>vücudumuzda düzenleyici olarak görev yapar</a:t>
            </a:r>
            <a:r>
              <a:rPr lang="tr-TR" dirty="0" smtClean="0"/>
              <a:t>.</a:t>
            </a:r>
          </a:p>
          <a:p>
            <a:r>
              <a:rPr lang="tr-TR" dirty="0" smtClean="0"/>
              <a:t> </a:t>
            </a:r>
            <a:r>
              <a:rPr lang="tr-TR" dirty="0"/>
              <a:t>Su </a:t>
            </a:r>
            <a:r>
              <a:rPr lang="tr-TR" dirty="0" smtClean="0"/>
              <a:t>gereksinimimizi içtiğimiz </a:t>
            </a:r>
            <a:r>
              <a:rPr lang="tr-TR" dirty="0"/>
              <a:t>suyun yanında yediğimiz </a:t>
            </a:r>
            <a:r>
              <a:rPr lang="tr-TR" dirty="0" smtClean="0"/>
              <a:t>meyve ve sebzelerden de sağlarız.</a:t>
            </a:r>
          </a:p>
          <a:p>
            <a:r>
              <a:rPr lang="tr-TR" dirty="0" smtClean="0"/>
              <a:t>Severek yediğimiz </a:t>
            </a:r>
            <a:r>
              <a:rPr lang="tr-TR" dirty="0"/>
              <a:t>karpuzun da büyük bir kısmı sudur</a:t>
            </a:r>
            <a:r>
              <a:rPr lang="tr-TR" dirty="0" smtClean="0"/>
              <a:t>.</a:t>
            </a:r>
          </a:p>
          <a:p>
            <a:r>
              <a:rPr lang="tr-TR" dirty="0"/>
              <a:t>Bu da gösteriyor </a:t>
            </a:r>
            <a:r>
              <a:rPr lang="tr-TR" dirty="0" smtClean="0"/>
              <a:t>ki su</a:t>
            </a:r>
            <a:r>
              <a:rPr lang="tr-TR" dirty="0"/>
              <a:t>, bütün besinlerde bulunmaktadır.</a:t>
            </a:r>
          </a:p>
        </p:txBody>
      </p:sp>
      <p:pic>
        <p:nvPicPr>
          <p:cNvPr id="4098" name="Picture 2" descr="C:\Users\Hp-Pc\Desktop\ppt\su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1554" y="836712"/>
            <a:ext cx="1739931" cy="1087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0188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r-TR" b="1" dirty="0" smtClean="0"/>
              <a:t>3.Sağlıklı </a:t>
            </a:r>
            <a:r>
              <a:rPr lang="tr-TR" b="1" dirty="0"/>
              <a:t>Bir Yaşam İçin Besinler</a:t>
            </a:r>
            <a:endParaRPr lang="tr-TR" b="1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95536" y="2852936"/>
            <a:ext cx="8229600" cy="2213600"/>
          </a:xfrm>
        </p:spPr>
        <p:txBody>
          <a:bodyPr/>
          <a:lstStyle/>
          <a:p>
            <a:r>
              <a:rPr lang="tr-TR" dirty="0" smtClean="0"/>
              <a:t>Sağlıklı besleniyor muyuz?</a:t>
            </a:r>
          </a:p>
          <a:p>
            <a:r>
              <a:rPr lang="tr-TR" dirty="0" smtClean="0"/>
              <a:t>Sağlıklı beslenmek için nelere dikkat etmeliyiz?</a:t>
            </a:r>
          </a:p>
          <a:p>
            <a:r>
              <a:rPr lang="tr-TR" dirty="0" smtClean="0"/>
              <a:t>Yediğimiz besinleri seçerken nelere dikkat etmeliyiz?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089851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01216" y="836712"/>
            <a:ext cx="8229600" cy="4968552"/>
          </a:xfrm>
        </p:spPr>
        <p:txBody>
          <a:bodyPr>
            <a:normAutofit/>
          </a:bodyPr>
          <a:lstStyle/>
          <a:p>
            <a:r>
              <a:rPr lang="tr-TR" dirty="0" smtClean="0"/>
              <a:t>Hayatımızı devam ettirebilmek için </a:t>
            </a:r>
            <a:r>
              <a:rPr lang="tr-TR" dirty="0"/>
              <a:t>beslenmeye, </a:t>
            </a:r>
            <a:r>
              <a:rPr lang="tr-TR" dirty="0" smtClean="0"/>
              <a:t>sağlıklı yaşamak için ise dengeli </a:t>
            </a:r>
            <a:r>
              <a:rPr lang="tr-TR" dirty="0"/>
              <a:t>ve </a:t>
            </a:r>
            <a:r>
              <a:rPr lang="tr-TR" dirty="0" smtClean="0"/>
              <a:t>yeterli beslenmeye ihtiyacımız vardır.</a:t>
            </a:r>
          </a:p>
          <a:p>
            <a:r>
              <a:rPr lang="tr-TR" dirty="0" smtClean="0"/>
              <a:t>Sağlıklı yaşamak için tükettiğimiz meyve-sebzelerin doğal ve taze olmasına dikkat etmeliyiz.</a:t>
            </a:r>
          </a:p>
          <a:p>
            <a:endParaRPr lang="tr-TR" dirty="0"/>
          </a:p>
          <a:p>
            <a:endParaRPr lang="tr-TR" dirty="0" smtClean="0"/>
          </a:p>
          <a:p>
            <a:pPr marL="0" indent="0">
              <a:buNone/>
            </a:pPr>
            <a:endParaRPr lang="tr-TR" dirty="0" smtClean="0"/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endParaRPr lang="tr-TR" dirty="0" smtClean="0"/>
          </a:p>
          <a:p>
            <a:endParaRPr lang="tr-TR" dirty="0" smtClean="0"/>
          </a:p>
          <a:p>
            <a:endParaRPr lang="tr-TR" dirty="0"/>
          </a:p>
        </p:txBody>
      </p:sp>
      <p:pic>
        <p:nvPicPr>
          <p:cNvPr id="2051" name="Picture 3" descr="C:\Users\Hp-Pc\Desktop\Tarim-sebze-meyve-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284984"/>
            <a:ext cx="4465694" cy="2511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3455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3024336"/>
          </a:xfrm>
        </p:spPr>
        <p:txBody>
          <a:bodyPr/>
          <a:lstStyle/>
          <a:p>
            <a:r>
              <a:rPr lang="tr-TR" dirty="0"/>
              <a:t>Marketten aldığımız ürünlerin son </a:t>
            </a:r>
            <a:r>
              <a:rPr lang="tr-TR" dirty="0" smtClean="0"/>
              <a:t>kullanma</a:t>
            </a:r>
          </a:p>
          <a:p>
            <a:pPr marL="0" indent="0">
              <a:buNone/>
            </a:pPr>
            <a:r>
              <a:rPr lang="tr-TR" dirty="0"/>
              <a:t> </a:t>
            </a:r>
            <a:r>
              <a:rPr lang="tr-TR" dirty="0" smtClean="0"/>
              <a:t>   </a:t>
            </a:r>
            <a:r>
              <a:rPr lang="tr-TR" dirty="0"/>
              <a:t>tarihine bakmalıyız.</a:t>
            </a:r>
          </a:p>
          <a:p>
            <a:r>
              <a:rPr lang="tr-TR" dirty="0"/>
              <a:t>Çünkü son kullanma tarihi geçmiş ürünler</a:t>
            </a:r>
            <a:r>
              <a:rPr lang="tr-TR" dirty="0" smtClean="0"/>
              <a:t>,</a:t>
            </a:r>
          </a:p>
          <a:p>
            <a:pPr marL="0" indent="0">
              <a:buNone/>
            </a:pPr>
            <a:r>
              <a:rPr lang="tr-TR" dirty="0"/>
              <a:t> </a:t>
            </a:r>
            <a:r>
              <a:rPr lang="tr-TR" dirty="0" smtClean="0"/>
              <a:t>  </a:t>
            </a:r>
            <a:r>
              <a:rPr lang="tr-TR" dirty="0"/>
              <a:t>gıda zehirlenmesine sebep olabilir</a:t>
            </a:r>
            <a:r>
              <a:rPr lang="tr-TR" dirty="0" smtClean="0"/>
              <a:t>.</a:t>
            </a:r>
          </a:p>
          <a:p>
            <a:r>
              <a:rPr lang="tr-TR" dirty="0"/>
              <a:t>Marketten aldığımız ambalajlı ürünlerin de </a:t>
            </a:r>
            <a:endParaRPr lang="tr-TR" dirty="0" smtClean="0"/>
          </a:p>
          <a:p>
            <a:pPr marL="0" indent="0">
              <a:buNone/>
            </a:pPr>
            <a:r>
              <a:rPr lang="tr-TR" dirty="0"/>
              <a:t> </a:t>
            </a:r>
            <a:r>
              <a:rPr lang="tr-TR" dirty="0" smtClean="0"/>
              <a:t>   açık </a:t>
            </a:r>
            <a:r>
              <a:rPr lang="tr-TR" dirty="0"/>
              <a:t>olup olmadığına dikkat etmeliyiz.</a:t>
            </a:r>
          </a:p>
          <a:p>
            <a:pPr marL="0" indent="0">
              <a:buNone/>
            </a:pPr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86134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95536" y="2348880"/>
            <a:ext cx="8229600" cy="3509744"/>
          </a:xfrm>
        </p:spPr>
        <p:txBody>
          <a:bodyPr/>
          <a:lstStyle/>
          <a:p>
            <a:r>
              <a:rPr lang="tr-TR" dirty="0" smtClean="0"/>
              <a:t>Günlük hayatta kullandığımız arabalar  gerekli </a:t>
            </a:r>
          </a:p>
          <a:p>
            <a:pPr marL="0" indent="0">
              <a:buNone/>
            </a:pPr>
            <a:r>
              <a:rPr lang="tr-TR" dirty="0" smtClean="0"/>
              <a:t>enerjiyi nereden sağlıyor?</a:t>
            </a:r>
          </a:p>
          <a:p>
            <a:r>
              <a:rPr lang="tr-TR" dirty="0" smtClean="0"/>
              <a:t>Televizyonlar, telefonlar, okulumuzdaki kalorifer  vb. çalışması için gerekli enerjiyi nereden alıyor?</a:t>
            </a:r>
          </a:p>
          <a:p>
            <a:r>
              <a:rPr lang="tr-TR" dirty="0" smtClean="0"/>
              <a:t>İnsanlar hareket etmek, konuşmak, spor  yapmak vb. için gerekli enerjiyi nereden alıyor?</a:t>
            </a:r>
            <a:endParaRPr lang="tr-TR" dirty="0"/>
          </a:p>
        </p:txBody>
      </p:sp>
      <p:sp>
        <p:nvSpPr>
          <p:cNvPr id="4" name="Başlık 1"/>
          <p:cNvSpPr txBox="1">
            <a:spLocks/>
          </p:cNvSpPr>
          <p:nvPr/>
        </p:nvSpPr>
        <p:spPr>
          <a:xfrm>
            <a:off x="395536" y="980728"/>
            <a:ext cx="8229600" cy="1082384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b="1" dirty="0"/>
              <a:t>1.Besinlerin Gereklilikleri</a:t>
            </a:r>
            <a:endParaRPr lang="tr-TR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417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392488"/>
          </a:xfrm>
        </p:spPr>
        <p:txBody>
          <a:bodyPr/>
          <a:lstStyle/>
          <a:p>
            <a:r>
              <a:rPr lang="tr-TR" dirty="0" smtClean="0"/>
              <a:t>Marketten aldığımız ambalajlı ürünlerin de açık olup olmadığına dikkat etmeliyiz.</a:t>
            </a:r>
          </a:p>
          <a:p>
            <a:r>
              <a:rPr lang="tr-TR" dirty="0" smtClean="0"/>
              <a:t>Bu ürünlerin </a:t>
            </a:r>
            <a:r>
              <a:rPr lang="tr-TR" dirty="0"/>
              <a:t>üzerinde Tarım ve Orman </a:t>
            </a:r>
            <a:r>
              <a:rPr lang="tr-TR" dirty="0" smtClean="0"/>
              <a:t>Bakanlığının izninin</a:t>
            </a:r>
            <a:r>
              <a:rPr lang="tr-TR" dirty="0"/>
              <a:t> </a:t>
            </a:r>
            <a:r>
              <a:rPr lang="tr-TR" dirty="0" smtClean="0"/>
              <a:t>olup </a:t>
            </a:r>
            <a:r>
              <a:rPr lang="tr-TR" dirty="0"/>
              <a:t>olmadığına da bakmalıyız</a:t>
            </a:r>
            <a:r>
              <a:rPr lang="tr-TR" dirty="0" smtClean="0"/>
              <a:t>.</a:t>
            </a:r>
          </a:p>
          <a:p>
            <a:r>
              <a:rPr lang="tr-TR" dirty="0" smtClean="0"/>
              <a:t>Ayrıca Türk </a:t>
            </a:r>
            <a:r>
              <a:rPr lang="tr-TR" dirty="0"/>
              <a:t>Standartları Enstitüsünün </a:t>
            </a:r>
            <a:r>
              <a:rPr lang="tr-TR" dirty="0" smtClean="0"/>
              <a:t>işaretinin olmadığı</a:t>
            </a:r>
            <a:r>
              <a:rPr lang="tr-TR" dirty="0"/>
              <a:t> </a:t>
            </a:r>
            <a:r>
              <a:rPr lang="tr-TR" dirty="0" smtClean="0"/>
              <a:t>ürünleri </a:t>
            </a:r>
            <a:r>
              <a:rPr lang="tr-TR" dirty="0"/>
              <a:t>almamalıyız.</a:t>
            </a:r>
          </a:p>
        </p:txBody>
      </p:sp>
      <p:pic>
        <p:nvPicPr>
          <p:cNvPr id="1026" name="Picture 2" descr="C:\Users\Hp-Pc\Desktop\tse-ve-ce-damgasi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7" y="4365104"/>
            <a:ext cx="1832487" cy="888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5136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389120"/>
          </a:xfrm>
        </p:spPr>
        <p:txBody>
          <a:bodyPr/>
          <a:lstStyle/>
          <a:p>
            <a:r>
              <a:rPr lang="tr-TR" dirty="0" smtClean="0"/>
              <a:t>Pazardan/manavdan aldığımız meyve-sebzeleri mutlaka yıkamalıyız.</a:t>
            </a:r>
          </a:p>
          <a:p>
            <a:r>
              <a:rPr lang="tr-TR" dirty="0" smtClean="0"/>
              <a:t>Çünkü meyve-sebzelerde zirai ilaç vb. kullanılmış olabilir.</a:t>
            </a:r>
          </a:p>
          <a:p>
            <a:r>
              <a:rPr lang="tr-TR" dirty="0" smtClean="0"/>
              <a:t>Bu ilaçlar, bizim sağlığımızı tehlikeye sokabilir.</a:t>
            </a:r>
          </a:p>
          <a:p>
            <a:r>
              <a:rPr lang="tr-TR" dirty="0"/>
              <a:t>Seçtiğimiz besinlerin doğal olmasına, içerisinde katkı maddesi bulunmamasına </a:t>
            </a:r>
            <a:r>
              <a:rPr lang="tr-TR" dirty="0" smtClean="0"/>
              <a:t>dikkat etmeliyiz.</a:t>
            </a:r>
          </a:p>
          <a:p>
            <a:r>
              <a:rPr lang="tr-TR" dirty="0" smtClean="0"/>
              <a:t>Aldığımız besinlerde katkı </a:t>
            </a:r>
            <a:r>
              <a:rPr lang="tr-TR" dirty="0"/>
              <a:t>maddesi </a:t>
            </a:r>
            <a:r>
              <a:rPr lang="tr-TR" dirty="0" smtClean="0"/>
              <a:t>kullanılmışsa, bu </a:t>
            </a:r>
            <a:r>
              <a:rPr lang="tr-TR" dirty="0"/>
              <a:t>maddelerin sağlığa zararlı olmamasına dikkat etmeliyiz.</a:t>
            </a:r>
            <a:endParaRPr lang="tr-TR" dirty="0" smtClean="0"/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924722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722344"/>
          </a:xfrm>
        </p:spPr>
        <p:txBody>
          <a:bodyPr>
            <a:normAutofit fontScale="90000"/>
          </a:bodyPr>
          <a:lstStyle/>
          <a:p>
            <a:r>
              <a:rPr lang="tr-TR" i="1" dirty="0" smtClean="0">
                <a:solidFill>
                  <a:srgbClr val="FF0000"/>
                </a:solidFill>
              </a:rPr>
              <a:t>Bunları biliyor muyuz?</a:t>
            </a:r>
            <a:endParaRPr lang="tr-TR" i="1" dirty="0">
              <a:solidFill>
                <a:srgbClr val="FF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67544" y="2348880"/>
            <a:ext cx="8363272" cy="3960440"/>
          </a:xfrm>
        </p:spPr>
        <p:txBody>
          <a:bodyPr>
            <a:normAutofit/>
          </a:bodyPr>
          <a:lstStyle/>
          <a:p>
            <a:r>
              <a:rPr lang="tr-TR" dirty="0"/>
              <a:t>Her gün düzenli olarak üç öğün yemek yesek </a:t>
            </a:r>
            <a:r>
              <a:rPr lang="tr-TR" dirty="0" smtClean="0"/>
              <a:t>de</a:t>
            </a:r>
          </a:p>
          <a:p>
            <a:pPr marL="0" indent="0">
              <a:buNone/>
            </a:pPr>
            <a:r>
              <a:rPr lang="tr-TR" dirty="0" smtClean="0"/>
              <a:t>    öğün </a:t>
            </a:r>
            <a:r>
              <a:rPr lang="tr-TR" dirty="0"/>
              <a:t>aralarında açlık </a:t>
            </a:r>
            <a:r>
              <a:rPr lang="tr-TR" dirty="0" smtClean="0"/>
              <a:t>hissettiğimiz olur.</a:t>
            </a:r>
          </a:p>
          <a:p>
            <a:r>
              <a:rPr lang="tr-TR" dirty="0" smtClean="0"/>
              <a:t>Özellikle </a:t>
            </a:r>
            <a:r>
              <a:rPr lang="tr-TR" dirty="0"/>
              <a:t>sürekli hareket hâlinde olduğumuz oyunları oynamış ya </a:t>
            </a:r>
            <a:r>
              <a:rPr lang="tr-TR" dirty="0" smtClean="0"/>
              <a:t>da spor </a:t>
            </a:r>
            <a:r>
              <a:rPr lang="tr-TR" dirty="0"/>
              <a:t>yapmışsak daha çabuk acıkırız. </a:t>
            </a:r>
          </a:p>
          <a:p>
            <a:r>
              <a:rPr lang="tr-TR" dirty="0" smtClean="0"/>
              <a:t>Böyle </a:t>
            </a:r>
            <a:r>
              <a:rPr lang="tr-TR" dirty="0"/>
              <a:t>zamanlarda bir elma, bir bardak süt, </a:t>
            </a:r>
            <a:r>
              <a:rPr lang="tr-TR" dirty="0" smtClean="0"/>
              <a:t>bir dilim </a:t>
            </a:r>
            <a:r>
              <a:rPr lang="tr-TR" dirty="0"/>
              <a:t>ekmek ve peynir veya küçük bir sandviç ile açlığımızı bastırabiliriz. </a:t>
            </a:r>
          </a:p>
        </p:txBody>
      </p:sp>
    </p:spTree>
    <p:extLst>
      <p:ext uri="{BB962C8B-B14F-4D97-AF65-F5344CB8AC3E}">
        <p14:creationId xmlns:p14="http://schemas.microsoft.com/office/powerpoint/2010/main" val="142917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2232248"/>
          </a:xfrm>
        </p:spPr>
        <p:txBody>
          <a:bodyPr/>
          <a:lstStyle/>
          <a:p>
            <a:r>
              <a:rPr lang="tr-TR" dirty="0"/>
              <a:t>Atıştırmalık yiyecekleri seçerken de sağlıklı olmalarına ve besin çeşitliliğine özen göstermeliyiz.</a:t>
            </a:r>
          </a:p>
          <a:p>
            <a:r>
              <a:rPr lang="tr-TR" dirty="0"/>
              <a:t>Ayrıca öğün aralarında çok fazla yiyecek atıştırmamaya dikkat etmeliyiz.</a:t>
            </a:r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790296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95536" y="692696"/>
            <a:ext cx="7704856" cy="2592288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endParaRPr lang="tr-TR" dirty="0" smtClean="0"/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endParaRPr lang="tr-TR" dirty="0" smtClean="0"/>
          </a:p>
          <a:p>
            <a:pPr marL="0" indent="0">
              <a:buNone/>
            </a:pPr>
            <a:r>
              <a:rPr lang="tr-TR" sz="15000" b="1" dirty="0" smtClean="0">
                <a:solidFill>
                  <a:srgbClr val="C00000"/>
                </a:solidFill>
              </a:rPr>
              <a:t>Dersimiz bitmiştir.</a:t>
            </a:r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endParaRPr lang="tr-TR" dirty="0" smtClean="0"/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endParaRPr lang="tr-TR" dirty="0" smtClean="0"/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r>
              <a:rPr lang="tr-TR" dirty="0" smtClean="0"/>
              <a:t>			</a:t>
            </a:r>
            <a:endParaRPr lang="tr-TR" dirty="0"/>
          </a:p>
        </p:txBody>
      </p:sp>
      <p:sp>
        <p:nvSpPr>
          <p:cNvPr id="2" name="Metin kutusu 1"/>
          <p:cNvSpPr txBox="1"/>
          <p:nvPr/>
        </p:nvSpPr>
        <p:spPr>
          <a:xfrm>
            <a:off x="395536" y="3789040"/>
            <a:ext cx="82089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 smtClean="0">
                <a:solidFill>
                  <a:schemeClr val="tx2"/>
                </a:solidFill>
              </a:rPr>
              <a:t>Hazırlayan: </a:t>
            </a:r>
          </a:p>
          <a:p>
            <a:r>
              <a:rPr lang="tr-TR" sz="6000" b="1" dirty="0">
                <a:solidFill>
                  <a:schemeClr val="tx2"/>
                </a:solidFill>
              </a:rPr>
              <a:t>	</a:t>
            </a:r>
            <a:r>
              <a:rPr lang="tr-TR" sz="6000" b="1" dirty="0" smtClean="0">
                <a:solidFill>
                  <a:schemeClr val="tx2"/>
                </a:solidFill>
              </a:rPr>
              <a:t>			   Murat BAŞ</a:t>
            </a:r>
            <a:endParaRPr lang="tr-TR" sz="6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436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3744416"/>
          </a:xfrm>
        </p:spPr>
        <p:txBody>
          <a:bodyPr/>
          <a:lstStyle/>
          <a:p>
            <a:r>
              <a:rPr lang="tr-TR" dirty="0" smtClean="0"/>
              <a:t>Her canlının, yaşamını devam ettirebilmesi için enerjiye ihtiyacı vardır.</a:t>
            </a:r>
          </a:p>
          <a:p>
            <a:r>
              <a:rPr lang="tr-TR" dirty="0" smtClean="0"/>
              <a:t>Canlılar, bu enerji ihtiyacını çeşitli besinlerden  alırlar.</a:t>
            </a:r>
          </a:p>
          <a:p>
            <a:r>
              <a:rPr lang="tr-TR" dirty="0" smtClean="0"/>
              <a:t>Canlılar, </a:t>
            </a:r>
            <a:r>
              <a:rPr lang="tr-TR" dirty="0"/>
              <a:t>besinlerle birlikte vücutları için gerekli olan </a:t>
            </a:r>
            <a:r>
              <a:rPr lang="tr-TR" b="1" dirty="0">
                <a:solidFill>
                  <a:srgbClr val="C00000"/>
                </a:solidFill>
              </a:rPr>
              <a:t>yapıcı</a:t>
            </a:r>
            <a:r>
              <a:rPr lang="tr-TR" dirty="0"/>
              <a:t>, </a:t>
            </a:r>
            <a:r>
              <a:rPr lang="tr-TR" b="1" dirty="0">
                <a:solidFill>
                  <a:srgbClr val="C00000"/>
                </a:solidFill>
              </a:rPr>
              <a:t>onarıcı</a:t>
            </a:r>
            <a:r>
              <a:rPr lang="tr-TR" dirty="0"/>
              <a:t>, </a:t>
            </a:r>
            <a:r>
              <a:rPr lang="tr-TR" b="1" dirty="0">
                <a:solidFill>
                  <a:srgbClr val="C00000"/>
                </a:solidFill>
              </a:rPr>
              <a:t>düzenleyici</a:t>
            </a:r>
            <a:r>
              <a:rPr lang="tr-TR" dirty="0"/>
              <a:t> ve </a:t>
            </a:r>
            <a:r>
              <a:rPr lang="tr-TR" b="1" dirty="0" smtClean="0">
                <a:solidFill>
                  <a:srgbClr val="C00000"/>
                </a:solidFill>
              </a:rPr>
              <a:t>enerji verici</a:t>
            </a:r>
            <a:r>
              <a:rPr lang="tr-TR" dirty="0" smtClean="0">
                <a:solidFill>
                  <a:srgbClr val="C00000"/>
                </a:solidFill>
              </a:rPr>
              <a:t> </a:t>
            </a:r>
            <a:r>
              <a:rPr lang="tr-TR" dirty="0"/>
              <a:t>maddeleri </a:t>
            </a:r>
            <a:r>
              <a:rPr lang="tr-TR" dirty="0" smtClean="0"/>
              <a:t>de alırlar.</a:t>
            </a:r>
          </a:p>
          <a:p>
            <a:r>
              <a:rPr lang="tr-TR" dirty="0" smtClean="0"/>
              <a:t>Canlıların, sağlıklı beslenebilmeleri için yukarıdaki tüm besin çeşitlerinden almaları gerekir.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37191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3960440"/>
          </a:xfrm>
        </p:spPr>
        <p:txBody>
          <a:bodyPr/>
          <a:lstStyle/>
          <a:p>
            <a:r>
              <a:rPr lang="tr-TR" dirty="0" smtClean="0"/>
              <a:t>Tükettiğimiz besinlerin içerikleri birbirinden farklı olabilir.</a:t>
            </a:r>
          </a:p>
          <a:p>
            <a:r>
              <a:rPr lang="tr-TR" dirty="0" smtClean="0"/>
              <a:t>Bu besinlerin vücuttaki görevleri de farklılık göstermektedir.</a:t>
            </a:r>
          </a:p>
          <a:p>
            <a:r>
              <a:rPr lang="tr-TR" dirty="0" smtClean="0"/>
              <a:t>Yazın farklı, kışın farklı besin tüketmemizin sebebi sizce ne olabilir?</a:t>
            </a:r>
          </a:p>
          <a:p>
            <a:r>
              <a:rPr lang="tr-TR" dirty="0" smtClean="0"/>
              <a:t>Çocuklar niçin bolca süt, peynir, yoğurt vb. tüketmelidir?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746977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tr-TR" b="1" dirty="0" smtClean="0"/>
              <a:t>2.Besinlerin </a:t>
            </a:r>
            <a:r>
              <a:rPr lang="tr-TR" b="1" dirty="0"/>
              <a:t>İçerikleri ve Görevleri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67544" y="2636912"/>
            <a:ext cx="8229600" cy="3077696"/>
          </a:xfrm>
        </p:spPr>
        <p:txBody>
          <a:bodyPr/>
          <a:lstStyle/>
          <a:p>
            <a:r>
              <a:rPr lang="tr-TR" dirty="0" smtClean="0"/>
              <a:t>Besinleri içeriklerine göre </a:t>
            </a:r>
            <a:r>
              <a:rPr lang="tr-TR" b="1" dirty="0" smtClean="0">
                <a:solidFill>
                  <a:srgbClr val="C00000"/>
                </a:solidFill>
              </a:rPr>
              <a:t>proteinler</a:t>
            </a:r>
            <a:r>
              <a:rPr lang="tr-TR" dirty="0" smtClean="0"/>
              <a:t>, </a:t>
            </a:r>
            <a:r>
              <a:rPr lang="tr-TR" b="1" dirty="0">
                <a:solidFill>
                  <a:srgbClr val="C00000"/>
                </a:solidFill>
              </a:rPr>
              <a:t>karbonhidratlar</a:t>
            </a:r>
            <a:r>
              <a:rPr lang="tr-TR" dirty="0"/>
              <a:t>, </a:t>
            </a:r>
            <a:r>
              <a:rPr lang="tr-TR" b="1" dirty="0" smtClean="0">
                <a:solidFill>
                  <a:srgbClr val="C00000"/>
                </a:solidFill>
              </a:rPr>
              <a:t>yağlar</a:t>
            </a:r>
            <a:r>
              <a:rPr lang="tr-TR" dirty="0" smtClean="0"/>
              <a:t>,</a:t>
            </a:r>
            <a:r>
              <a:rPr lang="tr-TR" b="1" dirty="0">
                <a:solidFill>
                  <a:srgbClr val="C00000"/>
                </a:solidFill>
              </a:rPr>
              <a:t> </a:t>
            </a:r>
            <a:r>
              <a:rPr lang="tr-TR" b="1" dirty="0" smtClean="0">
                <a:solidFill>
                  <a:srgbClr val="C00000"/>
                </a:solidFill>
              </a:rPr>
              <a:t>mineraller,</a:t>
            </a:r>
            <a:r>
              <a:rPr lang="tr-TR" dirty="0" smtClean="0"/>
              <a:t> </a:t>
            </a:r>
            <a:r>
              <a:rPr lang="tr-TR" b="1" dirty="0" smtClean="0">
                <a:solidFill>
                  <a:srgbClr val="C00000"/>
                </a:solidFill>
              </a:rPr>
              <a:t>vitaminler</a:t>
            </a:r>
            <a:r>
              <a:rPr lang="tr-TR" dirty="0"/>
              <a:t> </a:t>
            </a:r>
            <a:r>
              <a:rPr lang="tr-TR" dirty="0" smtClean="0"/>
              <a:t>ve </a:t>
            </a:r>
            <a:r>
              <a:rPr lang="tr-TR" b="1" dirty="0" smtClean="0">
                <a:solidFill>
                  <a:srgbClr val="C00000"/>
                </a:solidFill>
              </a:rPr>
              <a:t>su </a:t>
            </a:r>
            <a:r>
              <a:rPr lang="tr-TR" dirty="0" smtClean="0"/>
              <a:t>şeklinde sınıflandırabiliriz.</a:t>
            </a:r>
          </a:p>
          <a:p>
            <a:r>
              <a:rPr lang="tr-TR" dirty="0" smtClean="0"/>
              <a:t>Yukarıda saydığımız besin içerikleri, vücudumuzda değişik şekillerde kullanılır.</a:t>
            </a:r>
          </a:p>
          <a:p>
            <a:pPr marL="393192" lvl="1" indent="0">
              <a:buNone/>
            </a:pPr>
            <a:r>
              <a:rPr lang="tr-TR" i="1" dirty="0" smtClean="0">
                <a:solidFill>
                  <a:srgbClr val="FF0000"/>
                </a:solidFill>
              </a:rPr>
              <a:t>Örneğin vitaminler, vücudumuzun güçlü olmasını sağlar.</a:t>
            </a:r>
          </a:p>
          <a:p>
            <a:pPr marL="0" indent="0">
              <a:buNone/>
            </a:pPr>
            <a:endParaRPr lang="tr-TR" i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995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u="sng" dirty="0" smtClean="0">
                <a:solidFill>
                  <a:srgbClr val="C00000"/>
                </a:solidFill>
              </a:rPr>
              <a:t>Proteinler:</a:t>
            </a:r>
            <a:endParaRPr lang="tr-TR" u="sng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2789664"/>
          </a:xfrm>
        </p:spPr>
        <p:txBody>
          <a:bodyPr/>
          <a:lstStyle/>
          <a:p>
            <a:r>
              <a:rPr lang="tr-TR" dirty="0" smtClean="0"/>
              <a:t>Proteinler, vücudumuzda yapım ve onarım görevini yerine getirirler.</a:t>
            </a:r>
          </a:p>
          <a:p>
            <a:r>
              <a:rPr lang="tr-TR" dirty="0" smtClean="0"/>
              <a:t> Büyüyüp gelişmemizi sağlarlar.</a:t>
            </a:r>
          </a:p>
          <a:p>
            <a:r>
              <a:rPr lang="tr-TR" dirty="0" smtClean="0"/>
              <a:t>Ayrıca vücudumuzda meydana gelen hasarların onarılmasında görev alırlar. </a:t>
            </a:r>
          </a:p>
        </p:txBody>
      </p:sp>
    </p:spTree>
    <p:extLst>
      <p:ext uri="{BB962C8B-B14F-4D97-AF65-F5344CB8AC3E}">
        <p14:creationId xmlns:p14="http://schemas.microsoft.com/office/powerpoint/2010/main" val="602163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83568" y="420194"/>
            <a:ext cx="1440160" cy="7920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3200" dirty="0" smtClean="0"/>
              <a:t>Et</a:t>
            </a:r>
            <a:endParaRPr lang="tr-TR" sz="3200" dirty="0"/>
          </a:p>
        </p:txBody>
      </p:sp>
      <p:pic>
        <p:nvPicPr>
          <p:cNvPr id="5" name="Picture 2" descr="C:\Users\Hp-Pc\Desktop\ppt\e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92724"/>
            <a:ext cx="1280722" cy="997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ikdörtgen 1"/>
          <p:cNvSpPr/>
          <p:nvPr/>
        </p:nvSpPr>
        <p:spPr>
          <a:xfrm>
            <a:off x="3515868" y="476672"/>
            <a:ext cx="10801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3200" dirty="0" smtClean="0"/>
              <a:t>Süt</a:t>
            </a:r>
            <a:endParaRPr lang="tr-TR" sz="3200" dirty="0"/>
          </a:p>
        </p:txBody>
      </p:sp>
      <p:pic>
        <p:nvPicPr>
          <p:cNvPr id="6" name="Picture 9" descr="C:\Users\Hp-Pc\Desktop\ppt\sü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5840" y="1298760"/>
            <a:ext cx="1320176" cy="1039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ikdörtgen 6"/>
          <p:cNvSpPr/>
          <p:nvPr/>
        </p:nvSpPr>
        <p:spPr>
          <a:xfrm>
            <a:off x="6084168" y="523851"/>
            <a:ext cx="16003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3200" dirty="0" smtClean="0"/>
              <a:t>Yumurta</a:t>
            </a:r>
            <a:endParaRPr lang="tr-TR" dirty="0"/>
          </a:p>
        </p:txBody>
      </p:sp>
      <p:pic>
        <p:nvPicPr>
          <p:cNvPr id="8" name="Picture 10" descr="C:\Users\Hp-Pc\Desktop\ppt\yumurt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371562"/>
            <a:ext cx="1403609" cy="1080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Metin kutusu 9"/>
          <p:cNvSpPr txBox="1"/>
          <p:nvPr/>
        </p:nvSpPr>
        <p:spPr>
          <a:xfrm>
            <a:off x="467544" y="2636912"/>
            <a:ext cx="44670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200" dirty="0"/>
              <a:t>gibi hayvansal </a:t>
            </a:r>
            <a:r>
              <a:rPr lang="tr-TR" sz="3200" dirty="0" smtClean="0"/>
              <a:t>besinlerde;</a:t>
            </a:r>
            <a:endParaRPr lang="tr-TR" dirty="0"/>
          </a:p>
        </p:txBody>
      </p:sp>
      <p:sp>
        <p:nvSpPr>
          <p:cNvPr id="13" name="Metin kutusu 12"/>
          <p:cNvSpPr txBox="1"/>
          <p:nvPr/>
        </p:nvSpPr>
        <p:spPr>
          <a:xfrm>
            <a:off x="570041" y="3573016"/>
            <a:ext cx="12362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200" dirty="0"/>
              <a:t>N</a:t>
            </a:r>
            <a:r>
              <a:rPr lang="tr-TR" sz="3200" dirty="0" smtClean="0"/>
              <a:t>ohut</a:t>
            </a:r>
            <a:endParaRPr lang="tr-TR" dirty="0"/>
          </a:p>
        </p:txBody>
      </p:sp>
      <p:pic>
        <p:nvPicPr>
          <p:cNvPr id="14" name="Picture 8" descr="C:\Users\Hp-Pc\Desktop\ppt\nohu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189" y="4453142"/>
            <a:ext cx="1120088" cy="1068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Metin kutusu 14"/>
          <p:cNvSpPr txBox="1"/>
          <p:nvPr/>
        </p:nvSpPr>
        <p:spPr>
          <a:xfrm>
            <a:off x="3515868" y="3634587"/>
            <a:ext cx="13546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200" dirty="0" smtClean="0"/>
              <a:t>fasulye</a:t>
            </a:r>
            <a:endParaRPr lang="tr-TR" dirty="0"/>
          </a:p>
        </p:txBody>
      </p:sp>
      <p:pic>
        <p:nvPicPr>
          <p:cNvPr id="16" name="Picture 7" descr="C:\Users\Hp-Pc\Desktop\ppt\kurufasuly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5255" y="4453142"/>
            <a:ext cx="1155891" cy="1080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Metin kutusu 16"/>
          <p:cNvSpPr txBox="1"/>
          <p:nvPr/>
        </p:nvSpPr>
        <p:spPr>
          <a:xfrm>
            <a:off x="570041" y="5730730"/>
            <a:ext cx="67835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/>
              <a:t>gibi bitkisel besinlerde bol miktarda</a:t>
            </a:r>
            <a:br>
              <a:rPr lang="tr-TR" sz="3200" dirty="0"/>
            </a:br>
            <a:r>
              <a:rPr lang="tr-TR" sz="3200" b="1" dirty="0">
                <a:solidFill>
                  <a:srgbClr val="FF0000"/>
                </a:solidFill>
              </a:rPr>
              <a:t>protein</a:t>
            </a:r>
            <a:r>
              <a:rPr lang="tr-TR" sz="3200" b="1" dirty="0">
                <a:solidFill>
                  <a:srgbClr val="C00000"/>
                </a:solidFill>
              </a:rPr>
              <a:t> </a:t>
            </a:r>
            <a:r>
              <a:rPr lang="tr-TR" sz="3200" dirty="0" smtClean="0"/>
              <a:t>bulunur. </a:t>
            </a:r>
            <a:endParaRPr lang="tr-TR" sz="3200" dirty="0"/>
          </a:p>
        </p:txBody>
      </p:sp>
    </p:spTree>
    <p:extLst>
      <p:ext uri="{BB962C8B-B14F-4D97-AF65-F5344CB8AC3E}">
        <p14:creationId xmlns:p14="http://schemas.microsoft.com/office/powerpoint/2010/main" val="1166233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7" grpId="0"/>
      <p:bldP spid="10" grpId="0"/>
      <p:bldP spid="13" grpId="0"/>
      <p:bldP spid="15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u="sng" dirty="0" smtClean="0">
                <a:solidFill>
                  <a:srgbClr val="C00000"/>
                </a:solidFill>
              </a:rPr>
              <a:t>Karbonhidratlar:</a:t>
            </a:r>
            <a:endParaRPr lang="tr-TR" u="sng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2501632"/>
          </a:xfrm>
        </p:spPr>
        <p:txBody>
          <a:bodyPr/>
          <a:lstStyle/>
          <a:p>
            <a:r>
              <a:rPr lang="tr-TR" dirty="0" smtClean="0"/>
              <a:t>Karbonhidratlar, vücudumuza enerji verirler.</a:t>
            </a:r>
          </a:p>
          <a:p>
            <a:r>
              <a:rPr lang="tr-TR" dirty="0" smtClean="0"/>
              <a:t>Karbonhidratlar, hayatımızı devam ettirebilmemiz</a:t>
            </a:r>
          </a:p>
          <a:p>
            <a:pPr marL="0" indent="0">
              <a:buNone/>
            </a:pPr>
            <a:r>
              <a:rPr lang="tr-TR" dirty="0"/>
              <a:t> </a:t>
            </a:r>
            <a:r>
              <a:rPr lang="tr-TR" dirty="0" smtClean="0"/>
              <a:t>   için gerekli olan enerjiyi sağlarlar.</a:t>
            </a:r>
          </a:p>
          <a:p>
            <a:r>
              <a:rPr lang="tr-TR" dirty="0" smtClean="0"/>
              <a:t>Enerjiye ihtiyaç duyduğumuz zamanlarda, bol miktarda karbonhidrat içeren besinler tüketmeliyiz.</a:t>
            </a:r>
          </a:p>
        </p:txBody>
      </p:sp>
    </p:spTree>
    <p:extLst>
      <p:ext uri="{BB962C8B-B14F-4D97-AF65-F5344CB8AC3E}">
        <p14:creationId xmlns:p14="http://schemas.microsoft.com/office/powerpoint/2010/main" val="3882849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559713" y="914769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200" dirty="0" smtClean="0">
                <a:latin typeface="Constantia" panose="02030602050306030303" pitchFamily="18" charset="0"/>
              </a:rPr>
              <a:t>Ekmek</a:t>
            </a:r>
            <a:endParaRPr lang="tr-TR" dirty="0">
              <a:latin typeface="Constantia" panose="02030602050306030303" pitchFamily="18" charset="0"/>
            </a:endParaRPr>
          </a:p>
        </p:txBody>
      </p:sp>
      <p:pic>
        <p:nvPicPr>
          <p:cNvPr id="1026" name="Picture 2" descr="C:\Users\Hp-Pc\Desktop\ppt\ekme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066" y="2599535"/>
            <a:ext cx="1347991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Metin kutusu 6"/>
          <p:cNvSpPr txBox="1"/>
          <p:nvPr/>
        </p:nvSpPr>
        <p:spPr>
          <a:xfrm>
            <a:off x="2593751" y="931991"/>
            <a:ext cx="12426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200" dirty="0" smtClean="0">
                <a:latin typeface="Constantia" panose="02030602050306030303" pitchFamily="18" charset="0"/>
              </a:rPr>
              <a:t>Pirinç</a:t>
            </a:r>
          </a:p>
        </p:txBody>
      </p:sp>
      <p:pic>
        <p:nvPicPr>
          <p:cNvPr id="1027" name="Picture 3" descr="C:\Users\Hp-Pc\Desktop\ppt\pirinç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4074" y="2394107"/>
            <a:ext cx="1100933" cy="957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Metin kutusu 8"/>
          <p:cNvSpPr txBox="1"/>
          <p:nvPr/>
        </p:nvSpPr>
        <p:spPr>
          <a:xfrm>
            <a:off x="4517561" y="936703"/>
            <a:ext cx="9777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200" dirty="0" smtClean="0">
                <a:latin typeface="Constantia" panose="02030602050306030303" pitchFamily="18" charset="0"/>
              </a:rPr>
              <a:t>Muz</a:t>
            </a:r>
          </a:p>
        </p:txBody>
      </p:sp>
      <p:sp>
        <p:nvSpPr>
          <p:cNvPr id="10" name="Metin kutusu 9"/>
          <p:cNvSpPr txBox="1"/>
          <p:nvPr/>
        </p:nvSpPr>
        <p:spPr>
          <a:xfrm>
            <a:off x="5879660" y="958953"/>
            <a:ext cx="14592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200" dirty="0" smtClean="0">
                <a:latin typeface="Constantia" panose="02030602050306030303" pitchFamily="18" charset="0"/>
              </a:rPr>
              <a:t>Patates</a:t>
            </a:r>
          </a:p>
        </p:txBody>
      </p:sp>
      <p:sp>
        <p:nvSpPr>
          <p:cNvPr id="11" name="Metin kutusu 10"/>
          <p:cNvSpPr txBox="1"/>
          <p:nvPr/>
        </p:nvSpPr>
        <p:spPr>
          <a:xfrm>
            <a:off x="7717887" y="945851"/>
            <a:ext cx="7425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200" dirty="0" smtClean="0">
                <a:latin typeface="Constantia" panose="02030602050306030303" pitchFamily="18" charset="0"/>
              </a:rPr>
              <a:t>Bal</a:t>
            </a:r>
          </a:p>
        </p:txBody>
      </p:sp>
      <p:pic>
        <p:nvPicPr>
          <p:cNvPr id="1028" name="Picture 4" descr="C:\Users\Hp-Pc\Desktop\ppt\muz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3487" y="2394107"/>
            <a:ext cx="921842" cy="921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Hp-Pc\Desktop\ppt\patate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4722" y="2394107"/>
            <a:ext cx="1229122" cy="873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Hp-Pc\Desktop\ppt\bal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5606" y="2195082"/>
            <a:ext cx="1152550" cy="872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Metin kutusu 5"/>
          <p:cNvSpPr txBox="1"/>
          <p:nvPr/>
        </p:nvSpPr>
        <p:spPr>
          <a:xfrm>
            <a:off x="533670" y="5013176"/>
            <a:ext cx="787446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200" dirty="0"/>
              <a:t>g</a:t>
            </a:r>
            <a:r>
              <a:rPr lang="tr-TR" sz="3200" dirty="0" smtClean="0"/>
              <a:t>ibi besinlerde bol miktarda</a:t>
            </a:r>
            <a:r>
              <a:rPr lang="tr-TR" sz="3200" dirty="0" smtClean="0">
                <a:solidFill>
                  <a:srgbClr val="C00000"/>
                </a:solidFill>
              </a:rPr>
              <a:t> </a:t>
            </a:r>
            <a:r>
              <a:rPr lang="tr-TR" sz="3200" b="1" dirty="0" smtClean="0">
                <a:solidFill>
                  <a:srgbClr val="C00000"/>
                </a:solidFill>
              </a:rPr>
              <a:t>karbonhidrat</a:t>
            </a:r>
          </a:p>
          <a:p>
            <a:r>
              <a:rPr lang="tr-TR" sz="3200" dirty="0" smtClean="0"/>
              <a:t>bulunur.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079773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9" grpId="0"/>
      <p:bldP spid="10" grpId="0"/>
      <p:bldP spid="11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kış">
  <a:themeElements>
    <a:clrScheme name="Akış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Akış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kış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809</TotalTime>
  <Words>700</Words>
  <Application>Microsoft Office PowerPoint</Application>
  <PresentationFormat>Ekran Gösterisi (4:3)</PresentationFormat>
  <Paragraphs>117</Paragraphs>
  <Slides>24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24</vt:i4>
      </vt:variant>
    </vt:vector>
  </HeadingPairs>
  <TitlesOfParts>
    <vt:vector size="25" baseType="lpstr">
      <vt:lpstr>Akış</vt:lpstr>
      <vt:lpstr>BESİNLER  ve  ÖZELLİKLERİ</vt:lpstr>
      <vt:lpstr>PowerPoint Sunusu</vt:lpstr>
      <vt:lpstr>PowerPoint Sunusu</vt:lpstr>
      <vt:lpstr>PowerPoint Sunusu</vt:lpstr>
      <vt:lpstr>2.Besinlerin İçerikleri ve Görevleri</vt:lpstr>
      <vt:lpstr>Proteinler:</vt:lpstr>
      <vt:lpstr>PowerPoint Sunusu</vt:lpstr>
      <vt:lpstr>Karbonhidratlar:</vt:lpstr>
      <vt:lpstr>PowerPoint Sunusu</vt:lpstr>
      <vt:lpstr>Yağlar:</vt:lpstr>
      <vt:lpstr>PowerPoint Sunusu</vt:lpstr>
      <vt:lpstr>Mineraller:</vt:lpstr>
      <vt:lpstr>PowerPoint Sunusu</vt:lpstr>
      <vt:lpstr>Vitaminler:</vt:lpstr>
      <vt:lpstr>PowerPoint Sunusu</vt:lpstr>
      <vt:lpstr>Su:</vt:lpstr>
      <vt:lpstr>3.Sağlıklı Bir Yaşam İçin Besinler</vt:lpstr>
      <vt:lpstr>PowerPoint Sunusu</vt:lpstr>
      <vt:lpstr>PowerPoint Sunusu</vt:lpstr>
      <vt:lpstr>PowerPoint Sunusu</vt:lpstr>
      <vt:lpstr>PowerPoint Sunusu</vt:lpstr>
      <vt:lpstr>Bunları biliyor muyuz?</vt:lpstr>
      <vt:lpstr>PowerPoint Sunusu</vt:lpstr>
      <vt:lpstr>PowerPoint Sunusu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BESİNLERİMİZ</dc:title>
  <dc:creator>ELVAN</dc:creator>
  <cp:lastModifiedBy>Buro</cp:lastModifiedBy>
  <cp:revision>247</cp:revision>
  <dcterms:created xsi:type="dcterms:W3CDTF">2020-10-18T10:15:18Z</dcterms:created>
  <dcterms:modified xsi:type="dcterms:W3CDTF">2020-10-21T08:15:29Z</dcterms:modified>
</cp:coreProperties>
</file>