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1" r:id="rId6"/>
    <p:sldId id="283" r:id="rId7"/>
    <p:sldId id="262" r:id="rId8"/>
    <p:sldId id="263" r:id="rId9"/>
    <p:sldId id="264" r:id="rId10"/>
    <p:sldId id="265" r:id="rId11"/>
    <p:sldId id="266" r:id="rId12"/>
    <p:sldId id="267" r:id="rId13"/>
    <p:sldId id="268" r:id="rId14"/>
    <p:sldId id="269" r:id="rId15"/>
    <p:sldId id="271" r:id="rId16"/>
    <p:sldId id="272" r:id="rId17"/>
    <p:sldId id="273" r:id="rId18"/>
    <p:sldId id="282" r:id="rId19"/>
    <p:sldId id="270" r:id="rId20"/>
    <p:sldId id="274" r:id="rId21"/>
    <p:sldId id="275" r:id="rId22"/>
    <p:sldId id="276" r:id="rId23"/>
    <p:sldId id="277" r:id="rId24"/>
    <p:sldId id="278" r:id="rId25"/>
    <p:sldId id="279" r:id="rId26"/>
    <p:sldId id="280" r:id="rId27"/>
    <p:sldId id="281" r:id="rId28"/>
    <p:sldId id="284" r:id="rId29"/>
    <p:sldId id="285" r:id="rId30"/>
    <p:sldId id="286" r:id="rId31"/>
    <p:sldId id="287" r:id="rId32"/>
    <p:sldId id="288" r:id="rId33"/>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1" d="100"/>
          <a:sy n="81" d="100"/>
        </p:scale>
        <p:origin x="-78" y="-49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7403DCB2-5121-4F71-AD2B-192BB9841168}"/>
              </a:ext>
            </a:extLst>
          </p:cNvPr>
          <p:cNvSpPr>
            <a:spLocks noGrp="1"/>
          </p:cNvSpPr>
          <p:nvPr>
            <p:ph type="ctrTitle"/>
          </p:nvPr>
        </p:nvSpPr>
        <p:spPr>
          <a:xfrm>
            <a:off x="1524000" y="1122363"/>
            <a:ext cx="9144000" cy="2387600"/>
          </a:xfrm>
        </p:spPr>
        <p:txBody>
          <a:bodyPr anchor="b"/>
          <a:lstStyle>
            <a:lvl1pPr algn="ctr">
              <a:defRPr sz="6000"/>
            </a:lvl1pPr>
          </a:lstStyle>
          <a:p>
            <a:r>
              <a:rPr lang="tr-TR"/>
              <a:t>Asıl başlık stilini düzenlemek için tıklayın</a:t>
            </a:r>
          </a:p>
        </p:txBody>
      </p:sp>
      <p:sp>
        <p:nvSpPr>
          <p:cNvPr id="3" name="Alt Başlık 2">
            <a:extLst>
              <a:ext uri="{FF2B5EF4-FFF2-40B4-BE49-F238E27FC236}">
                <a16:creationId xmlns="" xmlns:a16="http://schemas.microsoft.com/office/drawing/2014/main" id="{98CFDE59-135B-49A3-8B0B-4D29F4D5481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p>
        </p:txBody>
      </p:sp>
      <p:sp>
        <p:nvSpPr>
          <p:cNvPr id="4" name="Veri Yer Tutucusu 3">
            <a:extLst>
              <a:ext uri="{FF2B5EF4-FFF2-40B4-BE49-F238E27FC236}">
                <a16:creationId xmlns="" xmlns:a16="http://schemas.microsoft.com/office/drawing/2014/main" id="{B9897827-295C-4EA3-A88E-6BD017D0D5DF}"/>
              </a:ext>
            </a:extLst>
          </p:cNvPr>
          <p:cNvSpPr>
            <a:spLocks noGrp="1"/>
          </p:cNvSpPr>
          <p:nvPr>
            <p:ph type="dt" sz="half" idx="10"/>
          </p:nvPr>
        </p:nvSpPr>
        <p:spPr/>
        <p:txBody>
          <a:bodyPr/>
          <a:lstStyle/>
          <a:p>
            <a:fld id="{3C6AD69C-9E25-4AC4-BAE9-45CA7AE610AD}" type="datetimeFigureOut">
              <a:rPr lang="tr-TR" smtClean="0"/>
              <a:pPr/>
              <a:t>23/10/2020</a:t>
            </a:fld>
            <a:endParaRPr lang="tr-TR"/>
          </a:p>
        </p:txBody>
      </p:sp>
      <p:sp>
        <p:nvSpPr>
          <p:cNvPr id="5" name="Alt Bilgi Yer Tutucusu 4">
            <a:extLst>
              <a:ext uri="{FF2B5EF4-FFF2-40B4-BE49-F238E27FC236}">
                <a16:creationId xmlns="" xmlns:a16="http://schemas.microsoft.com/office/drawing/2014/main" id="{86A87B16-ED3F-417E-9894-D0383D4F258B}"/>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 xmlns:a16="http://schemas.microsoft.com/office/drawing/2014/main" id="{70A0CA59-F2CA-4935-9F98-15D9338ECB33}"/>
              </a:ext>
            </a:extLst>
          </p:cNvPr>
          <p:cNvSpPr>
            <a:spLocks noGrp="1"/>
          </p:cNvSpPr>
          <p:nvPr>
            <p:ph type="sldNum" sz="quarter" idx="12"/>
          </p:nvPr>
        </p:nvSpPr>
        <p:spPr/>
        <p:txBody>
          <a:bodyPr/>
          <a:lstStyle/>
          <a:p>
            <a:fld id="{B528C144-D70A-4FEA-BCEF-E18BD83F1771}" type="slidenum">
              <a:rPr lang="tr-TR" smtClean="0"/>
              <a:pPr/>
              <a:t>‹#›</a:t>
            </a:fld>
            <a:endParaRPr lang="tr-TR"/>
          </a:p>
        </p:txBody>
      </p:sp>
    </p:spTree>
    <p:extLst>
      <p:ext uri="{BB962C8B-B14F-4D97-AF65-F5344CB8AC3E}">
        <p14:creationId xmlns="" xmlns:p14="http://schemas.microsoft.com/office/powerpoint/2010/main" val="1400421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201DC080-7393-4DBF-A246-FEC7FB773675}"/>
              </a:ext>
            </a:extLst>
          </p:cNvPr>
          <p:cNvSpPr>
            <a:spLocks noGrp="1"/>
          </p:cNvSpPr>
          <p:nvPr>
            <p:ph type="title"/>
          </p:nvPr>
        </p:nvSpPr>
        <p:spPr/>
        <p:txBody>
          <a:bodyPr/>
          <a:lstStyle/>
          <a:p>
            <a:r>
              <a:rPr lang="tr-TR"/>
              <a:t>Asıl başlık stilini düzenlemek için tıklayın</a:t>
            </a:r>
          </a:p>
        </p:txBody>
      </p:sp>
      <p:sp>
        <p:nvSpPr>
          <p:cNvPr id="3" name="Dikey Metin Yer Tutucusu 2">
            <a:extLst>
              <a:ext uri="{FF2B5EF4-FFF2-40B4-BE49-F238E27FC236}">
                <a16:creationId xmlns="" xmlns:a16="http://schemas.microsoft.com/office/drawing/2014/main" id="{70838385-172A-4C48-92A2-F17B2D22187C}"/>
              </a:ext>
            </a:extLst>
          </p:cNvPr>
          <p:cNvSpPr>
            <a:spLocks noGrp="1"/>
          </p:cNvSpPr>
          <p:nvPr>
            <p:ph type="body" orient="vert" idx="1"/>
          </p:nvPr>
        </p:nvSpPr>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 xmlns:a16="http://schemas.microsoft.com/office/drawing/2014/main" id="{361B827F-F8F8-417B-B8EC-3FCE61F8E677}"/>
              </a:ext>
            </a:extLst>
          </p:cNvPr>
          <p:cNvSpPr>
            <a:spLocks noGrp="1"/>
          </p:cNvSpPr>
          <p:nvPr>
            <p:ph type="dt" sz="half" idx="10"/>
          </p:nvPr>
        </p:nvSpPr>
        <p:spPr/>
        <p:txBody>
          <a:bodyPr/>
          <a:lstStyle/>
          <a:p>
            <a:fld id="{3C6AD69C-9E25-4AC4-BAE9-45CA7AE610AD}" type="datetimeFigureOut">
              <a:rPr lang="tr-TR" smtClean="0"/>
              <a:pPr/>
              <a:t>23/10/2020</a:t>
            </a:fld>
            <a:endParaRPr lang="tr-TR"/>
          </a:p>
        </p:txBody>
      </p:sp>
      <p:sp>
        <p:nvSpPr>
          <p:cNvPr id="5" name="Alt Bilgi Yer Tutucusu 4">
            <a:extLst>
              <a:ext uri="{FF2B5EF4-FFF2-40B4-BE49-F238E27FC236}">
                <a16:creationId xmlns="" xmlns:a16="http://schemas.microsoft.com/office/drawing/2014/main" id="{A1CD8239-8062-450A-A60C-7BD340295BEA}"/>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 xmlns:a16="http://schemas.microsoft.com/office/drawing/2014/main" id="{AA2D48E0-F3C0-4DAB-9B49-84F8E316F52B}"/>
              </a:ext>
            </a:extLst>
          </p:cNvPr>
          <p:cNvSpPr>
            <a:spLocks noGrp="1"/>
          </p:cNvSpPr>
          <p:nvPr>
            <p:ph type="sldNum" sz="quarter" idx="12"/>
          </p:nvPr>
        </p:nvSpPr>
        <p:spPr/>
        <p:txBody>
          <a:bodyPr/>
          <a:lstStyle/>
          <a:p>
            <a:fld id="{B528C144-D70A-4FEA-BCEF-E18BD83F1771}" type="slidenum">
              <a:rPr lang="tr-TR" smtClean="0"/>
              <a:pPr/>
              <a:t>‹#›</a:t>
            </a:fld>
            <a:endParaRPr lang="tr-TR"/>
          </a:p>
        </p:txBody>
      </p:sp>
    </p:spTree>
    <p:extLst>
      <p:ext uri="{BB962C8B-B14F-4D97-AF65-F5344CB8AC3E}">
        <p14:creationId xmlns="" xmlns:p14="http://schemas.microsoft.com/office/powerpoint/2010/main" val="3217138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a:extLst>
              <a:ext uri="{FF2B5EF4-FFF2-40B4-BE49-F238E27FC236}">
                <a16:creationId xmlns="" xmlns:a16="http://schemas.microsoft.com/office/drawing/2014/main" id="{5C1AC84D-2147-4F59-A5C6-DBE403471F58}"/>
              </a:ext>
            </a:extLst>
          </p:cNvPr>
          <p:cNvSpPr>
            <a:spLocks noGrp="1"/>
          </p:cNvSpPr>
          <p:nvPr>
            <p:ph type="title" orient="vert"/>
          </p:nvPr>
        </p:nvSpPr>
        <p:spPr>
          <a:xfrm>
            <a:off x="8724900" y="365125"/>
            <a:ext cx="2628900" cy="5811838"/>
          </a:xfrm>
        </p:spPr>
        <p:txBody>
          <a:bodyPr vert="eaVert"/>
          <a:lstStyle/>
          <a:p>
            <a:r>
              <a:rPr lang="tr-TR"/>
              <a:t>Asıl başlık stilini düzenlemek için tıklayın</a:t>
            </a:r>
          </a:p>
        </p:txBody>
      </p:sp>
      <p:sp>
        <p:nvSpPr>
          <p:cNvPr id="3" name="Dikey Metin Yer Tutucusu 2">
            <a:extLst>
              <a:ext uri="{FF2B5EF4-FFF2-40B4-BE49-F238E27FC236}">
                <a16:creationId xmlns="" xmlns:a16="http://schemas.microsoft.com/office/drawing/2014/main" id="{3522E9E2-4E58-4503-A4BE-D773F32CA927}"/>
              </a:ext>
            </a:extLst>
          </p:cNvPr>
          <p:cNvSpPr>
            <a:spLocks noGrp="1"/>
          </p:cNvSpPr>
          <p:nvPr>
            <p:ph type="body" orient="vert" idx="1"/>
          </p:nvPr>
        </p:nvSpPr>
        <p:spPr>
          <a:xfrm>
            <a:off x="838200" y="365125"/>
            <a:ext cx="7734300" cy="5811838"/>
          </a:xfrm>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 xmlns:a16="http://schemas.microsoft.com/office/drawing/2014/main" id="{B2236417-919B-4892-B666-2BAAD5BD888A}"/>
              </a:ext>
            </a:extLst>
          </p:cNvPr>
          <p:cNvSpPr>
            <a:spLocks noGrp="1"/>
          </p:cNvSpPr>
          <p:nvPr>
            <p:ph type="dt" sz="half" idx="10"/>
          </p:nvPr>
        </p:nvSpPr>
        <p:spPr/>
        <p:txBody>
          <a:bodyPr/>
          <a:lstStyle/>
          <a:p>
            <a:fld id="{3C6AD69C-9E25-4AC4-BAE9-45CA7AE610AD}" type="datetimeFigureOut">
              <a:rPr lang="tr-TR" smtClean="0"/>
              <a:pPr/>
              <a:t>23/10/2020</a:t>
            </a:fld>
            <a:endParaRPr lang="tr-TR"/>
          </a:p>
        </p:txBody>
      </p:sp>
      <p:sp>
        <p:nvSpPr>
          <p:cNvPr id="5" name="Alt Bilgi Yer Tutucusu 4">
            <a:extLst>
              <a:ext uri="{FF2B5EF4-FFF2-40B4-BE49-F238E27FC236}">
                <a16:creationId xmlns="" xmlns:a16="http://schemas.microsoft.com/office/drawing/2014/main" id="{84F5F7A1-BB52-41AE-AEB0-8F0B5E31B31A}"/>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 xmlns:a16="http://schemas.microsoft.com/office/drawing/2014/main" id="{BF183CA8-00D2-400B-8A5C-C0E742FCA8B6}"/>
              </a:ext>
            </a:extLst>
          </p:cNvPr>
          <p:cNvSpPr>
            <a:spLocks noGrp="1"/>
          </p:cNvSpPr>
          <p:nvPr>
            <p:ph type="sldNum" sz="quarter" idx="12"/>
          </p:nvPr>
        </p:nvSpPr>
        <p:spPr/>
        <p:txBody>
          <a:bodyPr/>
          <a:lstStyle/>
          <a:p>
            <a:fld id="{B528C144-D70A-4FEA-BCEF-E18BD83F1771}" type="slidenum">
              <a:rPr lang="tr-TR" smtClean="0"/>
              <a:pPr/>
              <a:t>‹#›</a:t>
            </a:fld>
            <a:endParaRPr lang="tr-TR"/>
          </a:p>
        </p:txBody>
      </p:sp>
    </p:spTree>
    <p:extLst>
      <p:ext uri="{BB962C8B-B14F-4D97-AF65-F5344CB8AC3E}">
        <p14:creationId xmlns="" xmlns:p14="http://schemas.microsoft.com/office/powerpoint/2010/main" val="39969738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7DFE9383-8804-4A86-884E-5B1EA045CDBF}"/>
              </a:ext>
            </a:extLst>
          </p:cNvPr>
          <p:cNvSpPr>
            <a:spLocks noGrp="1"/>
          </p:cNvSpPr>
          <p:nvPr>
            <p:ph type="title"/>
          </p:nvPr>
        </p:nvSpPr>
        <p:spPr/>
        <p:txBody>
          <a:bodyPr/>
          <a:lstStyle/>
          <a:p>
            <a:r>
              <a:rPr lang="tr-TR"/>
              <a:t>Asıl başlık stilini düzenlemek için tıklayın</a:t>
            </a:r>
          </a:p>
        </p:txBody>
      </p:sp>
      <p:sp>
        <p:nvSpPr>
          <p:cNvPr id="3" name="İçerik Yer Tutucusu 2">
            <a:extLst>
              <a:ext uri="{FF2B5EF4-FFF2-40B4-BE49-F238E27FC236}">
                <a16:creationId xmlns="" xmlns:a16="http://schemas.microsoft.com/office/drawing/2014/main" id="{E9C7ED02-DD2A-464C-A52A-A2B53336AF2D}"/>
              </a:ext>
            </a:extLst>
          </p:cNvPr>
          <p:cNvSpPr>
            <a:spLocks noGrp="1"/>
          </p:cNvSpPr>
          <p:nvPr>
            <p:ph idx="1"/>
          </p:nvPr>
        </p:nvSpPr>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 xmlns:a16="http://schemas.microsoft.com/office/drawing/2014/main" id="{D3CACA07-F1F3-4F94-8FB2-A3BC0A0D4F8A}"/>
              </a:ext>
            </a:extLst>
          </p:cNvPr>
          <p:cNvSpPr>
            <a:spLocks noGrp="1"/>
          </p:cNvSpPr>
          <p:nvPr>
            <p:ph type="dt" sz="half" idx="10"/>
          </p:nvPr>
        </p:nvSpPr>
        <p:spPr/>
        <p:txBody>
          <a:bodyPr/>
          <a:lstStyle/>
          <a:p>
            <a:fld id="{3C6AD69C-9E25-4AC4-BAE9-45CA7AE610AD}" type="datetimeFigureOut">
              <a:rPr lang="tr-TR" smtClean="0"/>
              <a:pPr/>
              <a:t>23/10/2020</a:t>
            </a:fld>
            <a:endParaRPr lang="tr-TR"/>
          </a:p>
        </p:txBody>
      </p:sp>
      <p:sp>
        <p:nvSpPr>
          <p:cNvPr id="5" name="Alt Bilgi Yer Tutucusu 4">
            <a:extLst>
              <a:ext uri="{FF2B5EF4-FFF2-40B4-BE49-F238E27FC236}">
                <a16:creationId xmlns="" xmlns:a16="http://schemas.microsoft.com/office/drawing/2014/main" id="{B6D917F6-D410-46BD-A48C-72ABC9F88E1A}"/>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 xmlns:a16="http://schemas.microsoft.com/office/drawing/2014/main" id="{80A0C7AD-D7B9-4523-A30E-CAE78A07394F}"/>
              </a:ext>
            </a:extLst>
          </p:cNvPr>
          <p:cNvSpPr>
            <a:spLocks noGrp="1"/>
          </p:cNvSpPr>
          <p:nvPr>
            <p:ph type="sldNum" sz="quarter" idx="12"/>
          </p:nvPr>
        </p:nvSpPr>
        <p:spPr/>
        <p:txBody>
          <a:bodyPr/>
          <a:lstStyle/>
          <a:p>
            <a:fld id="{B528C144-D70A-4FEA-BCEF-E18BD83F1771}" type="slidenum">
              <a:rPr lang="tr-TR" smtClean="0"/>
              <a:pPr/>
              <a:t>‹#›</a:t>
            </a:fld>
            <a:endParaRPr lang="tr-TR"/>
          </a:p>
        </p:txBody>
      </p:sp>
    </p:spTree>
    <p:extLst>
      <p:ext uri="{BB962C8B-B14F-4D97-AF65-F5344CB8AC3E}">
        <p14:creationId xmlns="" xmlns:p14="http://schemas.microsoft.com/office/powerpoint/2010/main" val="3928015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 Bilgisi">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A5499A90-8666-48DF-97CF-F39FCF22EC1F}"/>
              </a:ext>
            </a:extLst>
          </p:cNvPr>
          <p:cNvSpPr>
            <a:spLocks noGrp="1"/>
          </p:cNvSpPr>
          <p:nvPr>
            <p:ph type="title"/>
          </p:nvPr>
        </p:nvSpPr>
        <p:spPr>
          <a:xfrm>
            <a:off x="831850" y="1709738"/>
            <a:ext cx="10515600" cy="2852737"/>
          </a:xfrm>
        </p:spPr>
        <p:txBody>
          <a:bodyPr anchor="b"/>
          <a:lstStyle>
            <a:lvl1pPr>
              <a:defRPr sz="6000"/>
            </a:lvl1pPr>
          </a:lstStyle>
          <a:p>
            <a:r>
              <a:rPr lang="tr-TR"/>
              <a:t>Asıl başlık stilini düzenlemek için tıklayın</a:t>
            </a:r>
          </a:p>
        </p:txBody>
      </p:sp>
      <p:sp>
        <p:nvSpPr>
          <p:cNvPr id="3" name="Metin Yer Tutucusu 2">
            <a:extLst>
              <a:ext uri="{FF2B5EF4-FFF2-40B4-BE49-F238E27FC236}">
                <a16:creationId xmlns="" xmlns:a16="http://schemas.microsoft.com/office/drawing/2014/main" id="{2603B2BA-EDDC-401D-8522-2369CB0DBD8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düzenlemek için tıklayın</a:t>
            </a:r>
          </a:p>
        </p:txBody>
      </p:sp>
      <p:sp>
        <p:nvSpPr>
          <p:cNvPr id="4" name="Veri Yer Tutucusu 3">
            <a:extLst>
              <a:ext uri="{FF2B5EF4-FFF2-40B4-BE49-F238E27FC236}">
                <a16:creationId xmlns="" xmlns:a16="http://schemas.microsoft.com/office/drawing/2014/main" id="{FAB9C533-8ACA-4130-8A38-7899DCA51A17}"/>
              </a:ext>
            </a:extLst>
          </p:cNvPr>
          <p:cNvSpPr>
            <a:spLocks noGrp="1"/>
          </p:cNvSpPr>
          <p:nvPr>
            <p:ph type="dt" sz="half" idx="10"/>
          </p:nvPr>
        </p:nvSpPr>
        <p:spPr/>
        <p:txBody>
          <a:bodyPr/>
          <a:lstStyle/>
          <a:p>
            <a:fld id="{3C6AD69C-9E25-4AC4-BAE9-45CA7AE610AD}" type="datetimeFigureOut">
              <a:rPr lang="tr-TR" smtClean="0"/>
              <a:pPr/>
              <a:t>23/10/2020</a:t>
            </a:fld>
            <a:endParaRPr lang="tr-TR"/>
          </a:p>
        </p:txBody>
      </p:sp>
      <p:sp>
        <p:nvSpPr>
          <p:cNvPr id="5" name="Alt Bilgi Yer Tutucusu 4">
            <a:extLst>
              <a:ext uri="{FF2B5EF4-FFF2-40B4-BE49-F238E27FC236}">
                <a16:creationId xmlns="" xmlns:a16="http://schemas.microsoft.com/office/drawing/2014/main" id="{FADAD274-5860-4DA9-BEE7-704DCA6FCA56}"/>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 xmlns:a16="http://schemas.microsoft.com/office/drawing/2014/main" id="{BC3628B5-73CC-468D-971D-79CE5B281A83}"/>
              </a:ext>
            </a:extLst>
          </p:cNvPr>
          <p:cNvSpPr>
            <a:spLocks noGrp="1"/>
          </p:cNvSpPr>
          <p:nvPr>
            <p:ph type="sldNum" sz="quarter" idx="12"/>
          </p:nvPr>
        </p:nvSpPr>
        <p:spPr/>
        <p:txBody>
          <a:bodyPr/>
          <a:lstStyle/>
          <a:p>
            <a:fld id="{B528C144-D70A-4FEA-BCEF-E18BD83F1771}" type="slidenum">
              <a:rPr lang="tr-TR" smtClean="0"/>
              <a:pPr/>
              <a:t>‹#›</a:t>
            </a:fld>
            <a:endParaRPr lang="tr-TR"/>
          </a:p>
        </p:txBody>
      </p:sp>
    </p:spTree>
    <p:extLst>
      <p:ext uri="{BB962C8B-B14F-4D97-AF65-F5344CB8AC3E}">
        <p14:creationId xmlns="" xmlns:p14="http://schemas.microsoft.com/office/powerpoint/2010/main" val="21488595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1CBC4862-594A-409C-823D-97D8661FE3FB}"/>
              </a:ext>
            </a:extLst>
          </p:cNvPr>
          <p:cNvSpPr>
            <a:spLocks noGrp="1"/>
          </p:cNvSpPr>
          <p:nvPr>
            <p:ph type="title"/>
          </p:nvPr>
        </p:nvSpPr>
        <p:spPr/>
        <p:txBody>
          <a:bodyPr/>
          <a:lstStyle/>
          <a:p>
            <a:r>
              <a:rPr lang="tr-TR"/>
              <a:t>Asıl başlık stilini düzenlemek için tıklayın</a:t>
            </a:r>
          </a:p>
        </p:txBody>
      </p:sp>
      <p:sp>
        <p:nvSpPr>
          <p:cNvPr id="3" name="İçerik Yer Tutucusu 2">
            <a:extLst>
              <a:ext uri="{FF2B5EF4-FFF2-40B4-BE49-F238E27FC236}">
                <a16:creationId xmlns="" xmlns:a16="http://schemas.microsoft.com/office/drawing/2014/main" id="{4C3BD360-5A58-44CF-A70C-334AED35DD21}"/>
              </a:ext>
            </a:extLst>
          </p:cNvPr>
          <p:cNvSpPr>
            <a:spLocks noGrp="1"/>
          </p:cNvSpPr>
          <p:nvPr>
            <p:ph sz="half" idx="1"/>
          </p:nvPr>
        </p:nvSpPr>
        <p:spPr>
          <a:xfrm>
            <a:off x="838200" y="1825625"/>
            <a:ext cx="5181600" cy="435133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İçerik Yer Tutucusu 3">
            <a:extLst>
              <a:ext uri="{FF2B5EF4-FFF2-40B4-BE49-F238E27FC236}">
                <a16:creationId xmlns="" xmlns:a16="http://schemas.microsoft.com/office/drawing/2014/main" id="{CA6DB849-84F2-4FE7-A279-D38DB61B8563}"/>
              </a:ext>
            </a:extLst>
          </p:cNvPr>
          <p:cNvSpPr>
            <a:spLocks noGrp="1"/>
          </p:cNvSpPr>
          <p:nvPr>
            <p:ph sz="half" idx="2"/>
          </p:nvPr>
        </p:nvSpPr>
        <p:spPr>
          <a:xfrm>
            <a:off x="6172200" y="1825625"/>
            <a:ext cx="5181600" cy="435133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5" name="Veri Yer Tutucusu 4">
            <a:extLst>
              <a:ext uri="{FF2B5EF4-FFF2-40B4-BE49-F238E27FC236}">
                <a16:creationId xmlns="" xmlns:a16="http://schemas.microsoft.com/office/drawing/2014/main" id="{FBE1E152-BAB9-40A5-B938-2658E92992E3}"/>
              </a:ext>
            </a:extLst>
          </p:cNvPr>
          <p:cNvSpPr>
            <a:spLocks noGrp="1"/>
          </p:cNvSpPr>
          <p:nvPr>
            <p:ph type="dt" sz="half" idx="10"/>
          </p:nvPr>
        </p:nvSpPr>
        <p:spPr/>
        <p:txBody>
          <a:bodyPr/>
          <a:lstStyle/>
          <a:p>
            <a:fld id="{3C6AD69C-9E25-4AC4-BAE9-45CA7AE610AD}" type="datetimeFigureOut">
              <a:rPr lang="tr-TR" smtClean="0"/>
              <a:pPr/>
              <a:t>23/10/2020</a:t>
            </a:fld>
            <a:endParaRPr lang="tr-TR"/>
          </a:p>
        </p:txBody>
      </p:sp>
      <p:sp>
        <p:nvSpPr>
          <p:cNvPr id="6" name="Alt Bilgi Yer Tutucusu 5">
            <a:extLst>
              <a:ext uri="{FF2B5EF4-FFF2-40B4-BE49-F238E27FC236}">
                <a16:creationId xmlns="" xmlns:a16="http://schemas.microsoft.com/office/drawing/2014/main" id="{35C50819-B32D-4544-8A9C-53179D61E975}"/>
              </a:ext>
            </a:extLst>
          </p:cNvPr>
          <p:cNvSpPr>
            <a:spLocks noGrp="1"/>
          </p:cNvSpPr>
          <p:nvPr>
            <p:ph type="ftr" sz="quarter" idx="11"/>
          </p:nvPr>
        </p:nvSpPr>
        <p:spPr/>
        <p:txBody>
          <a:bodyPr/>
          <a:lstStyle/>
          <a:p>
            <a:endParaRPr lang="tr-TR"/>
          </a:p>
        </p:txBody>
      </p:sp>
      <p:sp>
        <p:nvSpPr>
          <p:cNvPr id="7" name="Slayt Numarası Yer Tutucusu 6">
            <a:extLst>
              <a:ext uri="{FF2B5EF4-FFF2-40B4-BE49-F238E27FC236}">
                <a16:creationId xmlns="" xmlns:a16="http://schemas.microsoft.com/office/drawing/2014/main" id="{B13A1D41-B96E-4F5D-828E-B1CA044853BC}"/>
              </a:ext>
            </a:extLst>
          </p:cNvPr>
          <p:cNvSpPr>
            <a:spLocks noGrp="1"/>
          </p:cNvSpPr>
          <p:nvPr>
            <p:ph type="sldNum" sz="quarter" idx="12"/>
          </p:nvPr>
        </p:nvSpPr>
        <p:spPr/>
        <p:txBody>
          <a:bodyPr/>
          <a:lstStyle/>
          <a:p>
            <a:fld id="{B528C144-D70A-4FEA-BCEF-E18BD83F1771}" type="slidenum">
              <a:rPr lang="tr-TR" smtClean="0"/>
              <a:pPr/>
              <a:t>‹#›</a:t>
            </a:fld>
            <a:endParaRPr lang="tr-TR"/>
          </a:p>
        </p:txBody>
      </p:sp>
    </p:spTree>
    <p:extLst>
      <p:ext uri="{BB962C8B-B14F-4D97-AF65-F5344CB8AC3E}">
        <p14:creationId xmlns="" xmlns:p14="http://schemas.microsoft.com/office/powerpoint/2010/main" val="32199339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21F2819F-3A56-4885-9972-4E4EF8BD0A79}"/>
              </a:ext>
            </a:extLst>
          </p:cNvPr>
          <p:cNvSpPr>
            <a:spLocks noGrp="1"/>
          </p:cNvSpPr>
          <p:nvPr>
            <p:ph type="title"/>
          </p:nvPr>
        </p:nvSpPr>
        <p:spPr>
          <a:xfrm>
            <a:off x="839788" y="365125"/>
            <a:ext cx="10515600" cy="1325563"/>
          </a:xfrm>
        </p:spPr>
        <p:txBody>
          <a:bodyPr/>
          <a:lstStyle/>
          <a:p>
            <a:r>
              <a:rPr lang="tr-TR"/>
              <a:t>Asıl başlık stilini düzenlemek için tıklayın</a:t>
            </a:r>
          </a:p>
        </p:txBody>
      </p:sp>
      <p:sp>
        <p:nvSpPr>
          <p:cNvPr id="3" name="Metin Yer Tutucusu 2">
            <a:extLst>
              <a:ext uri="{FF2B5EF4-FFF2-40B4-BE49-F238E27FC236}">
                <a16:creationId xmlns="" xmlns:a16="http://schemas.microsoft.com/office/drawing/2014/main" id="{F136CFB2-9D3B-4DCF-AEE2-E938A24E6AB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4" name="İçerik Yer Tutucusu 3">
            <a:extLst>
              <a:ext uri="{FF2B5EF4-FFF2-40B4-BE49-F238E27FC236}">
                <a16:creationId xmlns="" xmlns:a16="http://schemas.microsoft.com/office/drawing/2014/main" id="{C5190BC9-C8F0-4F07-B1C6-D6EA33598EC3}"/>
              </a:ext>
            </a:extLst>
          </p:cNvPr>
          <p:cNvSpPr>
            <a:spLocks noGrp="1"/>
          </p:cNvSpPr>
          <p:nvPr>
            <p:ph sz="half" idx="2"/>
          </p:nvPr>
        </p:nvSpPr>
        <p:spPr>
          <a:xfrm>
            <a:off x="839788" y="2505075"/>
            <a:ext cx="5157787" cy="368458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5" name="Metin Yer Tutucusu 4">
            <a:extLst>
              <a:ext uri="{FF2B5EF4-FFF2-40B4-BE49-F238E27FC236}">
                <a16:creationId xmlns="" xmlns:a16="http://schemas.microsoft.com/office/drawing/2014/main" id="{2C1AF74D-6044-4886-939B-46EE474B44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6" name="İçerik Yer Tutucusu 5">
            <a:extLst>
              <a:ext uri="{FF2B5EF4-FFF2-40B4-BE49-F238E27FC236}">
                <a16:creationId xmlns="" xmlns:a16="http://schemas.microsoft.com/office/drawing/2014/main" id="{05B19E42-1757-4935-88B4-6DF1816C5B3D}"/>
              </a:ext>
            </a:extLst>
          </p:cNvPr>
          <p:cNvSpPr>
            <a:spLocks noGrp="1"/>
          </p:cNvSpPr>
          <p:nvPr>
            <p:ph sz="quarter" idx="4"/>
          </p:nvPr>
        </p:nvSpPr>
        <p:spPr>
          <a:xfrm>
            <a:off x="6172200" y="2505075"/>
            <a:ext cx="5183188" cy="368458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7" name="Veri Yer Tutucusu 6">
            <a:extLst>
              <a:ext uri="{FF2B5EF4-FFF2-40B4-BE49-F238E27FC236}">
                <a16:creationId xmlns="" xmlns:a16="http://schemas.microsoft.com/office/drawing/2014/main" id="{2D27FBF6-FC63-4467-B3B1-8213676633BD}"/>
              </a:ext>
            </a:extLst>
          </p:cNvPr>
          <p:cNvSpPr>
            <a:spLocks noGrp="1"/>
          </p:cNvSpPr>
          <p:nvPr>
            <p:ph type="dt" sz="half" idx="10"/>
          </p:nvPr>
        </p:nvSpPr>
        <p:spPr/>
        <p:txBody>
          <a:bodyPr/>
          <a:lstStyle/>
          <a:p>
            <a:fld id="{3C6AD69C-9E25-4AC4-BAE9-45CA7AE610AD}" type="datetimeFigureOut">
              <a:rPr lang="tr-TR" smtClean="0"/>
              <a:pPr/>
              <a:t>23/10/2020</a:t>
            </a:fld>
            <a:endParaRPr lang="tr-TR"/>
          </a:p>
        </p:txBody>
      </p:sp>
      <p:sp>
        <p:nvSpPr>
          <p:cNvPr id="8" name="Alt Bilgi Yer Tutucusu 7">
            <a:extLst>
              <a:ext uri="{FF2B5EF4-FFF2-40B4-BE49-F238E27FC236}">
                <a16:creationId xmlns="" xmlns:a16="http://schemas.microsoft.com/office/drawing/2014/main" id="{BA9F9168-0255-481F-9AD9-22250BE41973}"/>
              </a:ext>
            </a:extLst>
          </p:cNvPr>
          <p:cNvSpPr>
            <a:spLocks noGrp="1"/>
          </p:cNvSpPr>
          <p:nvPr>
            <p:ph type="ftr" sz="quarter" idx="11"/>
          </p:nvPr>
        </p:nvSpPr>
        <p:spPr/>
        <p:txBody>
          <a:bodyPr/>
          <a:lstStyle/>
          <a:p>
            <a:endParaRPr lang="tr-TR"/>
          </a:p>
        </p:txBody>
      </p:sp>
      <p:sp>
        <p:nvSpPr>
          <p:cNvPr id="9" name="Slayt Numarası Yer Tutucusu 8">
            <a:extLst>
              <a:ext uri="{FF2B5EF4-FFF2-40B4-BE49-F238E27FC236}">
                <a16:creationId xmlns="" xmlns:a16="http://schemas.microsoft.com/office/drawing/2014/main" id="{747F8B86-4D21-43A3-975B-7444F1268F0B}"/>
              </a:ext>
            </a:extLst>
          </p:cNvPr>
          <p:cNvSpPr>
            <a:spLocks noGrp="1"/>
          </p:cNvSpPr>
          <p:nvPr>
            <p:ph type="sldNum" sz="quarter" idx="12"/>
          </p:nvPr>
        </p:nvSpPr>
        <p:spPr/>
        <p:txBody>
          <a:bodyPr/>
          <a:lstStyle/>
          <a:p>
            <a:fld id="{B528C144-D70A-4FEA-BCEF-E18BD83F1771}" type="slidenum">
              <a:rPr lang="tr-TR" smtClean="0"/>
              <a:pPr/>
              <a:t>‹#›</a:t>
            </a:fld>
            <a:endParaRPr lang="tr-TR"/>
          </a:p>
        </p:txBody>
      </p:sp>
    </p:spTree>
    <p:extLst>
      <p:ext uri="{BB962C8B-B14F-4D97-AF65-F5344CB8AC3E}">
        <p14:creationId xmlns="" xmlns:p14="http://schemas.microsoft.com/office/powerpoint/2010/main" val="32634597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8CB92537-465C-40F2-9E2A-800CEE3F692A}"/>
              </a:ext>
            </a:extLst>
          </p:cNvPr>
          <p:cNvSpPr>
            <a:spLocks noGrp="1"/>
          </p:cNvSpPr>
          <p:nvPr>
            <p:ph type="title"/>
          </p:nvPr>
        </p:nvSpPr>
        <p:spPr/>
        <p:txBody>
          <a:bodyPr/>
          <a:lstStyle/>
          <a:p>
            <a:r>
              <a:rPr lang="tr-TR"/>
              <a:t>Asıl başlık stilini düzenlemek için tıklayın</a:t>
            </a:r>
          </a:p>
        </p:txBody>
      </p:sp>
      <p:sp>
        <p:nvSpPr>
          <p:cNvPr id="3" name="Veri Yer Tutucusu 2">
            <a:extLst>
              <a:ext uri="{FF2B5EF4-FFF2-40B4-BE49-F238E27FC236}">
                <a16:creationId xmlns="" xmlns:a16="http://schemas.microsoft.com/office/drawing/2014/main" id="{A64A6636-67D2-485E-8E2F-E01B10AFC7D9}"/>
              </a:ext>
            </a:extLst>
          </p:cNvPr>
          <p:cNvSpPr>
            <a:spLocks noGrp="1"/>
          </p:cNvSpPr>
          <p:nvPr>
            <p:ph type="dt" sz="half" idx="10"/>
          </p:nvPr>
        </p:nvSpPr>
        <p:spPr/>
        <p:txBody>
          <a:bodyPr/>
          <a:lstStyle/>
          <a:p>
            <a:fld id="{3C6AD69C-9E25-4AC4-BAE9-45CA7AE610AD}" type="datetimeFigureOut">
              <a:rPr lang="tr-TR" smtClean="0"/>
              <a:pPr/>
              <a:t>23/10/2020</a:t>
            </a:fld>
            <a:endParaRPr lang="tr-TR"/>
          </a:p>
        </p:txBody>
      </p:sp>
      <p:sp>
        <p:nvSpPr>
          <p:cNvPr id="4" name="Alt Bilgi Yer Tutucusu 3">
            <a:extLst>
              <a:ext uri="{FF2B5EF4-FFF2-40B4-BE49-F238E27FC236}">
                <a16:creationId xmlns="" xmlns:a16="http://schemas.microsoft.com/office/drawing/2014/main" id="{4A8FD8F2-DB46-49F2-9D3E-9B5F81A1B282}"/>
              </a:ext>
            </a:extLst>
          </p:cNvPr>
          <p:cNvSpPr>
            <a:spLocks noGrp="1"/>
          </p:cNvSpPr>
          <p:nvPr>
            <p:ph type="ftr" sz="quarter" idx="11"/>
          </p:nvPr>
        </p:nvSpPr>
        <p:spPr/>
        <p:txBody>
          <a:bodyPr/>
          <a:lstStyle/>
          <a:p>
            <a:endParaRPr lang="tr-TR"/>
          </a:p>
        </p:txBody>
      </p:sp>
      <p:sp>
        <p:nvSpPr>
          <p:cNvPr id="5" name="Slayt Numarası Yer Tutucusu 4">
            <a:extLst>
              <a:ext uri="{FF2B5EF4-FFF2-40B4-BE49-F238E27FC236}">
                <a16:creationId xmlns="" xmlns:a16="http://schemas.microsoft.com/office/drawing/2014/main" id="{5FC4F641-F999-4327-BB0F-3BDCC358F903}"/>
              </a:ext>
            </a:extLst>
          </p:cNvPr>
          <p:cNvSpPr>
            <a:spLocks noGrp="1"/>
          </p:cNvSpPr>
          <p:nvPr>
            <p:ph type="sldNum" sz="quarter" idx="12"/>
          </p:nvPr>
        </p:nvSpPr>
        <p:spPr/>
        <p:txBody>
          <a:bodyPr/>
          <a:lstStyle/>
          <a:p>
            <a:fld id="{B528C144-D70A-4FEA-BCEF-E18BD83F1771}" type="slidenum">
              <a:rPr lang="tr-TR" smtClean="0"/>
              <a:pPr/>
              <a:t>‹#›</a:t>
            </a:fld>
            <a:endParaRPr lang="tr-TR"/>
          </a:p>
        </p:txBody>
      </p:sp>
    </p:spTree>
    <p:extLst>
      <p:ext uri="{BB962C8B-B14F-4D97-AF65-F5344CB8AC3E}">
        <p14:creationId xmlns="" xmlns:p14="http://schemas.microsoft.com/office/powerpoint/2010/main" val="4270818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a:extLst>
              <a:ext uri="{FF2B5EF4-FFF2-40B4-BE49-F238E27FC236}">
                <a16:creationId xmlns="" xmlns:a16="http://schemas.microsoft.com/office/drawing/2014/main" id="{84236012-5387-4FDE-94A7-75A1DEFE7A58}"/>
              </a:ext>
            </a:extLst>
          </p:cNvPr>
          <p:cNvSpPr>
            <a:spLocks noGrp="1"/>
          </p:cNvSpPr>
          <p:nvPr>
            <p:ph type="dt" sz="half" idx="10"/>
          </p:nvPr>
        </p:nvSpPr>
        <p:spPr/>
        <p:txBody>
          <a:bodyPr/>
          <a:lstStyle/>
          <a:p>
            <a:fld id="{3C6AD69C-9E25-4AC4-BAE9-45CA7AE610AD}" type="datetimeFigureOut">
              <a:rPr lang="tr-TR" smtClean="0"/>
              <a:pPr/>
              <a:t>23/10/2020</a:t>
            </a:fld>
            <a:endParaRPr lang="tr-TR"/>
          </a:p>
        </p:txBody>
      </p:sp>
      <p:sp>
        <p:nvSpPr>
          <p:cNvPr id="3" name="Alt Bilgi Yer Tutucusu 2">
            <a:extLst>
              <a:ext uri="{FF2B5EF4-FFF2-40B4-BE49-F238E27FC236}">
                <a16:creationId xmlns="" xmlns:a16="http://schemas.microsoft.com/office/drawing/2014/main" id="{B5887D44-7ACB-424A-A5FF-475289B8FD2A}"/>
              </a:ext>
            </a:extLst>
          </p:cNvPr>
          <p:cNvSpPr>
            <a:spLocks noGrp="1"/>
          </p:cNvSpPr>
          <p:nvPr>
            <p:ph type="ftr" sz="quarter" idx="11"/>
          </p:nvPr>
        </p:nvSpPr>
        <p:spPr/>
        <p:txBody>
          <a:bodyPr/>
          <a:lstStyle/>
          <a:p>
            <a:endParaRPr lang="tr-TR"/>
          </a:p>
        </p:txBody>
      </p:sp>
      <p:sp>
        <p:nvSpPr>
          <p:cNvPr id="4" name="Slayt Numarası Yer Tutucusu 3">
            <a:extLst>
              <a:ext uri="{FF2B5EF4-FFF2-40B4-BE49-F238E27FC236}">
                <a16:creationId xmlns="" xmlns:a16="http://schemas.microsoft.com/office/drawing/2014/main" id="{8410D7D3-4BD7-494D-B430-A5D7F70421B0}"/>
              </a:ext>
            </a:extLst>
          </p:cNvPr>
          <p:cNvSpPr>
            <a:spLocks noGrp="1"/>
          </p:cNvSpPr>
          <p:nvPr>
            <p:ph type="sldNum" sz="quarter" idx="12"/>
          </p:nvPr>
        </p:nvSpPr>
        <p:spPr/>
        <p:txBody>
          <a:bodyPr/>
          <a:lstStyle/>
          <a:p>
            <a:fld id="{B528C144-D70A-4FEA-BCEF-E18BD83F1771}" type="slidenum">
              <a:rPr lang="tr-TR" smtClean="0"/>
              <a:pPr/>
              <a:t>‹#›</a:t>
            </a:fld>
            <a:endParaRPr lang="tr-TR"/>
          </a:p>
        </p:txBody>
      </p:sp>
    </p:spTree>
    <p:extLst>
      <p:ext uri="{BB962C8B-B14F-4D97-AF65-F5344CB8AC3E}">
        <p14:creationId xmlns="" xmlns:p14="http://schemas.microsoft.com/office/powerpoint/2010/main" val="2088610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EA6FAF6C-1E15-4A47-8167-CA09535B31AF}"/>
              </a:ext>
            </a:extLst>
          </p:cNvPr>
          <p:cNvSpPr>
            <a:spLocks noGrp="1"/>
          </p:cNvSpPr>
          <p:nvPr>
            <p:ph type="title"/>
          </p:nvPr>
        </p:nvSpPr>
        <p:spPr>
          <a:xfrm>
            <a:off x="839788" y="457200"/>
            <a:ext cx="3932237" cy="1600200"/>
          </a:xfrm>
        </p:spPr>
        <p:txBody>
          <a:bodyPr anchor="b"/>
          <a:lstStyle>
            <a:lvl1pPr>
              <a:defRPr sz="3200"/>
            </a:lvl1pPr>
          </a:lstStyle>
          <a:p>
            <a:r>
              <a:rPr lang="tr-TR"/>
              <a:t>Asıl başlık stilini düzenlemek için tıklayın</a:t>
            </a:r>
          </a:p>
        </p:txBody>
      </p:sp>
      <p:sp>
        <p:nvSpPr>
          <p:cNvPr id="3" name="İçerik Yer Tutucusu 2">
            <a:extLst>
              <a:ext uri="{FF2B5EF4-FFF2-40B4-BE49-F238E27FC236}">
                <a16:creationId xmlns="" xmlns:a16="http://schemas.microsoft.com/office/drawing/2014/main" id="{90737824-54FC-4930-BF6A-C0767E7FF6B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Metin Yer Tutucusu 3">
            <a:extLst>
              <a:ext uri="{FF2B5EF4-FFF2-40B4-BE49-F238E27FC236}">
                <a16:creationId xmlns="" xmlns:a16="http://schemas.microsoft.com/office/drawing/2014/main" id="{5DD953C8-BFE4-45F8-B326-594C4B08F6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tıklayın</a:t>
            </a:r>
          </a:p>
        </p:txBody>
      </p:sp>
      <p:sp>
        <p:nvSpPr>
          <p:cNvPr id="5" name="Veri Yer Tutucusu 4">
            <a:extLst>
              <a:ext uri="{FF2B5EF4-FFF2-40B4-BE49-F238E27FC236}">
                <a16:creationId xmlns="" xmlns:a16="http://schemas.microsoft.com/office/drawing/2014/main" id="{832EB58A-38F8-44AF-8643-D4D5ADA9B9FE}"/>
              </a:ext>
            </a:extLst>
          </p:cNvPr>
          <p:cNvSpPr>
            <a:spLocks noGrp="1"/>
          </p:cNvSpPr>
          <p:nvPr>
            <p:ph type="dt" sz="half" idx="10"/>
          </p:nvPr>
        </p:nvSpPr>
        <p:spPr/>
        <p:txBody>
          <a:bodyPr/>
          <a:lstStyle/>
          <a:p>
            <a:fld id="{3C6AD69C-9E25-4AC4-BAE9-45CA7AE610AD}" type="datetimeFigureOut">
              <a:rPr lang="tr-TR" smtClean="0"/>
              <a:pPr/>
              <a:t>23/10/2020</a:t>
            </a:fld>
            <a:endParaRPr lang="tr-TR"/>
          </a:p>
        </p:txBody>
      </p:sp>
      <p:sp>
        <p:nvSpPr>
          <p:cNvPr id="6" name="Alt Bilgi Yer Tutucusu 5">
            <a:extLst>
              <a:ext uri="{FF2B5EF4-FFF2-40B4-BE49-F238E27FC236}">
                <a16:creationId xmlns="" xmlns:a16="http://schemas.microsoft.com/office/drawing/2014/main" id="{EAFC0FAB-D10C-4223-88F2-A53A040FFA41}"/>
              </a:ext>
            </a:extLst>
          </p:cNvPr>
          <p:cNvSpPr>
            <a:spLocks noGrp="1"/>
          </p:cNvSpPr>
          <p:nvPr>
            <p:ph type="ftr" sz="quarter" idx="11"/>
          </p:nvPr>
        </p:nvSpPr>
        <p:spPr/>
        <p:txBody>
          <a:bodyPr/>
          <a:lstStyle/>
          <a:p>
            <a:endParaRPr lang="tr-TR"/>
          </a:p>
        </p:txBody>
      </p:sp>
      <p:sp>
        <p:nvSpPr>
          <p:cNvPr id="7" name="Slayt Numarası Yer Tutucusu 6">
            <a:extLst>
              <a:ext uri="{FF2B5EF4-FFF2-40B4-BE49-F238E27FC236}">
                <a16:creationId xmlns="" xmlns:a16="http://schemas.microsoft.com/office/drawing/2014/main" id="{BFFFB225-8578-4473-BD01-7A89B971FB01}"/>
              </a:ext>
            </a:extLst>
          </p:cNvPr>
          <p:cNvSpPr>
            <a:spLocks noGrp="1"/>
          </p:cNvSpPr>
          <p:nvPr>
            <p:ph type="sldNum" sz="quarter" idx="12"/>
          </p:nvPr>
        </p:nvSpPr>
        <p:spPr/>
        <p:txBody>
          <a:bodyPr/>
          <a:lstStyle/>
          <a:p>
            <a:fld id="{B528C144-D70A-4FEA-BCEF-E18BD83F1771}" type="slidenum">
              <a:rPr lang="tr-TR" smtClean="0"/>
              <a:pPr/>
              <a:t>‹#›</a:t>
            </a:fld>
            <a:endParaRPr lang="tr-TR"/>
          </a:p>
        </p:txBody>
      </p:sp>
    </p:spTree>
    <p:extLst>
      <p:ext uri="{BB962C8B-B14F-4D97-AF65-F5344CB8AC3E}">
        <p14:creationId xmlns="" xmlns:p14="http://schemas.microsoft.com/office/powerpoint/2010/main" val="3355256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4F489450-7FE9-429B-87AE-3DED0E1DA3F4}"/>
              </a:ext>
            </a:extLst>
          </p:cNvPr>
          <p:cNvSpPr>
            <a:spLocks noGrp="1"/>
          </p:cNvSpPr>
          <p:nvPr>
            <p:ph type="title"/>
          </p:nvPr>
        </p:nvSpPr>
        <p:spPr>
          <a:xfrm>
            <a:off x="839788" y="457200"/>
            <a:ext cx="3932237" cy="1600200"/>
          </a:xfrm>
        </p:spPr>
        <p:txBody>
          <a:bodyPr anchor="b"/>
          <a:lstStyle>
            <a:lvl1pPr>
              <a:defRPr sz="3200"/>
            </a:lvl1pPr>
          </a:lstStyle>
          <a:p>
            <a:r>
              <a:rPr lang="tr-TR"/>
              <a:t>Asıl başlık stilini düzenlemek için tıklayın</a:t>
            </a:r>
          </a:p>
        </p:txBody>
      </p:sp>
      <p:sp>
        <p:nvSpPr>
          <p:cNvPr id="3" name="Resim Yer Tutucusu 2">
            <a:extLst>
              <a:ext uri="{FF2B5EF4-FFF2-40B4-BE49-F238E27FC236}">
                <a16:creationId xmlns="" xmlns:a16="http://schemas.microsoft.com/office/drawing/2014/main" id="{45BE73E4-BAF1-41C9-8F0F-FE351EF53CE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a:extLst>
              <a:ext uri="{FF2B5EF4-FFF2-40B4-BE49-F238E27FC236}">
                <a16:creationId xmlns="" xmlns:a16="http://schemas.microsoft.com/office/drawing/2014/main" id="{9C775083-E217-4598-86A1-817CA6CBAA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tıklayın</a:t>
            </a:r>
          </a:p>
        </p:txBody>
      </p:sp>
      <p:sp>
        <p:nvSpPr>
          <p:cNvPr id="5" name="Veri Yer Tutucusu 4">
            <a:extLst>
              <a:ext uri="{FF2B5EF4-FFF2-40B4-BE49-F238E27FC236}">
                <a16:creationId xmlns="" xmlns:a16="http://schemas.microsoft.com/office/drawing/2014/main" id="{9B9220CD-0079-4626-B382-17E7BED98B7C}"/>
              </a:ext>
            </a:extLst>
          </p:cNvPr>
          <p:cNvSpPr>
            <a:spLocks noGrp="1"/>
          </p:cNvSpPr>
          <p:nvPr>
            <p:ph type="dt" sz="half" idx="10"/>
          </p:nvPr>
        </p:nvSpPr>
        <p:spPr/>
        <p:txBody>
          <a:bodyPr/>
          <a:lstStyle/>
          <a:p>
            <a:fld id="{3C6AD69C-9E25-4AC4-BAE9-45CA7AE610AD}" type="datetimeFigureOut">
              <a:rPr lang="tr-TR" smtClean="0"/>
              <a:pPr/>
              <a:t>23/10/2020</a:t>
            </a:fld>
            <a:endParaRPr lang="tr-TR"/>
          </a:p>
        </p:txBody>
      </p:sp>
      <p:sp>
        <p:nvSpPr>
          <p:cNvPr id="6" name="Alt Bilgi Yer Tutucusu 5">
            <a:extLst>
              <a:ext uri="{FF2B5EF4-FFF2-40B4-BE49-F238E27FC236}">
                <a16:creationId xmlns="" xmlns:a16="http://schemas.microsoft.com/office/drawing/2014/main" id="{1080B3A9-57D9-435A-A6E3-2BE9AD1455AD}"/>
              </a:ext>
            </a:extLst>
          </p:cNvPr>
          <p:cNvSpPr>
            <a:spLocks noGrp="1"/>
          </p:cNvSpPr>
          <p:nvPr>
            <p:ph type="ftr" sz="quarter" idx="11"/>
          </p:nvPr>
        </p:nvSpPr>
        <p:spPr/>
        <p:txBody>
          <a:bodyPr/>
          <a:lstStyle/>
          <a:p>
            <a:endParaRPr lang="tr-TR"/>
          </a:p>
        </p:txBody>
      </p:sp>
      <p:sp>
        <p:nvSpPr>
          <p:cNvPr id="7" name="Slayt Numarası Yer Tutucusu 6">
            <a:extLst>
              <a:ext uri="{FF2B5EF4-FFF2-40B4-BE49-F238E27FC236}">
                <a16:creationId xmlns="" xmlns:a16="http://schemas.microsoft.com/office/drawing/2014/main" id="{B6041A3F-859B-401C-9452-6166E575AC93}"/>
              </a:ext>
            </a:extLst>
          </p:cNvPr>
          <p:cNvSpPr>
            <a:spLocks noGrp="1"/>
          </p:cNvSpPr>
          <p:nvPr>
            <p:ph type="sldNum" sz="quarter" idx="12"/>
          </p:nvPr>
        </p:nvSpPr>
        <p:spPr/>
        <p:txBody>
          <a:bodyPr/>
          <a:lstStyle/>
          <a:p>
            <a:fld id="{B528C144-D70A-4FEA-BCEF-E18BD83F1771}" type="slidenum">
              <a:rPr lang="tr-TR" smtClean="0"/>
              <a:pPr/>
              <a:t>‹#›</a:t>
            </a:fld>
            <a:endParaRPr lang="tr-TR"/>
          </a:p>
        </p:txBody>
      </p:sp>
    </p:spTree>
    <p:extLst>
      <p:ext uri="{BB962C8B-B14F-4D97-AF65-F5344CB8AC3E}">
        <p14:creationId xmlns="" xmlns:p14="http://schemas.microsoft.com/office/powerpoint/2010/main" val="35209812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a:extLst>
              <a:ext uri="{FF2B5EF4-FFF2-40B4-BE49-F238E27FC236}">
                <a16:creationId xmlns="" xmlns:a16="http://schemas.microsoft.com/office/drawing/2014/main" id="{3291D711-9E07-44DD-B86B-D4CC55F83A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a:t>Asıl başlık stilini düzenlemek için tıklayın</a:t>
            </a:r>
          </a:p>
        </p:txBody>
      </p:sp>
      <p:sp>
        <p:nvSpPr>
          <p:cNvPr id="3" name="Metin Yer Tutucusu 2">
            <a:extLst>
              <a:ext uri="{FF2B5EF4-FFF2-40B4-BE49-F238E27FC236}">
                <a16:creationId xmlns="" xmlns:a16="http://schemas.microsoft.com/office/drawing/2014/main" id="{074B2A04-A19E-4DD6-AA62-52B9C39C49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 xmlns:a16="http://schemas.microsoft.com/office/drawing/2014/main" id="{E40A5910-8818-43C0-A4D3-19B9C67D330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AD69C-9E25-4AC4-BAE9-45CA7AE610AD}" type="datetimeFigureOut">
              <a:rPr lang="tr-TR" smtClean="0"/>
              <a:pPr/>
              <a:t>23/10/2020</a:t>
            </a:fld>
            <a:endParaRPr lang="tr-TR"/>
          </a:p>
        </p:txBody>
      </p:sp>
      <p:sp>
        <p:nvSpPr>
          <p:cNvPr id="5" name="Alt Bilgi Yer Tutucusu 4">
            <a:extLst>
              <a:ext uri="{FF2B5EF4-FFF2-40B4-BE49-F238E27FC236}">
                <a16:creationId xmlns="" xmlns:a16="http://schemas.microsoft.com/office/drawing/2014/main" id="{A93567BD-8EF9-4BF8-9371-0D6F9D7166B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a:extLst>
              <a:ext uri="{FF2B5EF4-FFF2-40B4-BE49-F238E27FC236}">
                <a16:creationId xmlns="" xmlns:a16="http://schemas.microsoft.com/office/drawing/2014/main" id="{F334EC30-CED5-4C16-BC99-8FA233BA194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28C144-D70A-4FEA-BCEF-E18BD83F1771}" type="slidenum">
              <a:rPr lang="tr-TR" smtClean="0"/>
              <a:pPr/>
              <a:t>‹#›</a:t>
            </a:fld>
            <a:endParaRPr lang="tr-TR"/>
          </a:p>
        </p:txBody>
      </p:sp>
    </p:spTree>
    <p:extLst>
      <p:ext uri="{BB962C8B-B14F-4D97-AF65-F5344CB8AC3E}">
        <p14:creationId xmlns="" xmlns:p14="http://schemas.microsoft.com/office/powerpoint/2010/main" val="30088216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6590A307-E356-477A-8734-644806E04989}"/>
              </a:ext>
            </a:extLst>
          </p:cNvPr>
          <p:cNvSpPr>
            <a:spLocks noGrp="1"/>
          </p:cNvSpPr>
          <p:nvPr>
            <p:ph type="ctrTitle"/>
          </p:nvPr>
        </p:nvSpPr>
        <p:spPr>
          <a:xfrm>
            <a:off x="1524000" y="1122363"/>
            <a:ext cx="9144000" cy="1779863"/>
          </a:xfrm>
        </p:spPr>
        <p:txBody>
          <a:bodyPr/>
          <a:lstStyle/>
          <a:p>
            <a:r>
              <a:rPr lang="tr-TR" b="1" dirty="0">
                <a:solidFill>
                  <a:srgbClr val="FF0000"/>
                </a:solidFill>
                <a:latin typeface="Algerian" panose="04020705040A02060702" pitchFamily="82" charset="0"/>
              </a:rPr>
              <a:t>CANLILARIN TEMEL BİLEŞENLERİ</a:t>
            </a:r>
          </a:p>
        </p:txBody>
      </p:sp>
      <p:sp>
        <p:nvSpPr>
          <p:cNvPr id="3" name="Alt Başlık 2">
            <a:extLst>
              <a:ext uri="{FF2B5EF4-FFF2-40B4-BE49-F238E27FC236}">
                <a16:creationId xmlns="" xmlns:a16="http://schemas.microsoft.com/office/drawing/2014/main" id="{67F027B9-9A77-4814-9232-09A7F35ACCBF}"/>
              </a:ext>
            </a:extLst>
          </p:cNvPr>
          <p:cNvSpPr>
            <a:spLocks noGrp="1"/>
          </p:cNvSpPr>
          <p:nvPr>
            <p:ph type="subTitle" idx="1"/>
          </p:nvPr>
        </p:nvSpPr>
        <p:spPr/>
        <p:txBody>
          <a:bodyPr>
            <a:normAutofit/>
          </a:bodyPr>
          <a:lstStyle/>
          <a:p>
            <a:r>
              <a:rPr lang="tr-TR" sz="6000" b="1" dirty="0">
                <a:solidFill>
                  <a:srgbClr val="0070C0"/>
                </a:solidFill>
                <a:latin typeface="Algerian" panose="04020705040A02060702" pitchFamily="82" charset="0"/>
              </a:rPr>
              <a:t>HASAN KAPLAN</a:t>
            </a:r>
          </a:p>
        </p:txBody>
      </p:sp>
    </p:spTree>
    <p:extLst>
      <p:ext uri="{BB962C8B-B14F-4D97-AF65-F5344CB8AC3E}">
        <p14:creationId xmlns="" xmlns:p14="http://schemas.microsoft.com/office/powerpoint/2010/main" val="19070430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B46C4746-B572-42F0-A45D-8E3CA41F2741}"/>
              </a:ext>
            </a:extLst>
          </p:cNvPr>
          <p:cNvSpPr>
            <a:spLocks noGrp="1"/>
          </p:cNvSpPr>
          <p:nvPr>
            <p:ph type="title"/>
          </p:nvPr>
        </p:nvSpPr>
        <p:spPr>
          <a:xfrm>
            <a:off x="838200" y="365125"/>
            <a:ext cx="10515600" cy="1185379"/>
          </a:xfrm>
        </p:spPr>
        <p:txBody>
          <a:bodyPr/>
          <a:lstStyle/>
          <a:p>
            <a:pPr algn="ctr"/>
            <a:r>
              <a:rPr lang="tr-TR" dirty="0"/>
              <a:t> </a:t>
            </a:r>
            <a:r>
              <a:rPr lang="tr-TR" sz="4800" b="1" dirty="0">
                <a:solidFill>
                  <a:srgbClr val="0070C0"/>
                </a:solidFill>
                <a:latin typeface="Algerian" panose="04020705040A02060702" pitchFamily="82" charset="0"/>
              </a:rPr>
              <a:t>Suyun  Özellikleri</a:t>
            </a:r>
          </a:p>
        </p:txBody>
      </p:sp>
      <p:sp>
        <p:nvSpPr>
          <p:cNvPr id="3" name="İçerik Yer Tutucusu 2">
            <a:extLst>
              <a:ext uri="{FF2B5EF4-FFF2-40B4-BE49-F238E27FC236}">
                <a16:creationId xmlns="" xmlns:a16="http://schemas.microsoft.com/office/drawing/2014/main" id="{EB872DB3-D91C-4AD4-B792-0699C577CF15}"/>
              </a:ext>
            </a:extLst>
          </p:cNvPr>
          <p:cNvSpPr>
            <a:spLocks noGrp="1"/>
          </p:cNvSpPr>
          <p:nvPr>
            <p:ph idx="1"/>
          </p:nvPr>
        </p:nvSpPr>
        <p:spPr/>
        <p:txBody>
          <a:bodyPr/>
          <a:lstStyle/>
          <a:p>
            <a:r>
              <a:rPr lang="tr-TR" sz="4000" b="1" dirty="0">
                <a:solidFill>
                  <a:srgbClr val="FF0000"/>
                </a:solidFill>
              </a:rPr>
              <a:t>Su  fiziksel ve kimyasal özellikleri sebebiyle canlılar için vazgeçilmez bir maddedir.</a:t>
            </a:r>
          </a:p>
          <a:p>
            <a:r>
              <a:rPr lang="tr-TR" sz="4000" b="1" dirty="0">
                <a:solidFill>
                  <a:srgbClr val="00B050"/>
                </a:solidFill>
                <a:effectLst/>
                <a:latin typeface="Times New Roman" panose="02020603050405020304" pitchFamily="18" charset="0"/>
                <a:ea typeface="Times New Roman" panose="02020603050405020304" pitchFamily="18" charset="0"/>
              </a:rPr>
              <a:t>Yeryüzünde  yaşamın  devamı  için  suyun  sahip  olduğu  özellikler  çok  önemlidir.   </a:t>
            </a:r>
          </a:p>
          <a:p>
            <a:r>
              <a:rPr lang="tr-TR" sz="4000" b="1" dirty="0">
                <a:solidFill>
                  <a:srgbClr val="0070C0"/>
                </a:solidFill>
                <a:effectLst/>
                <a:latin typeface="Times New Roman" panose="02020603050405020304" pitchFamily="18" charset="0"/>
                <a:ea typeface="Times New Roman" panose="02020603050405020304" pitchFamily="18" charset="0"/>
              </a:rPr>
              <a:t>Bu  </a:t>
            </a:r>
            <a:r>
              <a:rPr lang="tr-TR" sz="4000" b="1" dirty="0" err="1">
                <a:solidFill>
                  <a:srgbClr val="0070C0"/>
                </a:solidFill>
                <a:effectLst/>
                <a:latin typeface="Times New Roman" panose="02020603050405020304" pitchFamily="18" charset="0"/>
                <a:ea typeface="Times New Roman" panose="02020603050405020304" pitchFamily="18" charset="0"/>
              </a:rPr>
              <a:t>özellikeri</a:t>
            </a:r>
            <a:r>
              <a:rPr lang="tr-TR" sz="4000" b="1" dirty="0">
                <a:solidFill>
                  <a:srgbClr val="0070C0"/>
                </a:solidFill>
                <a:effectLst/>
                <a:latin typeface="Times New Roman" panose="02020603050405020304" pitchFamily="18" charset="0"/>
                <a:ea typeface="Times New Roman" panose="02020603050405020304" pitchFamily="18" charset="0"/>
              </a:rPr>
              <a:t>  şu   şekilde  sıralayabiliriz;</a:t>
            </a:r>
          </a:p>
          <a:p>
            <a:pPr marL="0" indent="0">
              <a:buNone/>
            </a:pPr>
            <a:endParaRPr lang="tr-TR" dirty="0"/>
          </a:p>
        </p:txBody>
      </p:sp>
    </p:spTree>
    <p:extLst>
      <p:ext uri="{BB962C8B-B14F-4D97-AF65-F5344CB8AC3E}">
        <p14:creationId xmlns="" xmlns:p14="http://schemas.microsoft.com/office/powerpoint/2010/main" val="6126902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0CE7C028-11A0-413B-975E-A8E12A9667C0}"/>
              </a:ext>
            </a:extLst>
          </p:cNvPr>
          <p:cNvSpPr>
            <a:spLocks noGrp="1"/>
          </p:cNvSpPr>
          <p:nvPr>
            <p:ph type="title"/>
          </p:nvPr>
        </p:nvSpPr>
        <p:spPr/>
        <p:txBody>
          <a:bodyPr>
            <a:normAutofit/>
          </a:bodyPr>
          <a:lstStyle/>
          <a:p>
            <a:r>
              <a:rPr lang="tr-TR" sz="4000" b="1" dirty="0">
                <a:solidFill>
                  <a:srgbClr val="0070C0"/>
                </a:solidFill>
                <a:latin typeface="Algerian" panose="04020705040A02060702" pitchFamily="82" charset="0"/>
              </a:rPr>
              <a:t>Suyun Özellikleri:1.</a:t>
            </a:r>
            <a:r>
              <a:rPr lang="tr-TR" sz="4000" b="1" dirty="0">
                <a:solidFill>
                  <a:srgbClr val="0070C0"/>
                </a:solidFill>
                <a:effectLst/>
                <a:latin typeface="Algerian" panose="04020705040A02060702" pitchFamily="82" charset="0"/>
                <a:ea typeface="Times New Roman" panose="02020603050405020304" pitchFamily="18" charset="0"/>
              </a:rPr>
              <a:t> Çözücü Özelliği</a:t>
            </a:r>
            <a:endParaRPr lang="tr-TR" sz="4000" dirty="0">
              <a:solidFill>
                <a:srgbClr val="0070C0"/>
              </a:solidFill>
              <a:latin typeface="Algerian" panose="04020705040A02060702" pitchFamily="82" charset="0"/>
            </a:endParaRPr>
          </a:p>
        </p:txBody>
      </p:sp>
      <p:sp>
        <p:nvSpPr>
          <p:cNvPr id="3" name="İçerik Yer Tutucusu 2">
            <a:extLst>
              <a:ext uri="{FF2B5EF4-FFF2-40B4-BE49-F238E27FC236}">
                <a16:creationId xmlns="" xmlns:a16="http://schemas.microsoft.com/office/drawing/2014/main" id="{210E3C59-33FB-4613-AD66-9E3EC39C93CC}"/>
              </a:ext>
            </a:extLst>
          </p:cNvPr>
          <p:cNvSpPr>
            <a:spLocks noGrp="1"/>
          </p:cNvSpPr>
          <p:nvPr>
            <p:ph idx="1"/>
          </p:nvPr>
        </p:nvSpPr>
        <p:spPr/>
        <p:txBody>
          <a:bodyPr>
            <a:normAutofit lnSpcReduction="10000"/>
          </a:bodyPr>
          <a:lstStyle/>
          <a:p>
            <a:r>
              <a:rPr lang="tr-TR" sz="3600" b="1" dirty="0">
                <a:solidFill>
                  <a:srgbClr val="00B050"/>
                </a:solidFill>
                <a:effectLst/>
                <a:latin typeface="Times New Roman" panose="02020603050405020304" pitchFamily="18" charset="0"/>
                <a:ea typeface="Times New Roman" panose="02020603050405020304" pitchFamily="18" charset="0"/>
              </a:rPr>
              <a:t>Çözücü Özelliği</a:t>
            </a:r>
            <a:r>
              <a:rPr lang="tr-TR" sz="3600" b="1" dirty="0">
                <a:solidFill>
                  <a:srgbClr val="C00000"/>
                </a:solidFill>
                <a:effectLst/>
                <a:latin typeface="Times New Roman" panose="02020603050405020304" pitchFamily="18" charset="0"/>
                <a:ea typeface="Times New Roman" panose="02020603050405020304" pitchFamily="18" charset="0"/>
              </a:rPr>
              <a:t>: Su, bilinen en önemli çözücü  moleküldür.  </a:t>
            </a:r>
          </a:p>
          <a:p>
            <a:r>
              <a:rPr lang="tr-TR" sz="3600" b="1" dirty="0">
                <a:solidFill>
                  <a:srgbClr val="0070C0"/>
                </a:solidFill>
                <a:effectLst/>
                <a:latin typeface="Times New Roman" panose="02020603050405020304" pitchFamily="18" charset="0"/>
                <a:ea typeface="Times New Roman" panose="02020603050405020304" pitchFamily="18" charset="0"/>
              </a:rPr>
              <a:t>Bu nedenle canlı hücrelerde meydana gelen   biyokimyasal olayların tamamına yakını sulu  ortamlarda gerçekleşir.  </a:t>
            </a:r>
          </a:p>
          <a:p>
            <a:r>
              <a:rPr lang="tr-TR" sz="3600" b="1" dirty="0">
                <a:solidFill>
                  <a:schemeClr val="accent2"/>
                </a:solidFill>
              </a:rPr>
              <a:t>Sindirim tepkimelerinde su kullanılır. </a:t>
            </a:r>
          </a:p>
          <a:p>
            <a:r>
              <a:rPr lang="tr-TR" sz="3600" b="1" dirty="0">
                <a:solidFill>
                  <a:srgbClr val="7030A0"/>
                </a:solidFill>
              </a:rPr>
              <a:t>Bitkiler, ihtiyaç duyduğu maddeleri suda çözünmüş olarak topraktan alır.</a:t>
            </a:r>
          </a:p>
        </p:txBody>
      </p:sp>
    </p:spTree>
    <p:extLst>
      <p:ext uri="{BB962C8B-B14F-4D97-AF65-F5344CB8AC3E}">
        <p14:creationId xmlns="" xmlns:p14="http://schemas.microsoft.com/office/powerpoint/2010/main" val="36030934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9E37BD9B-F50D-44B5-AEBB-2792A0A0C1F3}"/>
              </a:ext>
            </a:extLst>
          </p:cNvPr>
          <p:cNvSpPr>
            <a:spLocks noGrp="1"/>
          </p:cNvSpPr>
          <p:nvPr>
            <p:ph type="title"/>
          </p:nvPr>
        </p:nvSpPr>
        <p:spPr>
          <a:xfrm>
            <a:off x="838200" y="365126"/>
            <a:ext cx="10515600" cy="1079362"/>
          </a:xfrm>
        </p:spPr>
        <p:txBody>
          <a:bodyPr>
            <a:normAutofit/>
          </a:bodyPr>
          <a:lstStyle/>
          <a:p>
            <a:r>
              <a:rPr lang="tr-TR" sz="4300" b="1" dirty="0">
                <a:solidFill>
                  <a:srgbClr val="0070C0"/>
                </a:solidFill>
                <a:latin typeface="Algerian" panose="04020705040A02060702" pitchFamily="82" charset="0"/>
              </a:rPr>
              <a:t>Suyun  Özellikleri: 2. Taşıma Görevi</a:t>
            </a:r>
            <a:endParaRPr lang="tr-TR" sz="4300" dirty="0"/>
          </a:p>
        </p:txBody>
      </p:sp>
      <p:sp>
        <p:nvSpPr>
          <p:cNvPr id="3" name="İçerik Yer Tutucusu 2">
            <a:extLst>
              <a:ext uri="{FF2B5EF4-FFF2-40B4-BE49-F238E27FC236}">
                <a16:creationId xmlns="" xmlns:a16="http://schemas.microsoft.com/office/drawing/2014/main" id="{393A7500-D787-44EE-8564-E5B9D5048E1D}"/>
              </a:ext>
            </a:extLst>
          </p:cNvPr>
          <p:cNvSpPr>
            <a:spLocks noGrp="1"/>
          </p:cNvSpPr>
          <p:nvPr>
            <p:ph idx="1"/>
          </p:nvPr>
        </p:nvSpPr>
        <p:spPr/>
        <p:txBody>
          <a:bodyPr>
            <a:normAutofit fontScale="92500" lnSpcReduction="10000"/>
          </a:bodyPr>
          <a:lstStyle/>
          <a:p>
            <a:r>
              <a:rPr lang="tr-TR" sz="40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tr-TR" sz="4000" b="1" dirty="0">
                <a:solidFill>
                  <a:srgbClr val="00B0F0"/>
                </a:solidFill>
                <a:effectLst/>
                <a:latin typeface="Times New Roman" panose="02020603050405020304" pitchFamily="18" charset="0"/>
                <a:ea typeface="Times New Roman" panose="02020603050405020304" pitchFamily="18" charset="0"/>
                <a:cs typeface="Times New Roman" panose="02020603050405020304" pitchFamily="18" charset="0"/>
              </a:rPr>
              <a:t>2. Taşıma Görevi</a:t>
            </a:r>
            <a:r>
              <a:rPr lang="tr-TR" sz="40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tr-TR" sz="4000" b="1" dirty="0">
                <a:solidFill>
                  <a:schemeClr val="accent2"/>
                </a:solidFill>
                <a:effectLst/>
                <a:latin typeface="Times New Roman" panose="02020603050405020304" pitchFamily="18" charset="0"/>
                <a:ea typeface="Times New Roman" panose="02020603050405020304" pitchFamily="18" charset="0"/>
                <a:cs typeface="Times New Roman" panose="02020603050405020304" pitchFamily="18" charset="0"/>
              </a:rPr>
              <a:t> Su, h</a:t>
            </a:r>
            <a:r>
              <a:rPr lang="tr-TR" sz="4000" b="1" dirty="0">
                <a:solidFill>
                  <a:schemeClr val="accent2"/>
                </a:solidFill>
                <a:latin typeface="Times New Roman" panose="02020603050405020304" pitchFamily="18" charset="0"/>
                <a:cs typeface="Times New Roman" panose="02020603050405020304" pitchFamily="18" charset="0"/>
              </a:rPr>
              <a:t>ücrelerin ihtiyaç duyduğu </a:t>
            </a:r>
            <a:r>
              <a:rPr lang="tr-TR" sz="4000" b="1" dirty="0">
                <a:solidFill>
                  <a:schemeClr val="accent2"/>
                </a:solidFill>
                <a:effectLst/>
                <a:latin typeface="Times New Roman" panose="02020603050405020304" pitchFamily="18" charset="0"/>
                <a:ea typeface="Times New Roman" panose="02020603050405020304" pitchFamily="18" charset="0"/>
                <a:cs typeface="Times New Roman" panose="02020603050405020304" pitchFamily="18" charset="0"/>
              </a:rPr>
              <a:t>organik besin </a:t>
            </a:r>
            <a:r>
              <a:rPr lang="tr-TR" sz="4000" b="1" dirty="0">
                <a:solidFill>
                  <a:schemeClr val="accent2"/>
                </a:solidFill>
                <a:latin typeface="Times New Roman" panose="02020603050405020304" pitchFamily="18" charset="0"/>
                <a:cs typeface="Times New Roman" panose="02020603050405020304" pitchFamily="18" charset="0"/>
              </a:rPr>
              <a:t>maddelerin</a:t>
            </a:r>
            <a:r>
              <a:rPr lang="tr-TR" sz="4000" b="1" dirty="0">
                <a:solidFill>
                  <a:schemeClr val="accent2"/>
                </a:solidFill>
                <a:effectLst/>
                <a:latin typeface="Times New Roman" panose="02020603050405020304" pitchFamily="18" charset="0"/>
                <a:ea typeface="Times New Roman" panose="02020603050405020304" pitchFamily="18" charset="0"/>
                <a:cs typeface="Times New Roman" panose="02020603050405020304" pitchFamily="18" charset="0"/>
              </a:rPr>
              <a:t>in ve inorganik tuzların vücut içinde çözünerek </a:t>
            </a:r>
            <a:r>
              <a:rPr lang="tr-TR" sz="4000" b="1" dirty="0">
                <a:solidFill>
                  <a:schemeClr val="accent2"/>
                </a:solidFill>
                <a:latin typeface="Times New Roman" panose="02020603050405020304" pitchFamily="18" charset="0"/>
                <a:cs typeface="Times New Roman" panose="02020603050405020304" pitchFamily="18" charset="0"/>
              </a:rPr>
              <a:t>taşınması</a:t>
            </a:r>
            <a:r>
              <a:rPr lang="tr-TR" sz="4000" b="1" dirty="0">
                <a:solidFill>
                  <a:schemeClr val="accent2"/>
                </a:solidFill>
                <a:effectLst/>
                <a:latin typeface="Times New Roman" panose="02020603050405020304" pitchFamily="18" charset="0"/>
                <a:ea typeface="Times New Roman" panose="02020603050405020304" pitchFamily="18" charset="0"/>
                <a:cs typeface="Times New Roman" panose="02020603050405020304" pitchFamily="18" charset="0"/>
              </a:rPr>
              <a:t>nı sağlar.  </a:t>
            </a:r>
          </a:p>
          <a:p>
            <a:r>
              <a:rPr lang="tr-TR" sz="40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Bu şekilde dokuların </a:t>
            </a:r>
            <a:r>
              <a:rPr lang="tr-TR" sz="4000" b="1" dirty="0" err="1">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ozmotik</a:t>
            </a:r>
            <a:r>
              <a:rPr lang="tr-TR" sz="40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basıncı, </a:t>
            </a:r>
            <a:r>
              <a:rPr lang="tr-TR" sz="4000" b="1" dirty="0" err="1">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pH</a:t>
            </a:r>
            <a:r>
              <a:rPr lang="tr-TR" sz="40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 ve iyon dengesini sağlamış olur.</a:t>
            </a:r>
          </a:p>
          <a:p>
            <a:r>
              <a:rPr lang="tr-TR" sz="4000" b="1" dirty="0">
                <a:solidFill>
                  <a:srgbClr val="C00000"/>
                </a:solidFill>
                <a:effectLst/>
                <a:latin typeface="Times New Roman" panose="02020603050405020304" pitchFamily="18" charset="0"/>
                <a:ea typeface="Times New Roman" panose="02020603050405020304" pitchFamily="18" charset="0"/>
              </a:rPr>
              <a:t>Örnek olarak bitkilerin  </a:t>
            </a:r>
            <a:r>
              <a:rPr lang="tr-TR" sz="4000" b="1" dirty="0" err="1">
                <a:solidFill>
                  <a:srgbClr val="C00000"/>
                </a:solidFill>
                <a:effectLst/>
                <a:latin typeface="Times New Roman" panose="02020603050405020304" pitchFamily="18" charset="0"/>
                <a:ea typeface="Times New Roman" panose="02020603050405020304" pitchFamily="18" charset="0"/>
              </a:rPr>
              <a:t>ksilem</a:t>
            </a:r>
            <a:r>
              <a:rPr lang="tr-TR" sz="4000" b="1" dirty="0">
                <a:solidFill>
                  <a:srgbClr val="C00000"/>
                </a:solidFill>
                <a:effectLst/>
                <a:latin typeface="Times New Roman" panose="02020603050405020304" pitchFamily="18" charset="0"/>
                <a:ea typeface="Times New Roman" panose="02020603050405020304" pitchFamily="18" charset="0"/>
              </a:rPr>
              <a:t>  borularında  suyun  taşınması   ve   hayvanlarda  kanın  hareketi   verilebilir.</a:t>
            </a:r>
            <a:endParaRPr lang="tr-TR" sz="40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3249340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6796446A-2C6A-4F86-934A-49207968255B}"/>
              </a:ext>
            </a:extLst>
          </p:cNvPr>
          <p:cNvSpPr>
            <a:spLocks noGrp="1"/>
          </p:cNvSpPr>
          <p:nvPr>
            <p:ph type="title"/>
          </p:nvPr>
        </p:nvSpPr>
        <p:spPr/>
        <p:txBody>
          <a:bodyPr/>
          <a:lstStyle/>
          <a:p>
            <a:pPr algn="ctr"/>
            <a:r>
              <a:rPr lang="tr-TR" sz="4400" b="1" dirty="0">
                <a:solidFill>
                  <a:srgbClr val="FF0000"/>
                </a:solidFill>
                <a:latin typeface="Algerian" panose="04020705040A02060702" pitchFamily="82" charset="0"/>
              </a:rPr>
              <a:t>Suyun Özellikleri: 3</a:t>
            </a:r>
            <a:endParaRPr lang="tr-TR" dirty="0">
              <a:solidFill>
                <a:srgbClr val="FF0000"/>
              </a:solidFill>
            </a:endParaRPr>
          </a:p>
        </p:txBody>
      </p:sp>
      <p:sp>
        <p:nvSpPr>
          <p:cNvPr id="3" name="İçerik Yer Tutucusu 2">
            <a:extLst>
              <a:ext uri="{FF2B5EF4-FFF2-40B4-BE49-F238E27FC236}">
                <a16:creationId xmlns="" xmlns:a16="http://schemas.microsoft.com/office/drawing/2014/main" id="{7D19E4FB-F3E7-40AF-BAB3-2B968F65F48C}"/>
              </a:ext>
            </a:extLst>
          </p:cNvPr>
          <p:cNvSpPr>
            <a:spLocks noGrp="1"/>
          </p:cNvSpPr>
          <p:nvPr>
            <p:ph idx="1"/>
          </p:nvPr>
        </p:nvSpPr>
        <p:spPr/>
        <p:txBody>
          <a:bodyPr>
            <a:normAutofit/>
          </a:bodyPr>
          <a:lstStyle/>
          <a:p>
            <a:r>
              <a:rPr lang="tr-TR" sz="3200" b="1"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3.Organik besin sentezi: </a:t>
            </a:r>
            <a:r>
              <a:rPr lang="tr-TR" sz="3200" b="1" dirty="0">
                <a:solidFill>
                  <a:srgbClr val="00B050"/>
                </a:solidFill>
                <a:latin typeface="Times New Roman" panose="02020603050405020304" pitchFamily="18" charset="0"/>
                <a:cs typeface="Times New Roman" panose="02020603050405020304" pitchFamily="18" charset="0"/>
              </a:rPr>
              <a:t>Bitkiler, fotosentez yapabilmek için suya ihtiyaç duyar. </a:t>
            </a:r>
            <a:r>
              <a:rPr lang="tr-TR" sz="3200" b="1" dirty="0">
                <a:solidFill>
                  <a:srgbClr val="00B050"/>
                </a:solidFill>
                <a:effectLst/>
                <a:latin typeface="Times New Roman" panose="02020603050405020304" pitchFamily="18" charset="0"/>
                <a:ea typeface="Times New Roman" panose="02020603050405020304" pitchFamily="18" charset="0"/>
                <a:cs typeface="Times New Roman" panose="02020603050405020304" pitchFamily="18" charset="0"/>
              </a:rPr>
              <a:t>Su  yeşil  bitkilerin fotosentez  olayında karbondioksit (CO2 ) ile birleşip organik  besinlerin yapımında (sentezinde) rol oynar.</a:t>
            </a:r>
          </a:p>
          <a:p>
            <a:endParaRPr lang="tr-TR" sz="3200" b="1" dirty="0">
              <a:latin typeface="Times New Roman" panose="02020603050405020304" pitchFamily="18" charset="0"/>
              <a:cs typeface="Times New Roman" panose="02020603050405020304" pitchFamily="18" charset="0"/>
            </a:endParaRPr>
          </a:p>
        </p:txBody>
      </p:sp>
      <p:pic>
        <p:nvPicPr>
          <p:cNvPr id="4" name="Resim 3">
            <a:extLst>
              <a:ext uri="{FF2B5EF4-FFF2-40B4-BE49-F238E27FC236}">
                <a16:creationId xmlns="" xmlns:a16="http://schemas.microsoft.com/office/drawing/2014/main" id="{96EA4C8C-6B0C-42F4-8422-6B892E655FB6}"/>
              </a:ext>
            </a:extLst>
          </p:cNvPr>
          <p:cNvPicPr>
            <a:picLocks noChangeAspect="1"/>
          </p:cNvPicPr>
          <p:nvPr/>
        </p:nvPicPr>
        <p:blipFill>
          <a:blip r:embed="rId2" cstate="print"/>
          <a:stretch>
            <a:fillRect/>
          </a:stretch>
        </p:blipFill>
        <p:spPr>
          <a:xfrm>
            <a:off x="1316313" y="3920365"/>
            <a:ext cx="9357866" cy="1791322"/>
          </a:xfrm>
          <a:prstGeom prst="rect">
            <a:avLst/>
          </a:prstGeom>
        </p:spPr>
      </p:pic>
    </p:spTree>
    <p:extLst>
      <p:ext uri="{BB962C8B-B14F-4D97-AF65-F5344CB8AC3E}">
        <p14:creationId xmlns="" xmlns:p14="http://schemas.microsoft.com/office/powerpoint/2010/main" val="21193117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93D68723-CF67-425A-BF73-50A113F0E090}"/>
              </a:ext>
            </a:extLst>
          </p:cNvPr>
          <p:cNvSpPr>
            <a:spLocks noGrp="1"/>
          </p:cNvSpPr>
          <p:nvPr>
            <p:ph type="title"/>
          </p:nvPr>
        </p:nvSpPr>
        <p:spPr/>
        <p:txBody>
          <a:bodyPr/>
          <a:lstStyle/>
          <a:p>
            <a:pPr algn="ctr"/>
            <a:r>
              <a:rPr lang="tr-TR" sz="4400" b="1" dirty="0">
                <a:solidFill>
                  <a:srgbClr val="FF0000"/>
                </a:solidFill>
                <a:latin typeface="Algerian" panose="04020705040A02060702" pitchFamily="82" charset="0"/>
              </a:rPr>
              <a:t>Suyun  Özellikleri: 4</a:t>
            </a:r>
            <a:endParaRPr lang="tr-TR" dirty="0"/>
          </a:p>
        </p:txBody>
      </p:sp>
      <p:sp>
        <p:nvSpPr>
          <p:cNvPr id="3" name="İçerik Yer Tutucusu 2">
            <a:extLst>
              <a:ext uri="{FF2B5EF4-FFF2-40B4-BE49-F238E27FC236}">
                <a16:creationId xmlns="" xmlns:a16="http://schemas.microsoft.com/office/drawing/2014/main" id="{B79AC400-C7CF-40F4-AF16-E0318F0DC7F5}"/>
              </a:ext>
            </a:extLst>
          </p:cNvPr>
          <p:cNvSpPr>
            <a:spLocks noGrp="1"/>
          </p:cNvSpPr>
          <p:nvPr>
            <p:ph idx="1"/>
          </p:nvPr>
        </p:nvSpPr>
        <p:spPr/>
        <p:txBody>
          <a:bodyPr>
            <a:normAutofit/>
          </a:bodyPr>
          <a:lstStyle/>
          <a:p>
            <a:r>
              <a:rPr lang="tr-TR" sz="4400" b="1" dirty="0">
                <a:solidFill>
                  <a:srgbClr val="7030A0"/>
                </a:solidFill>
                <a:effectLst/>
                <a:latin typeface="Times New Roman" panose="02020603050405020304" pitchFamily="18" charset="0"/>
                <a:ea typeface="Times New Roman" panose="02020603050405020304" pitchFamily="18" charset="0"/>
              </a:rPr>
              <a:t>4. Seyreltme ve Boşaltım Görevi: </a:t>
            </a:r>
          </a:p>
          <a:p>
            <a:r>
              <a:rPr lang="tr-TR" sz="4400" b="1" dirty="0">
                <a:solidFill>
                  <a:schemeClr val="accent2"/>
                </a:solidFill>
                <a:effectLst/>
                <a:latin typeface="Times New Roman" panose="02020603050405020304" pitchFamily="18" charset="0"/>
                <a:ea typeface="Times New Roman" panose="02020603050405020304" pitchFamily="18" charset="0"/>
              </a:rPr>
              <a:t>Su </a:t>
            </a:r>
            <a:r>
              <a:rPr lang="tr-TR" sz="4400" b="1" dirty="0">
                <a:solidFill>
                  <a:schemeClr val="accent2"/>
                </a:solidFill>
              </a:rPr>
              <a:t>hücrelerde </a:t>
            </a:r>
            <a:r>
              <a:rPr lang="tr-TR" sz="4400" b="1" dirty="0">
                <a:solidFill>
                  <a:schemeClr val="accent2"/>
                </a:solidFill>
                <a:effectLst/>
                <a:latin typeface="Times New Roman" panose="02020603050405020304" pitchFamily="18" charset="0"/>
                <a:ea typeface="Times New Roman" panose="02020603050405020304" pitchFamily="18" charset="0"/>
              </a:rPr>
              <a:t>metabolizma sonucunda  oluşan zararlı boşaltım maddelerinin  (atık maddeler) seyreltilmesini ve dışarı  atılmasını sağlar. </a:t>
            </a:r>
          </a:p>
        </p:txBody>
      </p:sp>
    </p:spTree>
    <p:extLst>
      <p:ext uri="{BB962C8B-B14F-4D97-AF65-F5344CB8AC3E}">
        <p14:creationId xmlns="" xmlns:p14="http://schemas.microsoft.com/office/powerpoint/2010/main" val="36350649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D3326555-D7D4-41E4-92E1-B61285B675E6}"/>
              </a:ext>
            </a:extLst>
          </p:cNvPr>
          <p:cNvSpPr>
            <a:spLocks noGrp="1"/>
          </p:cNvSpPr>
          <p:nvPr>
            <p:ph type="title"/>
          </p:nvPr>
        </p:nvSpPr>
        <p:spPr/>
        <p:txBody>
          <a:bodyPr/>
          <a:lstStyle/>
          <a:p>
            <a:pPr algn="ctr"/>
            <a:r>
              <a:rPr lang="tr-TR" sz="4400" b="1" dirty="0">
                <a:solidFill>
                  <a:srgbClr val="00B050"/>
                </a:solidFill>
                <a:latin typeface="Algerian" panose="04020705040A02060702" pitchFamily="82" charset="0"/>
              </a:rPr>
              <a:t>Suyun  Özellikleri: 5</a:t>
            </a:r>
            <a:endParaRPr lang="tr-TR" dirty="0">
              <a:solidFill>
                <a:srgbClr val="00B050"/>
              </a:solidFill>
            </a:endParaRPr>
          </a:p>
        </p:txBody>
      </p:sp>
      <p:sp>
        <p:nvSpPr>
          <p:cNvPr id="3" name="İçerik Yer Tutucusu 2">
            <a:extLst>
              <a:ext uri="{FF2B5EF4-FFF2-40B4-BE49-F238E27FC236}">
                <a16:creationId xmlns="" xmlns:a16="http://schemas.microsoft.com/office/drawing/2014/main" id="{8D63D250-EBF5-406D-ACB5-D7A6BD6D396A}"/>
              </a:ext>
            </a:extLst>
          </p:cNvPr>
          <p:cNvSpPr>
            <a:spLocks noGrp="1"/>
          </p:cNvSpPr>
          <p:nvPr>
            <p:ph idx="1"/>
          </p:nvPr>
        </p:nvSpPr>
        <p:spPr>
          <a:xfrm>
            <a:off x="838200" y="1311966"/>
            <a:ext cx="10515600" cy="4864998"/>
          </a:xfrm>
        </p:spPr>
        <p:txBody>
          <a:bodyPr>
            <a:normAutofit fontScale="40000" lnSpcReduction="20000"/>
          </a:bodyPr>
          <a:lstStyle/>
          <a:p>
            <a:r>
              <a:rPr lang="tr-TR" sz="7000" b="1" dirty="0">
                <a:solidFill>
                  <a:srgbClr val="FF0000"/>
                </a:solidFill>
                <a:latin typeface="Times New Roman" panose="02020603050405020304" pitchFamily="18" charset="0"/>
                <a:ea typeface="Times New Roman" panose="02020603050405020304" pitchFamily="18" charset="0"/>
              </a:rPr>
              <a:t>5</a:t>
            </a:r>
            <a:r>
              <a:rPr lang="tr-TR" sz="7000" b="1" dirty="0">
                <a:solidFill>
                  <a:srgbClr val="FF0000"/>
                </a:solidFill>
                <a:effectLst/>
                <a:latin typeface="Times New Roman" panose="02020603050405020304" pitchFamily="18" charset="0"/>
                <a:ea typeface="Times New Roman" panose="02020603050405020304" pitchFamily="18" charset="0"/>
              </a:rPr>
              <a:t>. Buharlaşma  Isısının  Yüksek  Olması</a:t>
            </a:r>
            <a:r>
              <a:rPr lang="tr-TR" sz="7000" b="1" dirty="0">
                <a:solidFill>
                  <a:srgbClr val="000000"/>
                </a:solidFill>
                <a:effectLst/>
                <a:latin typeface="Times New Roman" panose="02020603050405020304" pitchFamily="18" charset="0"/>
                <a:ea typeface="Times New Roman" panose="02020603050405020304" pitchFamily="18" charset="0"/>
              </a:rPr>
              <a:t>:  </a:t>
            </a:r>
            <a:r>
              <a:rPr lang="tr-TR" sz="7000" b="1" dirty="0">
                <a:solidFill>
                  <a:srgbClr val="00B0F0"/>
                </a:solidFill>
                <a:effectLst/>
                <a:latin typeface="Times New Roman" panose="02020603050405020304" pitchFamily="18" charset="0"/>
                <a:ea typeface="Times New Roman" panose="02020603050405020304" pitchFamily="18" charset="0"/>
              </a:rPr>
              <a:t>Su,  ani  sıcaklık  değişmelerinde  gaz  haline  geçmek  suretiyle  vücudun  korunmasını  sağlar.  </a:t>
            </a:r>
          </a:p>
          <a:p>
            <a:r>
              <a:rPr lang="tr-TR" sz="7000" b="1" dirty="0">
                <a:solidFill>
                  <a:srgbClr val="7030A0"/>
                </a:solidFill>
                <a:effectLst/>
                <a:latin typeface="Times New Roman" panose="02020603050405020304" pitchFamily="18" charset="0"/>
                <a:ea typeface="Times New Roman" panose="02020603050405020304" pitchFamily="18" charset="0"/>
              </a:rPr>
              <a:t>Gaz  haline  geçerken  ısı  aldığından  vücudun  serinlemesini  sağlar.</a:t>
            </a:r>
          </a:p>
          <a:p>
            <a:r>
              <a:rPr lang="tr-TR" sz="7000" b="1" dirty="0">
                <a:solidFill>
                  <a:srgbClr val="002060"/>
                </a:solidFill>
                <a:latin typeface="Times New Roman" panose="02020603050405020304" pitchFamily="18" charset="0"/>
                <a:ea typeface="Times New Roman" panose="02020603050405020304" pitchFamily="18" charset="0"/>
              </a:rPr>
              <a:t>Aynı zamanda </a:t>
            </a:r>
            <a:r>
              <a:rPr lang="tr-TR" sz="7000" b="1" dirty="0">
                <a:solidFill>
                  <a:srgbClr val="002060"/>
                </a:solidFill>
                <a:effectLst/>
                <a:latin typeface="Times New Roman" panose="02020603050405020304" pitchFamily="18" charset="0"/>
                <a:ea typeface="Times New Roman" panose="02020603050405020304" pitchFamily="18" charset="0"/>
              </a:rPr>
              <a:t>Su +4 C  de  en  yüksek  özgül  ağırlığa  ulaşır.  Bunun  altında  veya  üzerinde özgül  ağırlığı, ve  hacmi  değişir.  </a:t>
            </a:r>
          </a:p>
          <a:p>
            <a:r>
              <a:rPr lang="tr-TR" sz="7000" b="1" dirty="0">
                <a:solidFill>
                  <a:schemeClr val="accent2">
                    <a:lumMod val="50000"/>
                  </a:schemeClr>
                </a:solidFill>
                <a:effectLst/>
                <a:latin typeface="Times New Roman" panose="02020603050405020304" pitchFamily="18" charset="0"/>
                <a:ea typeface="Times New Roman" panose="02020603050405020304" pitchFamily="18" charset="0"/>
              </a:rPr>
              <a:t>Su  0  C  de  donarken,  yapısındaki  hidrojen  bağlarından  dolayı  moleküller  arasındaki  mesafeler  büyür. Bunun  sonucu  özgül  ağırlığı  küçülür.  Bu  durum  buz  kütlesinin  batmadan  su  üzerinde  yüzmesini  sağlar.  Eğer  donarken  hacmi  küçülseydi,  buz  kütleleri  suyun  dibine  çökecek,  suda  yaşayan  hayvan  ve  bitkilerin  hayatları  etkilenecekti.  Suyun  bu  özelliği  sayesinde  sularda  yaşam  sürmektedir.</a:t>
            </a:r>
          </a:p>
          <a:p>
            <a:pPr algn="just"/>
            <a:r>
              <a:rPr lang="tr-TR" sz="1800" dirty="0">
                <a:effectLst/>
                <a:latin typeface="Times New Roman" panose="02020603050405020304" pitchFamily="18" charset="0"/>
                <a:ea typeface="Times New Roman" panose="02020603050405020304" pitchFamily="18" charset="0"/>
              </a:rPr>
              <a:t> </a:t>
            </a:r>
            <a:endParaRPr lang="tr-TR" dirty="0"/>
          </a:p>
        </p:txBody>
      </p:sp>
    </p:spTree>
    <p:extLst>
      <p:ext uri="{BB962C8B-B14F-4D97-AF65-F5344CB8AC3E}">
        <p14:creationId xmlns="" xmlns:p14="http://schemas.microsoft.com/office/powerpoint/2010/main" val="12785740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5E39D742-1C64-439D-A111-B31715EAF1CA}"/>
              </a:ext>
            </a:extLst>
          </p:cNvPr>
          <p:cNvSpPr>
            <a:spLocks noGrp="1"/>
          </p:cNvSpPr>
          <p:nvPr>
            <p:ph type="title"/>
          </p:nvPr>
        </p:nvSpPr>
        <p:spPr>
          <a:xfrm>
            <a:off x="838200" y="365125"/>
            <a:ext cx="10515600" cy="867327"/>
          </a:xfrm>
        </p:spPr>
        <p:txBody>
          <a:bodyPr>
            <a:normAutofit/>
          </a:bodyPr>
          <a:lstStyle/>
          <a:p>
            <a:pPr algn="ctr"/>
            <a:r>
              <a:rPr lang="tr-TR" sz="4000" b="1" dirty="0">
                <a:solidFill>
                  <a:srgbClr val="FF0000"/>
                </a:solidFill>
                <a:latin typeface="Algerian" panose="04020705040A02060702" pitchFamily="82" charset="0"/>
              </a:rPr>
              <a:t>Suyun  Özellikleri: 6</a:t>
            </a:r>
          </a:p>
        </p:txBody>
      </p:sp>
      <p:sp>
        <p:nvSpPr>
          <p:cNvPr id="3" name="İçerik Yer Tutucusu 2">
            <a:extLst>
              <a:ext uri="{FF2B5EF4-FFF2-40B4-BE49-F238E27FC236}">
                <a16:creationId xmlns="" xmlns:a16="http://schemas.microsoft.com/office/drawing/2014/main" id="{DDD3F8F7-9235-4A89-B76A-BE55FF22AA68}"/>
              </a:ext>
            </a:extLst>
          </p:cNvPr>
          <p:cNvSpPr>
            <a:spLocks noGrp="1"/>
          </p:cNvSpPr>
          <p:nvPr>
            <p:ph idx="1"/>
          </p:nvPr>
        </p:nvSpPr>
        <p:spPr>
          <a:xfrm>
            <a:off x="838200" y="1105470"/>
            <a:ext cx="10515600" cy="5071494"/>
          </a:xfrm>
        </p:spPr>
        <p:txBody>
          <a:bodyPr>
            <a:noAutofit/>
          </a:bodyPr>
          <a:lstStyle/>
          <a:p>
            <a:r>
              <a:rPr lang="tr-TR" b="1" dirty="0">
                <a:effectLst/>
                <a:latin typeface="Times New Roman" panose="02020603050405020304" pitchFamily="18" charset="0"/>
                <a:ea typeface="Times New Roman" panose="02020603050405020304" pitchFamily="18" charset="0"/>
              </a:rPr>
              <a:t> </a:t>
            </a:r>
            <a:r>
              <a:rPr lang="tr-TR" b="1" dirty="0">
                <a:solidFill>
                  <a:srgbClr val="0070C0"/>
                </a:solidFill>
                <a:latin typeface="Times New Roman" panose="02020603050405020304" pitchFamily="18" charset="0"/>
                <a:ea typeface="Times New Roman" panose="02020603050405020304" pitchFamily="18" charset="0"/>
              </a:rPr>
              <a:t>6</a:t>
            </a:r>
            <a:r>
              <a:rPr lang="tr-TR" b="1" dirty="0">
                <a:solidFill>
                  <a:srgbClr val="0070C0"/>
                </a:solidFill>
                <a:effectLst/>
                <a:latin typeface="Times New Roman" panose="02020603050405020304" pitchFamily="18" charset="0"/>
                <a:ea typeface="Times New Roman" panose="02020603050405020304" pitchFamily="18" charset="0"/>
              </a:rPr>
              <a:t>. </a:t>
            </a:r>
            <a:r>
              <a:rPr lang="tr-TR" b="1" dirty="0" err="1">
                <a:solidFill>
                  <a:srgbClr val="0070C0"/>
                </a:solidFill>
                <a:effectLst/>
                <a:latin typeface="Times New Roman" panose="02020603050405020304" pitchFamily="18" charset="0"/>
                <a:ea typeface="Times New Roman" panose="02020603050405020304" pitchFamily="18" charset="0"/>
              </a:rPr>
              <a:t>Adhezyon</a:t>
            </a:r>
            <a:r>
              <a:rPr lang="tr-TR" b="1" dirty="0">
                <a:solidFill>
                  <a:srgbClr val="0070C0"/>
                </a:solidFill>
                <a:effectLst/>
                <a:latin typeface="Times New Roman" panose="02020603050405020304" pitchFamily="18" charset="0"/>
                <a:ea typeface="Times New Roman" panose="02020603050405020304" pitchFamily="18" charset="0"/>
              </a:rPr>
              <a:t> – Kohezyon Özelliği</a:t>
            </a:r>
            <a:r>
              <a:rPr lang="tr-TR" b="1" dirty="0">
                <a:solidFill>
                  <a:srgbClr val="000000"/>
                </a:solidFill>
                <a:effectLst/>
                <a:latin typeface="Times New Roman" panose="02020603050405020304" pitchFamily="18" charset="0"/>
                <a:ea typeface="Times New Roman" panose="02020603050405020304" pitchFamily="18" charset="0"/>
              </a:rPr>
              <a:t>:</a:t>
            </a:r>
            <a:r>
              <a:rPr lang="tr-TR" b="1" dirty="0">
                <a:effectLst/>
                <a:latin typeface="Times New Roman" panose="02020603050405020304" pitchFamily="18" charset="0"/>
                <a:ea typeface="Times New Roman" panose="02020603050405020304" pitchFamily="18" charset="0"/>
              </a:rPr>
              <a:t> </a:t>
            </a:r>
            <a:r>
              <a:rPr lang="tr-TR" b="1" dirty="0">
                <a:solidFill>
                  <a:schemeClr val="accent2">
                    <a:lumMod val="50000"/>
                  </a:schemeClr>
                </a:solidFill>
                <a:effectLst/>
                <a:latin typeface="Times New Roman" panose="02020603050405020304" pitchFamily="18" charset="0"/>
                <a:ea typeface="Times New Roman" panose="02020603050405020304" pitchFamily="18" charset="0"/>
              </a:rPr>
              <a:t>Su </a:t>
            </a:r>
            <a:r>
              <a:rPr lang="tr-TR" b="1" dirty="0" err="1">
                <a:solidFill>
                  <a:schemeClr val="accent2">
                    <a:lumMod val="50000"/>
                  </a:schemeClr>
                </a:solidFill>
                <a:effectLst/>
                <a:latin typeface="Times New Roman" panose="02020603050405020304" pitchFamily="18" charset="0"/>
                <a:ea typeface="Times New Roman" panose="02020603050405020304" pitchFamily="18" charset="0"/>
              </a:rPr>
              <a:t>adhezyonla</a:t>
            </a:r>
            <a:r>
              <a:rPr lang="tr-TR" b="1" dirty="0">
                <a:solidFill>
                  <a:schemeClr val="accent2">
                    <a:lumMod val="50000"/>
                  </a:schemeClr>
                </a:solidFill>
                <a:effectLst/>
                <a:latin typeface="Times New Roman" panose="02020603050405020304" pitchFamily="18" charset="0"/>
                <a:ea typeface="Times New Roman" panose="02020603050405020304" pitchFamily="18" charset="0"/>
              </a:rPr>
              <a:t>  bulunduğu  yüzeye tutunurken, kohezyonla diğer su moleküllerine tutunur.  </a:t>
            </a:r>
          </a:p>
          <a:p>
            <a:r>
              <a:rPr lang="tr-TR" b="1" dirty="0">
                <a:effectLst/>
                <a:latin typeface="Times New Roman" panose="02020603050405020304" pitchFamily="18" charset="0"/>
                <a:ea typeface="Times New Roman" panose="02020603050405020304" pitchFamily="18" charset="0"/>
              </a:rPr>
              <a:t>Su  moleküllerinin  ‘+’  ve  ‘-‘  yüklerinden dolayı  aralarında  hidrojen  bağları oluşur. Bu sayede iki su moleküllü birbirine  tutunur. Bu  olaya </a:t>
            </a:r>
            <a:r>
              <a:rPr lang="tr-TR" b="1" dirty="0">
                <a:solidFill>
                  <a:srgbClr val="FF0000"/>
                </a:solidFill>
                <a:effectLst/>
                <a:latin typeface="Times New Roman" panose="02020603050405020304" pitchFamily="18" charset="0"/>
                <a:ea typeface="Times New Roman" panose="02020603050405020304" pitchFamily="18" charset="0"/>
              </a:rPr>
              <a:t>kohezyon  gerilimi  </a:t>
            </a:r>
            <a:r>
              <a:rPr lang="tr-TR" b="1" dirty="0">
                <a:effectLst/>
                <a:latin typeface="Times New Roman" panose="02020603050405020304" pitchFamily="18" charset="0"/>
                <a:ea typeface="Times New Roman" panose="02020603050405020304" pitchFamily="18" charset="0"/>
              </a:rPr>
              <a:t>denir. </a:t>
            </a:r>
          </a:p>
          <a:p>
            <a:r>
              <a:rPr lang="tr-TR" b="1" dirty="0">
                <a:solidFill>
                  <a:srgbClr val="002060"/>
                </a:solidFill>
                <a:effectLst/>
                <a:latin typeface="Times New Roman" panose="02020603050405020304" pitchFamily="18" charset="0"/>
                <a:ea typeface="Times New Roman" panose="02020603050405020304" pitchFamily="18" charset="0"/>
              </a:rPr>
              <a:t>Suyun kohezyon  gerilim özelliği  sayesinde devamlı sütun oluşturarak suda çözünmüş maddelerin  bitkilerin tepe noktasına  kadar taşınmasını sağlayan etkili bir faktördür.                                                                                                 </a:t>
            </a:r>
          </a:p>
          <a:p>
            <a:r>
              <a:rPr lang="tr-TR" b="1" dirty="0">
                <a:solidFill>
                  <a:srgbClr val="00B050"/>
                </a:solidFill>
                <a:effectLst/>
                <a:latin typeface="Times New Roman" panose="02020603050405020304" pitchFamily="18" charset="0"/>
                <a:ea typeface="Times New Roman" panose="02020603050405020304" pitchFamily="18" charset="0"/>
              </a:rPr>
              <a:t>Örnek  olarak bitkilerin  </a:t>
            </a:r>
            <a:r>
              <a:rPr lang="tr-TR" b="1" dirty="0" err="1">
                <a:solidFill>
                  <a:srgbClr val="00B050"/>
                </a:solidFill>
                <a:effectLst/>
                <a:latin typeface="Times New Roman" panose="02020603050405020304" pitchFamily="18" charset="0"/>
                <a:ea typeface="Times New Roman" panose="02020603050405020304" pitchFamily="18" charset="0"/>
              </a:rPr>
              <a:t>ksilem</a:t>
            </a:r>
            <a:r>
              <a:rPr lang="tr-TR" b="1" dirty="0">
                <a:solidFill>
                  <a:srgbClr val="00B050"/>
                </a:solidFill>
                <a:effectLst/>
                <a:latin typeface="Times New Roman" panose="02020603050405020304" pitchFamily="18" charset="0"/>
                <a:ea typeface="Times New Roman" panose="02020603050405020304" pitchFamily="18" charset="0"/>
              </a:rPr>
              <a:t>  borularında  suyun  taşınması  ve hayvanlarda kanın hareketi verilebilir.</a:t>
            </a:r>
          </a:p>
          <a:p>
            <a:r>
              <a:rPr lang="tr-TR" b="1" dirty="0">
                <a:solidFill>
                  <a:srgbClr val="7030A0"/>
                </a:solidFill>
              </a:rPr>
              <a:t>Suyun başka moleküllere tutunmasını sağlayan kuvvete ise </a:t>
            </a:r>
            <a:r>
              <a:rPr lang="tr-TR" b="1" dirty="0" err="1">
                <a:solidFill>
                  <a:srgbClr val="7030A0"/>
                </a:solidFill>
              </a:rPr>
              <a:t>adhezyon</a:t>
            </a:r>
            <a:r>
              <a:rPr lang="tr-TR" b="1" dirty="0">
                <a:solidFill>
                  <a:srgbClr val="7030A0"/>
                </a:solidFill>
              </a:rPr>
              <a:t> kuvveti denir. </a:t>
            </a:r>
            <a:endParaRPr lang="tr-TR" b="1" dirty="0">
              <a:solidFill>
                <a:srgbClr val="7030A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 xmlns:p14="http://schemas.microsoft.com/office/powerpoint/2010/main" val="3838391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Resim 3">
            <a:extLst>
              <a:ext uri="{FF2B5EF4-FFF2-40B4-BE49-F238E27FC236}">
                <a16:creationId xmlns="" xmlns:a16="http://schemas.microsoft.com/office/drawing/2014/main" id="{6DC97F42-BA77-45A8-AF83-C340C5233AF9}"/>
              </a:ext>
            </a:extLst>
          </p:cNvPr>
          <p:cNvPicPr>
            <a:picLocks noChangeAspect="1"/>
          </p:cNvPicPr>
          <p:nvPr/>
        </p:nvPicPr>
        <p:blipFill rotWithShape="1">
          <a:blip r:embed="rId2" cstate="print"/>
          <a:srcRect r="1" b="6252"/>
          <a:stretch/>
        </p:blipFill>
        <p:spPr>
          <a:xfrm>
            <a:off x="-1" y="10"/>
            <a:ext cx="12192000" cy="6857990"/>
          </a:xfrm>
          <a:prstGeom prst="rect">
            <a:avLst/>
          </a:prstGeom>
        </p:spPr>
      </p:pic>
      <p:sp>
        <p:nvSpPr>
          <p:cNvPr id="9" name="Freeform 5">
            <a:extLst>
              <a:ext uri="{FF2B5EF4-FFF2-40B4-BE49-F238E27FC236}">
                <a16:creationId xmlns="" xmlns:a16="http://schemas.microsoft.com/office/drawing/2014/main" id="{3CD9DF72-87A3-404E-A828-84CBF11A830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Başlık 1">
            <a:extLst>
              <a:ext uri="{FF2B5EF4-FFF2-40B4-BE49-F238E27FC236}">
                <a16:creationId xmlns="" xmlns:a16="http://schemas.microsoft.com/office/drawing/2014/main" id="{74692AD4-3B05-49C0-BC0D-31AB0419D318}"/>
              </a:ext>
            </a:extLst>
          </p:cNvPr>
          <p:cNvSpPr>
            <a:spLocks noGrp="1"/>
          </p:cNvSpPr>
          <p:nvPr>
            <p:ph type="title"/>
          </p:nvPr>
        </p:nvSpPr>
        <p:spPr>
          <a:xfrm>
            <a:off x="709448" y="1913950"/>
            <a:ext cx="4204137" cy="1342754"/>
          </a:xfrm>
        </p:spPr>
        <p:txBody>
          <a:bodyPr>
            <a:normAutofit/>
          </a:bodyPr>
          <a:lstStyle/>
          <a:p>
            <a:pPr algn="ctr"/>
            <a:r>
              <a:rPr lang="tr-TR" sz="3600" b="1">
                <a:latin typeface="Algerian" panose="04020705040A02060702" pitchFamily="82" charset="0"/>
              </a:rPr>
              <a:t>Suyun  Özellikleri: 6</a:t>
            </a:r>
            <a:endParaRPr lang="tr-TR" sz="3600"/>
          </a:p>
        </p:txBody>
      </p:sp>
      <p:cxnSp>
        <p:nvCxnSpPr>
          <p:cNvPr id="11" name="Straight Connector 10">
            <a:extLst>
              <a:ext uri="{FF2B5EF4-FFF2-40B4-BE49-F238E27FC236}">
                <a16:creationId xmlns="" xmlns:a16="http://schemas.microsoft.com/office/drawing/2014/main" id="{20E3A342-4D61-4E3F-AF90-1AB42AEB96CC}"/>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İçerik Yer Tutucusu 2">
            <a:extLst>
              <a:ext uri="{FF2B5EF4-FFF2-40B4-BE49-F238E27FC236}">
                <a16:creationId xmlns="" xmlns:a16="http://schemas.microsoft.com/office/drawing/2014/main" id="{65DEB265-F28B-40E2-A4D0-65733A9C9B34}"/>
              </a:ext>
            </a:extLst>
          </p:cNvPr>
          <p:cNvSpPr>
            <a:spLocks noGrp="1"/>
          </p:cNvSpPr>
          <p:nvPr>
            <p:ph idx="1"/>
          </p:nvPr>
        </p:nvSpPr>
        <p:spPr>
          <a:xfrm>
            <a:off x="525516" y="3417573"/>
            <a:ext cx="4593021" cy="2619839"/>
          </a:xfrm>
        </p:spPr>
        <p:txBody>
          <a:bodyPr anchor="ctr">
            <a:normAutofit/>
          </a:bodyPr>
          <a:lstStyle/>
          <a:p>
            <a:r>
              <a:rPr lang="tr-TR" b="1" dirty="0">
                <a:solidFill>
                  <a:srgbClr val="FF0000"/>
                </a:solidFill>
              </a:rPr>
              <a:t>Suyun kohezyon kuvvetine bağlı olarak oluşan yüzey gerilimi, bazı canlıların su yüzeyinde durabilmesine ve yürüyebilmesine olanak sağlar.</a:t>
            </a:r>
          </a:p>
          <a:p>
            <a:endParaRPr lang="tr-TR" sz="1800" b="1" dirty="0"/>
          </a:p>
        </p:txBody>
      </p:sp>
    </p:spTree>
    <p:extLst>
      <p:ext uri="{BB962C8B-B14F-4D97-AF65-F5344CB8AC3E}">
        <p14:creationId xmlns="" xmlns:p14="http://schemas.microsoft.com/office/powerpoint/2010/main" val="6878723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D6336A8D-5B19-46A8-A10E-BE385F2703D3}"/>
              </a:ext>
            </a:extLst>
          </p:cNvPr>
          <p:cNvSpPr>
            <a:spLocks noGrp="1"/>
          </p:cNvSpPr>
          <p:nvPr>
            <p:ph type="title"/>
          </p:nvPr>
        </p:nvSpPr>
        <p:spPr/>
        <p:txBody>
          <a:bodyPr>
            <a:normAutofit/>
          </a:bodyPr>
          <a:lstStyle/>
          <a:p>
            <a:r>
              <a:rPr lang="tr-TR" sz="2800" b="1" dirty="0">
                <a:solidFill>
                  <a:srgbClr val="FF0000"/>
                </a:solidFill>
                <a:latin typeface="Algerian" panose="04020705040A02060702" pitchFamily="82" charset="0"/>
              </a:rPr>
              <a:t>SORU</a:t>
            </a:r>
            <a:r>
              <a:rPr lang="tr-TR" sz="2800" b="1" dirty="0">
                <a:solidFill>
                  <a:srgbClr val="FF0000"/>
                </a:solidFill>
              </a:rPr>
              <a:t>:</a:t>
            </a:r>
          </a:p>
        </p:txBody>
      </p:sp>
      <p:pic>
        <p:nvPicPr>
          <p:cNvPr id="4" name="İçerik Yer Tutucusu 3">
            <a:extLst>
              <a:ext uri="{FF2B5EF4-FFF2-40B4-BE49-F238E27FC236}">
                <a16:creationId xmlns="" xmlns:a16="http://schemas.microsoft.com/office/drawing/2014/main" id="{9B4B1FB6-10AB-45B4-9343-14BF345F4FB9}"/>
              </a:ext>
            </a:extLst>
          </p:cNvPr>
          <p:cNvPicPr>
            <a:picLocks noGrp="1" noChangeAspect="1"/>
          </p:cNvPicPr>
          <p:nvPr>
            <p:ph idx="1"/>
          </p:nvPr>
        </p:nvPicPr>
        <p:blipFill>
          <a:blip r:embed="rId2" cstate="print"/>
          <a:stretch>
            <a:fillRect/>
          </a:stretch>
        </p:blipFill>
        <p:spPr>
          <a:xfrm>
            <a:off x="1834797" y="845431"/>
            <a:ext cx="9412748" cy="5167138"/>
          </a:xfrm>
          <a:prstGeom prst="rect">
            <a:avLst/>
          </a:prstGeom>
        </p:spPr>
      </p:pic>
    </p:spTree>
    <p:extLst>
      <p:ext uri="{BB962C8B-B14F-4D97-AF65-F5344CB8AC3E}">
        <p14:creationId xmlns="" xmlns:p14="http://schemas.microsoft.com/office/powerpoint/2010/main" val="21411200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4BD414CB-1141-452C-B337-08560EB7D1F4}"/>
              </a:ext>
            </a:extLst>
          </p:cNvPr>
          <p:cNvSpPr>
            <a:spLocks noGrp="1"/>
          </p:cNvSpPr>
          <p:nvPr>
            <p:ph type="title"/>
          </p:nvPr>
        </p:nvSpPr>
        <p:spPr/>
        <p:txBody>
          <a:bodyPr>
            <a:normAutofit/>
          </a:bodyPr>
          <a:lstStyle/>
          <a:p>
            <a:pPr algn="ctr"/>
            <a:r>
              <a:rPr lang="tr-TR" b="1" dirty="0">
                <a:solidFill>
                  <a:srgbClr val="FF0000"/>
                </a:solidFill>
                <a:effectLst/>
                <a:latin typeface="Algerian" panose="04020705040A02060702" pitchFamily="82" charset="0"/>
                <a:ea typeface="Times New Roman" panose="02020603050405020304" pitchFamily="18" charset="0"/>
              </a:rPr>
              <a:t>SORU</a:t>
            </a:r>
            <a:r>
              <a:rPr lang="tr-TR" b="1" dirty="0">
                <a:solidFill>
                  <a:srgbClr val="FF0000"/>
                </a:solidFill>
                <a:effectLst/>
                <a:latin typeface="Times New Roman" panose="02020603050405020304" pitchFamily="18" charset="0"/>
                <a:ea typeface="Times New Roman" panose="02020603050405020304" pitchFamily="18" charset="0"/>
              </a:rPr>
              <a:t> </a:t>
            </a:r>
            <a:endParaRPr lang="tr-TR" b="1" dirty="0">
              <a:solidFill>
                <a:srgbClr val="FF0000"/>
              </a:solidFill>
            </a:endParaRPr>
          </a:p>
        </p:txBody>
      </p:sp>
      <p:sp>
        <p:nvSpPr>
          <p:cNvPr id="3" name="İçerik Yer Tutucusu 2">
            <a:extLst>
              <a:ext uri="{FF2B5EF4-FFF2-40B4-BE49-F238E27FC236}">
                <a16:creationId xmlns="" xmlns:a16="http://schemas.microsoft.com/office/drawing/2014/main" id="{29B7362F-7487-4DF9-AB91-A17F4E3FDA3E}"/>
              </a:ext>
            </a:extLst>
          </p:cNvPr>
          <p:cNvSpPr>
            <a:spLocks noGrp="1"/>
          </p:cNvSpPr>
          <p:nvPr>
            <p:ph idx="1"/>
          </p:nvPr>
        </p:nvSpPr>
        <p:spPr>
          <a:xfrm>
            <a:off x="838200" y="1417983"/>
            <a:ext cx="10515600" cy="4758980"/>
          </a:xfrm>
        </p:spPr>
        <p:txBody>
          <a:bodyPr>
            <a:normAutofit fontScale="92500" lnSpcReduction="10000"/>
          </a:bodyPr>
          <a:lstStyle/>
          <a:p>
            <a:pPr marL="0" indent="0" algn="just">
              <a:buNone/>
            </a:pPr>
            <a:endParaRPr lang="tr-TR" b="1" dirty="0">
              <a:effectLst/>
              <a:latin typeface="Times New Roman" panose="02020603050405020304" pitchFamily="18" charset="0"/>
              <a:ea typeface="Times New Roman" panose="02020603050405020304" pitchFamily="18" charset="0"/>
            </a:endParaRPr>
          </a:p>
          <a:p>
            <a:pPr marL="0" indent="0" algn="just">
              <a:buNone/>
            </a:pPr>
            <a:r>
              <a:rPr lang="tr-TR" b="1" dirty="0">
                <a:effectLst/>
                <a:latin typeface="Times New Roman" panose="02020603050405020304" pitchFamily="18" charset="0"/>
                <a:ea typeface="Times New Roman" panose="02020603050405020304" pitchFamily="18" charset="0"/>
              </a:rPr>
              <a:t>SORU: Suyun  aşağıdaki  özelliklerinden  hangisi,  bitkilerin gövdesinde  yer  çekimine  zıt  yönde  taşınmasını  kolaylaştırır?</a:t>
            </a:r>
          </a:p>
          <a:p>
            <a:pPr marL="0" indent="0" algn="just">
              <a:buNone/>
            </a:pPr>
            <a:endParaRPr lang="tr-TR" b="1" dirty="0">
              <a:effectLst/>
              <a:latin typeface="Times New Roman" panose="02020603050405020304" pitchFamily="18" charset="0"/>
              <a:ea typeface="Times New Roman" panose="02020603050405020304" pitchFamily="18" charset="0"/>
            </a:endParaRPr>
          </a:p>
          <a:p>
            <a:pPr marL="342900" lvl="0" indent="-342900" algn="just">
              <a:buFont typeface="+mj-lt"/>
              <a:buAutoNum type="alphaUcParenR"/>
            </a:pPr>
            <a:r>
              <a:rPr lang="tr-TR" b="1" dirty="0">
                <a:effectLst/>
                <a:latin typeface="Times New Roman" panose="02020603050405020304" pitchFamily="18" charset="0"/>
                <a:ea typeface="Times New Roman" panose="02020603050405020304" pitchFamily="18" charset="0"/>
              </a:rPr>
              <a:t>Moleküller  arasında  hidrojen bağları  oluşabilmesi</a:t>
            </a:r>
          </a:p>
          <a:p>
            <a:pPr marL="342900" lvl="0" indent="-342900" algn="just">
              <a:buFont typeface="+mj-lt"/>
              <a:buAutoNum type="alphaUcParenR"/>
            </a:pPr>
            <a:r>
              <a:rPr lang="tr-TR" b="1" dirty="0">
                <a:effectLst/>
                <a:latin typeface="Times New Roman" panose="02020603050405020304" pitchFamily="18" charset="0"/>
                <a:ea typeface="Times New Roman" panose="02020603050405020304" pitchFamily="18" charset="0"/>
              </a:rPr>
              <a:t>Özgül  ısısının  yüksek  olması</a:t>
            </a:r>
          </a:p>
          <a:p>
            <a:pPr marL="342900" lvl="0" indent="-342900" algn="just">
              <a:buFont typeface="+mj-lt"/>
              <a:buAutoNum type="alphaUcParenR"/>
            </a:pPr>
            <a:r>
              <a:rPr lang="tr-TR" b="1" dirty="0">
                <a:effectLst/>
                <a:latin typeface="Times New Roman" panose="02020603050405020304" pitchFamily="18" charset="0"/>
                <a:ea typeface="Times New Roman" panose="02020603050405020304" pitchFamily="18" charset="0"/>
              </a:rPr>
              <a:t>Buharlaşma  ısısının  yüksek  olması</a:t>
            </a:r>
          </a:p>
          <a:p>
            <a:pPr marL="342900" lvl="0" indent="-342900" algn="just">
              <a:buFont typeface="+mj-lt"/>
              <a:buAutoNum type="alphaUcParenR"/>
            </a:pPr>
            <a:r>
              <a:rPr lang="tr-TR" b="1" dirty="0">
                <a:effectLst/>
                <a:latin typeface="Times New Roman" panose="02020603050405020304" pitchFamily="18" charset="0"/>
                <a:ea typeface="Times New Roman" panose="02020603050405020304" pitchFamily="18" charset="0"/>
              </a:rPr>
              <a:t>Sıvı  halinin  katı  haline  göre  daha  yoğun  olması</a:t>
            </a:r>
          </a:p>
          <a:p>
            <a:pPr marL="342900" lvl="0" indent="-342900" algn="just">
              <a:buFont typeface="+mj-lt"/>
              <a:buAutoNum type="alphaUcParenR"/>
            </a:pPr>
            <a:r>
              <a:rPr lang="tr-TR" b="1" dirty="0">
                <a:effectLst/>
                <a:latin typeface="Times New Roman" panose="02020603050405020304" pitchFamily="18" charset="0"/>
                <a:ea typeface="Times New Roman" panose="02020603050405020304" pitchFamily="18" charset="0"/>
              </a:rPr>
              <a:t>Çözücü  bir  madde  olması</a:t>
            </a:r>
          </a:p>
          <a:p>
            <a:pPr marL="0" indent="0" algn="just">
              <a:buNone/>
            </a:pPr>
            <a:r>
              <a:rPr lang="tr-TR" b="1" dirty="0">
                <a:effectLst/>
                <a:latin typeface="Times New Roman" panose="02020603050405020304" pitchFamily="18" charset="0"/>
                <a:ea typeface="Times New Roman" panose="02020603050405020304" pitchFamily="18" charset="0"/>
              </a:rPr>
              <a:t>                                                                                                                                                         2017/ LYS</a:t>
            </a:r>
          </a:p>
          <a:p>
            <a:pPr marL="0" indent="0" algn="just">
              <a:buNone/>
            </a:pPr>
            <a:endParaRPr lang="tr-TR" b="1" dirty="0">
              <a:effectLst/>
              <a:latin typeface="Times New Roman" panose="02020603050405020304" pitchFamily="18" charset="0"/>
              <a:ea typeface="Times New Roman" panose="02020603050405020304" pitchFamily="18" charset="0"/>
            </a:endParaRPr>
          </a:p>
          <a:p>
            <a:endParaRPr lang="tr-TR" dirty="0"/>
          </a:p>
        </p:txBody>
      </p:sp>
    </p:spTree>
    <p:extLst>
      <p:ext uri="{BB962C8B-B14F-4D97-AF65-F5344CB8AC3E}">
        <p14:creationId xmlns="" xmlns:p14="http://schemas.microsoft.com/office/powerpoint/2010/main" val="623904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800CAC3A-ECE5-4F85-B85B-BD7B26E98B4B}"/>
              </a:ext>
            </a:extLst>
          </p:cNvPr>
          <p:cNvSpPr>
            <a:spLocks noGrp="1"/>
          </p:cNvSpPr>
          <p:nvPr>
            <p:ph type="title"/>
          </p:nvPr>
        </p:nvSpPr>
        <p:spPr/>
        <p:txBody>
          <a:bodyPr/>
          <a:lstStyle/>
          <a:p>
            <a:r>
              <a:rPr lang="tr-TR" b="1" dirty="0">
                <a:solidFill>
                  <a:srgbClr val="FF0000"/>
                </a:solidFill>
                <a:latin typeface="Times New Roman" panose="02020603050405020304" pitchFamily="18" charset="0"/>
                <a:cs typeface="Times New Roman" panose="02020603050405020304" pitchFamily="18" charset="0"/>
              </a:rPr>
              <a:t>KONUNUN ANAHTAR KAVRAMLARI</a:t>
            </a:r>
          </a:p>
        </p:txBody>
      </p:sp>
      <p:sp>
        <p:nvSpPr>
          <p:cNvPr id="3" name="İçerik Yer Tutucusu 2">
            <a:extLst>
              <a:ext uri="{FF2B5EF4-FFF2-40B4-BE49-F238E27FC236}">
                <a16:creationId xmlns="" xmlns:a16="http://schemas.microsoft.com/office/drawing/2014/main" id="{CA7A6282-2C3E-4B53-BC93-D414EFE4F496}"/>
              </a:ext>
            </a:extLst>
          </p:cNvPr>
          <p:cNvSpPr>
            <a:spLocks noGrp="1"/>
          </p:cNvSpPr>
          <p:nvPr>
            <p:ph idx="1"/>
          </p:nvPr>
        </p:nvSpPr>
        <p:spPr/>
        <p:txBody>
          <a:bodyPr/>
          <a:lstStyle/>
          <a:p>
            <a:endParaRPr lang="tr-TR"/>
          </a:p>
        </p:txBody>
      </p:sp>
      <p:pic>
        <p:nvPicPr>
          <p:cNvPr id="4" name="Resim 3">
            <a:extLst>
              <a:ext uri="{FF2B5EF4-FFF2-40B4-BE49-F238E27FC236}">
                <a16:creationId xmlns="" xmlns:a16="http://schemas.microsoft.com/office/drawing/2014/main" id="{147E1CB8-EE3A-4E8F-BE3D-2B30C8B4FE87}"/>
              </a:ext>
            </a:extLst>
          </p:cNvPr>
          <p:cNvPicPr>
            <a:picLocks noChangeAspect="1"/>
          </p:cNvPicPr>
          <p:nvPr/>
        </p:nvPicPr>
        <p:blipFill>
          <a:blip r:embed="rId2" cstate="print"/>
          <a:stretch>
            <a:fillRect/>
          </a:stretch>
        </p:blipFill>
        <p:spPr>
          <a:xfrm>
            <a:off x="838200" y="1825624"/>
            <a:ext cx="10515600" cy="4351337"/>
          </a:xfrm>
          <a:prstGeom prst="rect">
            <a:avLst/>
          </a:prstGeom>
        </p:spPr>
      </p:pic>
    </p:spTree>
    <p:extLst>
      <p:ext uri="{BB962C8B-B14F-4D97-AF65-F5344CB8AC3E}">
        <p14:creationId xmlns="" xmlns:p14="http://schemas.microsoft.com/office/powerpoint/2010/main" val="11535846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6B563E22-A618-466E-9E3B-D5BF75A299F1}"/>
              </a:ext>
            </a:extLst>
          </p:cNvPr>
          <p:cNvSpPr>
            <a:spLocks noGrp="1"/>
          </p:cNvSpPr>
          <p:nvPr>
            <p:ph type="title"/>
          </p:nvPr>
        </p:nvSpPr>
        <p:spPr/>
        <p:txBody>
          <a:bodyPr/>
          <a:lstStyle/>
          <a:p>
            <a:pPr algn="ctr"/>
            <a:r>
              <a:rPr lang="tr-TR" b="1" dirty="0">
                <a:solidFill>
                  <a:srgbClr val="FF0000"/>
                </a:solidFill>
                <a:latin typeface="Algerian" panose="04020705040A02060702" pitchFamily="82" charset="0"/>
              </a:rPr>
              <a:t>Canlılarda Suyun karşılanması</a:t>
            </a:r>
          </a:p>
        </p:txBody>
      </p:sp>
      <p:sp>
        <p:nvSpPr>
          <p:cNvPr id="3" name="İçerik Yer Tutucusu 2">
            <a:extLst>
              <a:ext uri="{FF2B5EF4-FFF2-40B4-BE49-F238E27FC236}">
                <a16:creationId xmlns="" xmlns:a16="http://schemas.microsoft.com/office/drawing/2014/main" id="{4E43D184-0023-4F52-8C80-65031EE78CB9}"/>
              </a:ext>
            </a:extLst>
          </p:cNvPr>
          <p:cNvSpPr>
            <a:spLocks noGrp="1"/>
          </p:cNvSpPr>
          <p:nvPr>
            <p:ph idx="1"/>
          </p:nvPr>
        </p:nvSpPr>
        <p:spPr/>
        <p:txBody>
          <a:bodyPr>
            <a:normAutofit/>
          </a:bodyPr>
          <a:lstStyle/>
          <a:p>
            <a:r>
              <a:rPr lang="tr-TR" sz="4000" b="1" dirty="0">
                <a:solidFill>
                  <a:srgbClr val="002060"/>
                </a:solidFill>
                <a:effectLst/>
                <a:latin typeface="Times New Roman" panose="02020603050405020304" pitchFamily="18" charset="0"/>
                <a:ea typeface="Times New Roman" panose="02020603050405020304" pitchFamily="18" charset="0"/>
              </a:rPr>
              <a:t> Canlılar  su  gereksinmelerinin  bir  kısmını  dışardan  alarak,  bir  kısmını  ise  metabolizmaları  ile  oluşturarak  karşılarlar.</a:t>
            </a:r>
          </a:p>
          <a:p>
            <a:r>
              <a:rPr lang="tr-TR" sz="4000" b="1" dirty="0">
                <a:solidFill>
                  <a:srgbClr val="7030A0"/>
                </a:solidFill>
                <a:effectLst/>
                <a:latin typeface="Times New Roman" panose="02020603050405020304" pitchFamily="18" charset="0"/>
                <a:ea typeface="Times New Roman" panose="02020603050405020304" pitchFamily="18" charset="0"/>
              </a:rPr>
              <a:t>Metabolizma  suyu,  deve  gibi  çöl  hayvanlarında,  uzun  göç  yollarını  kat  eden  göçmen  kuşlarda  ve  kış  uykusuna  yatan  hayvanlarda  çok  önemlidir.</a:t>
            </a:r>
            <a:endParaRPr lang="tr-TR" sz="4000" b="1" dirty="0">
              <a:solidFill>
                <a:srgbClr val="7030A0"/>
              </a:solidFill>
            </a:endParaRPr>
          </a:p>
        </p:txBody>
      </p:sp>
    </p:spTree>
    <p:extLst>
      <p:ext uri="{BB962C8B-B14F-4D97-AF65-F5344CB8AC3E}">
        <p14:creationId xmlns="" xmlns:p14="http://schemas.microsoft.com/office/powerpoint/2010/main" val="36803982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5685E714-2281-457D-A58B-CF42ECE71A45}"/>
              </a:ext>
            </a:extLst>
          </p:cNvPr>
          <p:cNvSpPr>
            <a:spLocks noGrp="1"/>
          </p:cNvSpPr>
          <p:nvPr>
            <p:ph type="title"/>
          </p:nvPr>
        </p:nvSpPr>
        <p:spPr>
          <a:xfrm>
            <a:off x="838200" y="365125"/>
            <a:ext cx="10515600" cy="999849"/>
          </a:xfrm>
        </p:spPr>
        <p:txBody>
          <a:bodyPr/>
          <a:lstStyle/>
          <a:p>
            <a:pPr algn="ctr"/>
            <a:r>
              <a:rPr lang="tr-TR" sz="4400" b="1" dirty="0">
                <a:solidFill>
                  <a:srgbClr val="FF0000"/>
                </a:solidFill>
                <a:effectLst/>
                <a:latin typeface="Algerian" panose="04020705040A02060702" pitchFamily="82" charset="0"/>
                <a:ea typeface="Times New Roman" panose="02020603050405020304" pitchFamily="18" charset="0"/>
              </a:rPr>
              <a:t>Asitler</a:t>
            </a:r>
            <a:endParaRPr lang="tr-TR" dirty="0">
              <a:solidFill>
                <a:srgbClr val="FF0000"/>
              </a:solidFill>
              <a:latin typeface="Algerian" panose="04020705040A02060702" pitchFamily="82" charset="0"/>
            </a:endParaRPr>
          </a:p>
        </p:txBody>
      </p:sp>
      <p:sp>
        <p:nvSpPr>
          <p:cNvPr id="3" name="İçerik Yer Tutucusu 2">
            <a:extLst>
              <a:ext uri="{FF2B5EF4-FFF2-40B4-BE49-F238E27FC236}">
                <a16:creationId xmlns="" xmlns:a16="http://schemas.microsoft.com/office/drawing/2014/main" id="{84FE77B9-3949-4861-81FC-47FB5EC59AD5}"/>
              </a:ext>
            </a:extLst>
          </p:cNvPr>
          <p:cNvSpPr>
            <a:spLocks noGrp="1"/>
          </p:cNvSpPr>
          <p:nvPr>
            <p:ph idx="1"/>
          </p:nvPr>
        </p:nvSpPr>
        <p:spPr/>
        <p:txBody>
          <a:bodyPr>
            <a:normAutofit/>
          </a:bodyPr>
          <a:lstStyle/>
          <a:p>
            <a:r>
              <a:rPr lang="tr-TR" sz="2400" b="1" dirty="0">
                <a:effectLst/>
                <a:latin typeface="Times New Roman" panose="02020603050405020304" pitchFamily="18" charset="0"/>
                <a:ea typeface="Times New Roman" panose="02020603050405020304" pitchFamily="18" charset="0"/>
              </a:rPr>
              <a:t> </a:t>
            </a:r>
            <a:r>
              <a:rPr lang="tr-TR" sz="2400" b="1" dirty="0">
                <a:solidFill>
                  <a:srgbClr val="FF0000"/>
                </a:solidFill>
                <a:effectLst/>
                <a:latin typeface="Times New Roman" panose="02020603050405020304" pitchFamily="18" charset="0"/>
                <a:ea typeface="Times New Roman" panose="02020603050405020304" pitchFamily="18" charset="0"/>
              </a:rPr>
              <a:t>Asitler</a:t>
            </a:r>
            <a:r>
              <a:rPr lang="tr-TR" sz="2400" b="1" dirty="0">
                <a:solidFill>
                  <a:srgbClr val="000000"/>
                </a:solidFill>
                <a:effectLst/>
                <a:latin typeface="Times New Roman" panose="02020603050405020304" pitchFamily="18" charset="0"/>
                <a:ea typeface="Times New Roman" panose="02020603050405020304" pitchFamily="18" charset="0"/>
              </a:rPr>
              <a:t>: </a:t>
            </a:r>
            <a:r>
              <a:rPr lang="tr-TR" sz="2400" b="1" dirty="0">
                <a:effectLst/>
                <a:latin typeface="Times New Roman" panose="02020603050405020304" pitchFamily="18" charset="0"/>
                <a:ea typeface="Times New Roman" panose="02020603050405020304" pitchFamily="18" charset="0"/>
              </a:rPr>
              <a:t>Su içinde çözündüklerinde hidrojen iyonu veren bileşiklere </a:t>
            </a:r>
            <a:r>
              <a:rPr lang="tr-TR" sz="2400" b="1" dirty="0">
                <a:solidFill>
                  <a:srgbClr val="FF0000"/>
                </a:solidFill>
                <a:effectLst/>
                <a:latin typeface="Times New Roman" panose="02020603050405020304" pitchFamily="18" charset="0"/>
                <a:ea typeface="Times New Roman" panose="02020603050405020304" pitchFamily="18" charset="0"/>
              </a:rPr>
              <a:t>asit  </a:t>
            </a:r>
            <a:r>
              <a:rPr lang="tr-TR" sz="2400" b="1" dirty="0">
                <a:effectLst/>
                <a:latin typeface="Times New Roman" panose="02020603050405020304" pitchFamily="18" charset="0"/>
                <a:ea typeface="Times New Roman" panose="02020603050405020304" pitchFamily="18" charset="0"/>
              </a:rPr>
              <a:t>denir.  </a:t>
            </a:r>
          </a:p>
          <a:p>
            <a:pPr algn="just"/>
            <a:r>
              <a:rPr lang="tr-TR" sz="2400" b="1" dirty="0">
                <a:solidFill>
                  <a:srgbClr val="002060"/>
                </a:solidFill>
                <a:effectLst/>
                <a:latin typeface="Times New Roman" panose="02020603050405020304" pitchFamily="18" charset="0"/>
                <a:ea typeface="Times New Roman" panose="02020603050405020304" pitchFamily="18" charset="0"/>
              </a:rPr>
              <a:t> Asitler;</a:t>
            </a:r>
          </a:p>
          <a:p>
            <a:pPr algn="just"/>
            <a:r>
              <a:rPr lang="tr-TR" sz="2400" b="1" dirty="0">
                <a:solidFill>
                  <a:srgbClr val="FF0000"/>
                </a:solidFill>
                <a:effectLst/>
                <a:latin typeface="Times New Roman" panose="02020603050405020304" pitchFamily="18" charset="0"/>
                <a:ea typeface="Times New Roman" panose="02020603050405020304" pitchFamily="18" charset="0"/>
              </a:rPr>
              <a:t> </a:t>
            </a:r>
            <a:r>
              <a:rPr lang="tr-TR" sz="2400" b="1" dirty="0">
                <a:solidFill>
                  <a:srgbClr val="FF0000"/>
                </a:solidFill>
                <a:latin typeface="Times New Roman" panose="02020603050405020304" pitchFamily="18" charset="0"/>
                <a:ea typeface="Times New Roman" panose="02020603050405020304" pitchFamily="18" charset="0"/>
              </a:rPr>
              <a:t>1. M</a:t>
            </a:r>
            <a:r>
              <a:rPr lang="tr-TR" sz="2400" b="1" dirty="0">
                <a:solidFill>
                  <a:srgbClr val="FF0000"/>
                </a:solidFill>
                <a:effectLst/>
                <a:latin typeface="Times New Roman" panose="02020603050405020304" pitchFamily="18" charset="0"/>
                <a:ea typeface="Times New Roman" panose="02020603050405020304" pitchFamily="18" charset="0"/>
              </a:rPr>
              <a:t>avi  turnusol  kağıdını  kırmızıya dönüştürürler.</a:t>
            </a:r>
          </a:p>
          <a:p>
            <a:pPr algn="just"/>
            <a:r>
              <a:rPr lang="tr-TR" sz="2400" b="1" dirty="0">
                <a:solidFill>
                  <a:srgbClr val="7030A0"/>
                </a:solidFill>
                <a:latin typeface="Times New Roman" panose="02020603050405020304" pitchFamily="18" charset="0"/>
                <a:ea typeface="Times New Roman" panose="02020603050405020304" pitchFamily="18" charset="0"/>
              </a:rPr>
              <a:t>2.</a:t>
            </a:r>
            <a:r>
              <a:rPr lang="tr-TR" sz="2400" b="1" dirty="0">
                <a:solidFill>
                  <a:srgbClr val="7030A0"/>
                </a:solidFill>
                <a:effectLst/>
                <a:latin typeface="Times New Roman" panose="02020603050405020304" pitchFamily="18" charset="0"/>
                <a:ea typeface="Times New Roman" panose="02020603050405020304" pitchFamily="18" charset="0"/>
              </a:rPr>
              <a:t>  Dile  dokundurulduğunda  ekşi tat  verirler. </a:t>
            </a:r>
          </a:p>
          <a:p>
            <a:pPr algn="just"/>
            <a:r>
              <a:rPr lang="tr-TR" sz="2400" b="1" dirty="0">
                <a:solidFill>
                  <a:srgbClr val="0070C0"/>
                </a:solidFill>
                <a:latin typeface="Times New Roman" panose="02020603050405020304" pitchFamily="18" charset="0"/>
                <a:ea typeface="Times New Roman" panose="02020603050405020304" pitchFamily="18" charset="0"/>
              </a:rPr>
              <a:t>3. </a:t>
            </a:r>
            <a:r>
              <a:rPr lang="tr-TR" sz="2400" b="1" dirty="0" err="1">
                <a:solidFill>
                  <a:srgbClr val="0070C0"/>
                </a:solidFill>
                <a:latin typeface="Times New Roman" panose="02020603050405020304" pitchFamily="18" charset="0"/>
                <a:ea typeface="Times New Roman" panose="02020603050405020304" pitchFamily="18" charset="0"/>
              </a:rPr>
              <a:t>pH</a:t>
            </a:r>
            <a:r>
              <a:rPr lang="tr-TR" sz="2400" b="1" dirty="0">
                <a:solidFill>
                  <a:srgbClr val="0070C0"/>
                </a:solidFill>
                <a:latin typeface="Times New Roman" panose="02020603050405020304" pitchFamily="18" charset="0"/>
                <a:ea typeface="Times New Roman" panose="02020603050405020304" pitchFamily="18" charset="0"/>
              </a:rPr>
              <a:t> değerleri 7 ile 0 arasındadır.</a:t>
            </a:r>
          </a:p>
          <a:p>
            <a:pPr algn="just"/>
            <a:r>
              <a:rPr lang="tr-TR" sz="2400" b="1" dirty="0">
                <a:solidFill>
                  <a:srgbClr val="00B050"/>
                </a:solidFill>
                <a:effectLst/>
                <a:latin typeface="Times New Roman" panose="02020603050405020304" pitchFamily="18" charset="0"/>
                <a:ea typeface="Times New Roman" panose="02020603050405020304" pitchFamily="18" charset="0"/>
              </a:rPr>
              <a:t>4. Vücutta  elektrik  akımını  iletirler.</a:t>
            </a:r>
          </a:p>
          <a:p>
            <a:pPr algn="just"/>
            <a:r>
              <a:rPr lang="tr-TR" sz="2400" b="1" dirty="0">
                <a:solidFill>
                  <a:schemeClr val="accent2"/>
                </a:solidFill>
                <a:effectLst/>
                <a:latin typeface="Times New Roman" panose="02020603050405020304" pitchFamily="18" charset="0"/>
                <a:ea typeface="Times New Roman" panose="02020603050405020304" pitchFamily="18" charset="0"/>
              </a:rPr>
              <a:t>Yapılarında  karbon  içerenlerin  çoğu  organik  diğerleri  ise  inorganiktir.  </a:t>
            </a:r>
          </a:p>
          <a:p>
            <a:pPr algn="just"/>
            <a:r>
              <a:rPr lang="tr-TR" sz="2400" b="1" dirty="0">
                <a:effectLst/>
                <a:latin typeface="Times New Roman" panose="02020603050405020304" pitchFamily="18" charset="0"/>
                <a:ea typeface="Times New Roman" panose="02020603050405020304" pitchFamily="18" charset="0"/>
              </a:rPr>
              <a:t>Örneğin  hidroklorik  asit  (</a:t>
            </a:r>
            <a:r>
              <a:rPr lang="tr-TR" sz="2400" b="1" dirty="0" err="1">
                <a:effectLst/>
                <a:latin typeface="Times New Roman" panose="02020603050405020304" pitchFamily="18" charset="0"/>
                <a:ea typeface="Times New Roman" panose="02020603050405020304" pitchFamily="18" charset="0"/>
              </a:rPr>
              <a:t>HCl</a:t>
            </a:r>
            <a:r>
              <a:rPr lang="tr-TR" sz="2400" b="1" dirty="0">
                <a:effectLst/>
                <a:latin typeface="Times New Roman" panose="02020603050405020304" pitchFamily="18" charset="0"/>
                <a:ea typeface="Times New Roman" panose="02020603050405020304" pitchFamily="18" charset="0"/>
              </a:rPr>
              <a:t>) vb.  inorganik,  asetik  asit  (CHCOOH) vb. ise organiktir.  </a:t>
            </a:r>
            <a:endParaRPr lang="tr-TR" sz="2400" b="1" dirty="0"/>
          </a:p>
        </p:txBody>
      </p:sp>
    </p:spTree>
    <p:extLst>
      <p:ext uri="{BB962C8B-B14F-4D97-AF65-F5344CB8AC3E}">
        <p14:creationId xmlns="" xmlns:p14="http://schemas.microsoft.com/office/powerpoint/2010/main" val="14629200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D89C3DA7-9B03-4F5D-B91C-861F14B08725}"/>
              </a:ext>
            </a:extLst>
          </p:cNvPr>
          <p:cNvSpPr>
            <a:spLocks noGrp="1"/>
          </p:cNvSpPr>
          <p:nvPr>
            <p:ph type="title"/>
          </p:nvPr>
        </p:nvSpPr>
        <p:spPr/>
        <p:txBody>
          <a:bodyPr/>
          <a:lstStyle/>
          <a:p>
            <a:pPr algn="ctr"/>
            <a:r>
              <a:rPr lang="tr-TR" sz="4400" b="1" dirty="0">
                <a:solidFill>
                  <a:srgbClr val="0070C0"/>
                </a:solidFill>
                <a:effectLst/>
                <a:latin typeface="Algerian" panose="04020705040A02060702" pitchFamily="82" charset="0"/>
                <a:ea typeface="Times New Roman" panose="02020603050405020304" pitchFamily="18" charset="0"/>
              </a:rPr>
              <a:t>Bazlar</a:t>
            </a:r>
            <a:endParaRPr lang="tr-TR" dirty="0">
              <a:solidFill>
                <a:srgbClr val="0070C0"/>
              </a:solidFill>
              <a:latin typeface="Algerian" panose="04020705040A02060702" pitchFamily="82" charset="0"/>
            </a:endParaRPr>
          </a:p>
        </p:txBody>
      </p:sp>
      <p:sp>
        <p:nvSpPr>
          <p:cNvPr id="3" name="İçerik Yer Tutucusu 2">
            <a:extLst>
              <a:ext uri="{FF2B5EF4-FFF2-40B4-BE49-F238E27FC236}">
                <a16:creationId xmlns="" xmlns:a16="http://schemas.microsoft.com/office/drawing/2014/main" id="{6DBEFD9F-BA5B-4B7F-9B49-8D735ADC3471}"/>
              </a:ext>
            </a:extLst>
          </p:cNvPr>
          <p:cNvSpPr>
            <a:spLocks noGrp="1"/>
          </p:cNvSpPr>
          <p:nvPr>
            <p:ph idx="1"/>
          </p:nvPr>
        </p:nvSpPr>
        <p:spPr/>
        <p:txBody>
          <a:bodyPr>
            <a:normAutofit/>
          </a:bodyPr>
          <a:lstStyle/>
          <a:p>
            <a:r>
              <a:rPr lang="tr-TR" b="1" dirty="0">
                <a:solidFill>
                  <a:srgbClr val="FF0000"/>
                </a:solidFill>
                <a:effectLst/>
                <a:latin typeface="Times New Roman" panose="02020603050405020304" pitchFamily="18" charset="0"/>
                <a:ea typeface="Times New Roman" panose="02020603050405020304" pitchFamily="18" charset="0"/>
              </a:rPr>
              <a:t> Bazlar</a:t>
            </a:r>
            <a:r>
              <a:rPr lang="tr-TR" b="1" dirty="0">
                <a:solidFill>
                  <a:srgbClr val="00B050"/>
                </a:solidFill>
                <a:effectLst/>
                <a:latin typeface="Times New Roman" panose="02020603050405020304" pitchFamily="18" charset="0"/>
                <a:ea typeface="Times New Roman" panose="02020603050405020304" pitchFamily="18" charset="0"/>
              </a:rPr>
              <a:t>: Suda çözündüklerinde hidroksil  (0H)  iyonu  veren  bileşiklere </a:t>
            </a:r>
            <a:r>
              <a:rPr lang="tr-TR" b="1" dirty="0">
                <a:solidFill>
                  <a:srgbClr val="FF0000"/>
                </a:solidFill>
                <a:effectLst/>
                <a:latin typeface="Times New Roman" panose="02020603050405020304" pitchFamily="18" charset="0"/>
                <a:ea typeface="Times New Roman" panose="02020603050405020304" pitchFamily="18" charset="0"/>
              </a:rPr>
              <a:t>baz </a:t>
            </a:r>
            <a:r>
              <a:rPr lang="tr-TR" b="1" dirty="0">
                <a:solidFill>
                  <a:srgbClr val="00B050"/>
                </a:solidFill>
                <a:effectLst/>
                <a:latin typeface="Times New Roman" panose="02020603050405020304" pitchFamily="18" charset="0"/>
                <a:ea typeface="Times New Roman" panose="02020603050405020304" pitchFamily="18" charset="0"/>
              </a:rPr>
              <a:t>denir.  </a:t>
            </a:r>
          </a:p>
          <a:p>
            <a:pPr algn="just"/>
            <a:r>
              <a:rPr lang="tr-TR" b="1" dirty="0">
                <a:effectLst/>
                <a:latin typeface="Times New Roman" panose="02020603050405020304" pitchFamily="18" charset="0"/>
                <a:ea typeface="Times New Roman" panose="02020603050405020304" pitchFamily="18" charset="0"/>
              </a:rPr>
              <a:t> 1. Bazlar  kırmızı  turnusol  kağıdını  maviye  dönüştürür.  </a:t>
            </a:r>
          </a:p>
          <a:p>
            <a:pPr algn="just"/>
            <a:r>
              <a:rPr lang="tr-TR" b="1" dirty="0">
                <a:solidFill>
                  <a:srgbClr val="0070C0"/>
                </a:solidFill>
                <a:effectLst/>
                <a:latin typeface="Times New Roman" panose="02020603050405020304" pitchFamily="18" charset="0"/>
                <a:ea typeface="Times New Roman" panose="02020603050405020304" pitchFamily="18" charset="0"/>
              </a:rPr>
              <a:t> 2. Elde  kayganlık  sağlarlar. </a:t>
            </a:r>
          </a:p>
          <a:p>
            <a:pPr algn="just"/>
            <a:r>
              <a:rPr lang="tr-TR" b="1" dirty="0">
                <a:effectLst/>
                <a:latin typeface="Times New Roman" panose="02020603050405020304" pitchFamily="18" charset="0"/>
                <a:ea typeface="Times New Roman" panose="02020603050405020304" pitchFamily="18" charset="0"/>
              </a:rPr>
              <a:t> 3. Bunlarda  elektrik  akımını  iletirler.  </a:t>
            </a:r>
          </a:p>
          <a:p>
            <a:pPr algn="just"/>
            <a:r>
              <a:rPr lang="tr-TR" b="1" dirty="0">
                <a:solidFill>
                  <a:srgbClr val="7030A0"/>
                </a:solidFill>
                <a:effectLst/>
                <a:latin typeface="Times New Roman" panose="02020603050405020304" pitchFamily="18" charset="0"/>
                <a:ea typeface="Times New Roman" panose="02020603050405020304" pitchFamily="18" charset="0"/>
              </a:rPr>
              <a:t> 4. Yapılarında  genellikle  karbon  ve  azot  içerenler  organik ,  diğerleri  ise  inorganiktir.  </a:t>
            </a:r>
          </a:p>
          <a:p>
            <a:pPr algn="just"/>
            <a:r>
              <a:rPr lang="tr-TR" b="1" dirty="0">
                <a:solidFill>
                  <a:schemeClr val="accent2"/>
                </a:solidFill>
                <a:effectLst/>
                <a:latin typeface="Times New Roman" panose="02020603050405020304" pitchFamily="18" charset="0"/>
                <a:ea typeface="Times New Roman" panose="02020603050405020304" pitchFamily="18" charset="0"/>
              </a:rPr>
              <a:t>Örneğin  nükleik  asitlerin  yapısındaki  bazlar,  sabun,  sodyum  hidroksil  (</a:t>
            </a:r>
            <a:r>
              <a:rPr lang="tr-TR" b="1" dirty="0" err="1">
                <a:solidFill>
                  <a:schemeClr val="accent2"/>
                </a:solidFill>
                <a:effectLst/>
                <a:latin typeface="Times New Roman" panose="02020603050405020304" pitchFamily="18" charset="0"/>
                <a:ea typeface="Times New Roman" panose="02020603050405020304" pitchFamily="18" charset="0"/>
              </a:rPr>
              <a:t>NaOH</a:t>
            </a:r>
            <a:r>
              <a:rPr lang="tr-TR" b="1" dirty="0">
                <a:solidFill>
                  <a:schemeClr val="accent2"/>
                </a:solidFill>
                <a:effectLst/>
                <a:latin typeface="Times New Roman" panose="02020603050405020304" pitchFamily="18" charset="0"/>
                <a:ea typeface="Times New Roman" panose="02020603050405020304" pitchFamily="18" charset="0"/>
              </a:rPr>
              <a:t>)</a:t>
            </a:r>
            <a:endParaRPr lang="tr-TR" b="1" dirty="0">
              <a:solidFill>
                <a:schemeClr val="accent2"/>
              </a:solidFill>
            </a:endParaRPr>
          </a:p>
        </p:txBody>
      </p:sp>
    </p:spTree>
    <p:extLst>
      <p:ext uri="{BB962C8B-B14F-4D97-AF65-F5344CB8AC3E}">
        <p14:creationId xmlns="" xmlns:p14="http://schemas.microsoft.com/office/powerpoint/2010/main" val="17644321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C6981598-6F80-46F8-90CE-8F8C01628835}"/>
              </a:ext>
            </a:extLst>
          </p:cNvPr>
          <p:cNvSpPr>
            <a:spLocks noGrp="1"/>
          </p:cNvSpPr>
          <p:nvPr>
            <p:ph type="title"/>
          </p:nvPr>
        </p:nvSpPr>
        <p:spPr/>
        <p:txBody>
          <a:bodyPr>
            <a:normAutofit/>
          </a:bodyPr>
          <a:lstStyle/>
          <a:p>
            <a:pPr algn="ctr"/>
            <a:r>
              <a:rPr lang="tr-TR" sz="4800" b="1" dirty="0" err="1">
                <a:solidFill>
                  <a:srgbClr val="FF0000"/>
                </a:solidFill>
                <a:latin typeface="Rockwell Extra Bold" panose="02060903040505020403" pitchFamily="18" charset="0"/>
              </a:rPr>
              <a:t>pH</a:t>
            </a:r>
            <a:r>
              <a:rPr lang="tr-TR" sz="4800" b="1" dirty="0">
                <a:solidFill>
                  <a:srgbClr val="FF0000"/>
                </a:solidFill>
                <a:latin typeface="Rockwell Extra Bold" panose="02060903040505020403" pitchFamily="18" charset="0"/>
              </a:rPr>
              <a:t> Cetveli ve Bazı Bileşikler</a:t>
            </a:r>
          </a:p>
        </p:txBody>
      </p:sp>
      <p:sp>
        <p:nvSpPr>
          <p:cNvPr id="3" name="İçerik Yer Tutucusu 2">
            <a:extLst>
              <a:ext uri="{FF2B5EF4-FFF2-40B4-BE49-F238E27FC236}">
                <a16:creationId xmlns="" xmlns:a16="http://schemas.microsoft.com/office/drawing/2014/main" id="{77DB6C7A-F2C9-4154-A773-B5E27B421FCF}"/>
              </a:ext>
            </a:extLst>
          </p:cNvPr>
          <p:cNvSpPr>
            <a:spLocks noGrp="1"/>
          </p:cNvSpPr>
          <p:nvPr>
            <p:ph idx="1"/>
          </p:nvPr>
        </p:nvSpPr>
        <p:spPr/>
        <p:txBody>
          <a:bodyPr>
            <a:normAutofit/>
          </a:bodyPr>
          <a:lstStyle/>
          <a:p>
            <a:pPr marL="0" indent="0">
              <a:buNone/>
            </a:pPr>
            <a:r>
              <a:rPr lang="tr-TR" sz="3600" dirty="0">
                <a:effectLst/>
                <a:latin typeface="Times New Roman" panose="02020603050405020304" pitchFamily="18" charset="0"/>
                <a:ea typeface="Times New Roman" panose="02020603050405020304" pitchFamily="18" charset="0"/>
              </a:rPr>
              <a:t> </a:t>
            </a:r>
            <a:endParaRPr lang="tr-TR" sz="3600" dirty="0"/>
          </a:p>
        </p:txBody>
      </p:sp>
      <p:pic>
        <p:nvPicPr>
          <p:cNvPr id="4" name="Resim 3">
            <a:extLst>
              <a:ext uri="{FF2B5EF4-FFF2-40B4-BE49-F238E27FC236}">
                <a16:creationId xmlns="" xmlns:a16="http://schemas.microsoft.com/office/drawing/2014/main" id="{B5D83D84-62F8-414D-A5B1-255B67963C7F}"/>
              </a:ext>
            </a:extLst>
          </p:cNvPr>
          <p:cNvPicPr>
            <a:picLocks noChangeAspect="1"/>
          </p:cNvPicPr>
          <p:nvPr/>
        </p:nvPicPr>
        <p:blipFill>
          <a:blip r:embed="rId2" cstate="print"/>
          <a:stretch>
            <a:fillRect/>
          </a:stretch>
        </p:blipFill>
        <p:spPr>
          <a:xfrm>
            <a:off x="838200" y="1690687"/>
            <a:ext cx="10572975" cy="4604095"/>
          </a:xfrm>
          <a:prstGeom prst="rect">
            <a:avLst/>
          </a:prstGeom>
        </p:spPr>
      </p:pic>
    </p:spTree>
    <p:extLst>
      <p:ext uri="{BB962C8B-B14F-4D97-AF65-F5344CB8AC3E}">
        <p14:creationId xmlns="" xmlns:p14="http://schemas.microsoft.com/office/powerpoint/2010/main" val="42158709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D2FDEE9B-DA55-4243-87C1-0BA3E92F7835}"/>
              </a:ext>
            </a:extLst>
          </p:cNvPr>
          <p:cNvSpPr>
            <a:spLocks noGrp="1"/>
          </p:cNvSpPr>
          <p:nvPr>
            <p:ph type="title"/>
          </p:nvPr>
        </p:nvSpPr>
        <p:spPr/>
        <p:txBody>
          <a:bodyPr>
            <a:normAutofit/>
          </a:bodyPr>
          <a:lstStyle/>
          <a:p>
            <a:pPr algn="ctr"/>
            <a:r>
              <a:rPr lang="tr-TR" sz="5400" b="1" dirty="0" err="1">
                <a:solidFill>
                  <a:srgbClr val="0070C0"/>
                </a:solidFill>
                <a:latin typeface="Times New Roman" panose="02020603050405020304" pitchFamily="18" charset="0"/>
                <a:cs typeface="Times New Roman" panose="02020603050405020304" pitchFamily="18" charset="0"/>
              </a:rPr>
              <a:t>pH</a:t>
            </a:r>
            <a:r>
              <a:rPr lang="tr-TR" sz="5400" b="1" dirty="0">
                <a:solidFill>
                  <a:srgbClr val="0070C0"/>
                </a:solidFill>
                <a:latin typeface="Times New Roman" panose="02020603050405020304" pitchFamily="18" charset="0"/>
                <a:cs typeface="Times New Roman" panose="02020603050405020304" pitchFamily="18" charset="0"/>
              </a:rPr>
              <a:t> Değerinin Önemi</a:t>
            </a:r>
          </a:p>
        </p:txBody>
      </p:sp>
      <p:sp>
        <p:nvSpPr>
          <p:cNvPr id="3" name="İçerik Yer Tutucusu 2">
            <a:extLst>
              <a:ext uri="{FF2B5EF4-FFF2-40B4-BE49-F238E27FC236}">
                <a16:creationId xmlns="" xmlns:a16="http://schemas.microsoft.com/office/drawing/2014/main" id="{239DAC4D-69FA-44D5-B0C3-65E0FF9345EA}"/>
              </a:ext>
            </a:extLst>
          </p:cNvPr>
          <p:cNvSpPr>
            <a:spLocks noGrp="1"/>
          </p:cNvSpPr>
          <p:nvPr>
            <p:ph idx="1"/>
          </p:nvPr>
        </p:nvSpPr>
        <p:spPr/>
        <p:txBody>
          <a:bodyPr>
            <a:normAutofit lnSpcReduction="10000"/>
          </a:bodyPr>
          <a:lstStyle/>
          <a:p>
            <a:r>
              <a:rPr lang="tr-TR" sz="3000" b="1" dirty="0" err="1">
                <a:solidFill>
                  <a:srgbClr val="7030A0"/>
                </a:solidFill>
                <a:effectLst/>
                <a:latin typeface="Times New Roman" panose="02020603050405020304" pitchFamily="18" charset="0"/>
                <a:ea typeface="Times New Roman" panose="02020603050405020304" pitchFamily="18" charset="0"/>
              </a:rPr>
              <a:t>pH</a:t>
            </a:r>
            <a:r>
              <a:rPr lang="tr-TR" sz="3000" b="1" dirty="0">
                <a:solidFill>
                  <a:srgbClr val="7030A0"/>
                </a:solidFill>
                <a:effectLst/>
                <a:latin typeface="Times New Roman" panose="02020603050405020304" pitchFamily="18" charset="0"/>
                <a:ea typeface="Times New Roman" panose="02020603050405020304" pitchFamily="18" charset="0"/>
              </a:rPr>
              <a:t>  değeri organizma için çok önemlidir. Biyokimyasal tepkimelerin  oluşabilmesi için  </a:t>
            </a:r>
            <a:r>
              <a:rPr lang="tr-TR" sz="3000" b="1" dirty="0" err="1">
                <a:solidFill>
                  <a:srgbClr val="7030A0"/>
                </a:solidFill>
                <a:effectLst/>
                <a:latin typeface="Times New Roman" panose="02020603050405020304" pitchFamily="18" charset="0"/>
                <a:ea typeface="Times New Roman" panose="02020603050405020304" pitchFamily="18" charset="0"/>
              </a:rPr>
              <a:t>pH</a:t>
            </a:r>
            <a:r>
              <a:rPr lang="tr-TR" sz="3000" b="1" dirty="0">
                <a:solidFill>
                  <a:srgbClr val="7030A0"/>
                </a:solidFill>
                <a:effectLst/>
                <a:latin typeface="Times New Roman" panose="02020603050405020304" pitchFamily="18" charset="0"/>
                <a:ea typeface="Times New Roman" panose="02020603050405020304" pitchFamily="18" charset="0"/>
              </a:rPr>
              <a:t>’ </a:t>
            </a:r>
            <a:r>
              <a:rPr lang="tr-TR" sz="3000" b="1" dirty="0" err="1">
                <a:solidFill>
                  <a:srgbClr val="7030A0"/>
                </a:solidFill>
                <a:effectLst/>
                <a:latin typeface="Times New Roman" panose="02020603050405020304" pitchFamily="18" charset="0"/>
                <a:ea typeface="Times New Roman" panose="02020603050405020304" pitchFamily="18" charset="0"/>
              </a:rPr>
              <a:t>ın</a:t>
            </a:r>
            <a:r>
              <a:rPr lang="tr-TR" sz="3000" b="1" dirty="0">
                <a:solidFill>
                  <a:srgbClr val="7030A0"/>
                </a:solidFill>
                <a:effectLst/>
                <a:latin typeface="Times New Roman" panose="02020603050405020304" pitchFamily="18" charset="0"/>
                <a:ea typeface="Times New Roman" panose="02020603050405020304" pitchFamily="18" charset="0"/>
              </a:rPr>
              <a:t> belirli bir düzeyde tutulması gerekir. </a:t>
            </a:r>
          </a:p>
          <a:p>
            <a:r>
              <a:rPr lang="tr-TR" sz="3000" b="1" dirty="0">
                <a:solidFill>
                  <a:srgbClr val="002060"/>
                </a:solidFill>
              </a:rPr>
              <a:t>Kan, lenf, doku sıvısı gibi birçok biyolojik sıvının </a:t>
            </a:r>
            <a:r>
              <a:rPr lang="tr-TR" sz="3000" b="1" dirty="0" err="1">
                <a:solidFill>
                  <a:srgbClr val="002060"/>
                </a:solidFill>
              </a:rPr>
              <a:t>pH’ı</a:t>
            </a:r>
            <a:r>
              <a:rPr lang="tr-TR" sz="3000" b="1" dirty="0">
                <a:solidFill>
                  <a:srgbClr val="002060"/>
                </a:solidFill>
              </a:rPr>
              <a:t> 6 ile 8 arasında değişir. </a:t>
            </a:r>
          </a:p>
          <a:p>
            <a:r>
              <a:rPr lang="tr-TR" sz="3000" b="1" dirty="0">
                <a:solidFill>
                  <a:srgbClr val="00B050"/>
                </a:solidFill>
              </a:rPr>
              <a:t>İnsan kanının optimum (ideal) </a:t>
            </a:r>
            <a:r>
              <a:rPr lang="tr-TR" sz="3000" b="1" dirty="0" err="1">
                <a:solidFill>
                  <a:srgbClr val="00B050"/>
                </a:solidFill>
              </a:rPr>
              <a:t>pH’ı</a:t>
            </a:r>
            <a:r>
              <a:rPr lang="tr-TR" sz="3000" b="1" dirty="0">
                <a:solidFill>
                  <a:srgbClr val="00B050"/>
                </a:solidFill>
              </a:rPr>
              <a:t> 7,4’tür.</a:t>
            </a:r>
            <a:r>
              <a:rPr lang="tr-TR" sz="3000" b="1" dirty="0">
                <a:solidFill>
                  <a:srgbClr val="00B050"/>
                </a:solidFill>
                <a:effectLst/>
                <a:latin typeface="Times New Roman" panose="02020603050405020304" pitchFamily="18" charset="0"/>
                <a:ea typeface="Times New Roman" panose="02020603050405020304" pitchFamily="18" charset="0"/>
              </a:rPr>
              <a:t> </a:t>
            </a:r>
          </a:p>
          <a:p>
            <a:r>
              <a:rPr lang="tr-TR" sz="3000" b="1" dirty="0">
                <a:solidFill>
                  <a:schemeClr val="accent2"/>
                </a:solidFill>
              </a:rPr>
              <a:t>Kanın </a:t>
            </a:r>
            <a:r>
              <a:rPr lang="tr-TR" sz="3000" b="1" dirty="0" err="1">
                <a:solidFill>
                  <a:schemeClr val="accent2"/>
                </a:solidFill>
              </a:rPr>
              <a:t>pH’ı</a:t>
            </a:r>
            <a:r>
              <a:rPr lang="tr-TR" sz="3000" b="1" dirty="0">
                <a:solidFill>
                  <a:schemeClr val="accent2"/>
                </a:solidFill>
              </a:rPr>
              <a:t> 7’ye düşer ya da 7,8’e çıkarsa insan birkaç dakikadan fazla hayatta kalamaz. Kan ve diğer vücut sıvılarının </a:t>
            </a:r>
            <a:r>
              <a:rPr lang="tr-TR" sz="3000" b="1" dirty="0" err="1">
                <a:solidFill>
                  <a:schemeClr val="accent2"/>
                </a:solidFill>
              </a:rPr>
              <a:t>pH’ını</a:t>
            </a:r>
            <a:r>
              <a:rPr lang="tr-TR" sz="3000" b="1" dirty="0">
                <a:solidFill>
                  <a:schemeClr val="accent2"/>
                </a:solidFill>
              </a:rPr>
              <a:t> kararlı tutan ve </a:t>
            </a:r>
            <a:r>
              <a:rPr lang="tr-TR" sz="3000" b="1" dirty="0" err="1">
                <a:solidFill>
                  <a:schemeClr val="accent2"/>
                </a:solidFill>
              </a:rPr>
              <a:t>homeostazisini</a:t>
            </a:r>
            <a:r>
              <a:rPr lang="tr-TR" sz="3000" b="1" dirty="0">
                <a:solidFill>
                  <a:schemeClr val="accent2"/>
                </a:solidFill>
              </a:rPr>
              <a:t> sağlayan tampon çözeltiler vardır.</a:t>
            </a:r>
          </a:p>
        </p:txBody>
      </p:sp>
    </p:spTree>
    <p:extLst>
      <p:ext uri="{BB962C8B-B14F-4D97-AF65-F5344CB8AC3E}">
        <p14:creationId xmlns="" xmlns:p14="http://schemas.microsoft.com/office/powerpoint/2010/main" val="37008964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C9CFF9CA-A3F2-47EA-A2E7-6AE6DA1D2408}"/>
              </a:ext>
            </a:extLst>
          </p:cNvPr>
          <p:cNvSpPr>
            <a:spLocks noGrp="1"/>
          </p:cNvSpPr>
          <p:nvPr>
            <p:ph type="title"/>
          </p:nvPr>
        </p:nvSpPr>
        <p:spPr>
          <a:xfrm>
            <a:off x="838200" y="365125"/>
            <a:ext cx="10515600" cy="986597"/>
          </a:xfrm>
        </p:spPr>
        <p:txBody>
          <a:bodyPr>
            <a:normAutofit/>
          </a:bodyPr>
          <a:lstStyle/>
          <a:p>
            <a:pPr algn="ctr"/>
            <a:r>
              <a:rPr lang="tr-TR" sz="5400" b="1" dirty="0">
                <a:solidFill>
                  <a:srgbClr val="FF0000"/>
                </a:solidFill>
                <a:effectLst/>
                <a:latin typeface="Algerian" panose="04020705040A02060702" pitchFamily="82" charset="0"/>
                <a:ea typeface="Times New Roman" panose="02020603050405020304" pitchFamily="18" charset="0"/>
              </a:rPr>
              <a:t>Tuzlar</a:t>
            </a:r>
            <a:endParaRPr lang="tr-TR" sz="5400" dirty="0">
              <a:solidFill>
                <a:srgbClr val="FF0000"/>
              </a:solidFill>
              <a:latin typeface="Algerian" panose="04020705040A02060702" pitchFamily="82" charset="0"/>
            </a:endParaRPr>
          </a:p>
        </p:txBody>
      </p:sp>
      <p:sp>
        <p:nvSpPr>
          <p:cNvPr id="3" name="İçerik Yer Tutucusu 2">
            <a:extLst>
              <a:ext uri="{FF2B5EF4-FFF2-40B4-BE49-F238E27FC236}">
                <a16:creationId xmlns="" xmlns:a16="http://schemas.microsoft.com/office/drawing/2014/main" id="{243E215F-A650-4F10-8B6F-5DCA44C00567}"/>
              </a:ext>
            </a:extLst>
          </p:cNvPr>
          <p:cNvSpPr>
            <a:spLocks noGrp="1"/>
          </p:cNvSpPr>
          <p:nvPr>
            <p:ph idx="1"/>
          </p:nvPr>
        </p:nvSpPr>
        <p:spPr>
          <a:xfrm>
            <a:off x="838200" y="1470991"/>
            <a:ext cx="10515600" cy="4705972"/>
          </a:xfrm>
        </p:spPr>
        <p:txBody>
          <a:bodyPr>
            <a:normAutofit/>
          </a:bodyPr>
          <a:lstStyle/>
          <a:p>
            <a:r>
              <a:rPr lang="tr-TR" sz="3600" b="1" dirty="0">
                <a:solidFill>
                  <a:srgbClr val="0070C0"/>
                </a:solidFill>
                <a:effectLst/>
                <a:latin typeface="Times New Roman" panose="02020603050405020304" pitchFamily="18" charset="0"/>
                <a:ea typeface="Times New Roman" panose="02020603050405020304" pitchFamily="18" charset="0"/>
              </a:rPr>
              <a:t>Asitlerle  bazların  birleşmesinden tuzlar oluşur.</a:t>
            </a:r>
          </a:p>
          <a:p>
            <a:r>
              <a:rPr lang="tr-TR" sz="3600" b="1" dirty="0">
                <a:solidFill>
                  <a:schemeClr val="accent2"/>
                </a:solidFill>
              </a:rPr>
              <a:t>Örneğin hidroklorik asit (</a:t>
            </a:r>
            <a:r>
              <a:rPr lang="tr-TR" sz="3600" b="1" dirty="0" err="1">
                <a:solidFill>
                  <a:schemeClr val="accent2"/>
                </a:solidFill>
              </a:rPr>
              <a:t>HCl</a:t>
            </a:r>
            <a:r>
              <a:rPr lang="tr-TR" sz="3600" b="1" dirty="0">
                <a:solidFill>
                  <a:schemeClr val="accent2"/>
                </a:solidFill>
              </a:rPr>
              <a:t>) ve sodyum </a:t>
            </a:r>
            <a:r>
              <a:rPr lang="tr-TR" sz="3600" b="1" dirty="0" err="1">
                <a:solidFill>
                  <a:schemeClr val="accent2"/>
                </a:solidFill>
              </a:rPr>
              <a:t>hidroksidin</a:t>
            </a:r>
            <a:r>
              <a:rPr lang="tr-TR" sz="3600" b="1" dirty="0">
                <a:solidFill>
                  <a:schemeClr val="accent2"/>
                </a:solidFill>
              </a:rPr>
              <a:t> (</a:t>
            </a:r>
            <a:r>
              <a:rPr lang="tr-TR" sz="3600" b="1" dirty="0" err="1">
                <a:solidFill>
                  <a:schemeClr val="accent2"/>
                </a:solidFill>
              </a:rPr>
              <a:t>NaOH</a:t>
            </a:r>
            <a:r>
              <a:rPr lang="tr-TR" sz="3600" b="1" dirty="0">
                <a:solidFill>
                  <a:schemeClr val="accent2"/>
                </a:solidFill>
              </a:rPr>
              <a:t>) birleşmesi sonucu sofra tuzu olarak bilinen sodyum klorür (</a:t>
            </a:r>
            <a:r>
              <a:rPr lang="tr-TR" sz="3600" b="1" dirty="0" err="1">
                <a:solidFill>
                  <a:schemeClr val="accent2"/>
                </a:solidFill>
              </a:rPr>
              <a:t>NaCl</a:t>
            </a:r>
            <a:r>
              <a:rPr lang="tr-TR" sz="3600" b="1" dirty="0">
                <a:solidFill>
                  <a:schemeClr val="accent2"/>
                </a:solidFill>
              </a:rPr>
              <a:t>) ve su (H2O) meydana gelir.</a:t>
            </a:r>
            <a:r>
              <a:rPr lang="tr-TR" sz="3600" b="1" dirty="0">
                <a:solidFill>
                  <a:schemeClr val="accent2"/>
                </a:solidFill>
                <a:effectLst/>
                <a:latin typeface="Times New Roman" panose="02020603050405020304" pitchFamily="18" charset="0"/>
                <a:ea typeface="Times New Roman" panose="02020603050405020304" pitchFamily="18" charset="0"/>
              </a:rPr>
              <a:t> </a:t>
            </a:r>
          </a:p>
          <a:p>
            <a:pPr marL="0" indent="0">
              <a:buNone/>
            </a:pPr>
            <a:endParaRPr lang="tr-TR" sz="3600" b="1" dirty="0">
              <a:effectLst/>
              <a:latin typeface="Times New Roman" panose="02020603050405020304" pitchFamily="18" charset="0"/>
              <a:ea typeface="Times New Roman" panose="02020603050405020304" pitchFamily="18" charset="0"/>
            </a:endParaRPr>
          </a:p>
        </p:txBody>
      </p:sp>
      <p:pic>
        <p:nvPicPr>
          <p:cNvPr id="4" name="Resim 3">
            <a:extLst>
              <a:ext uri="{FF2B5EF4-FFF2-40B4-BE49-F238E27FC236}">
                <a16:creationId xmlns="" xmlns:a16="http://schemas.microsoft.com/office/drawing/2014/main" id="{7D70C703-0061-4B9D-8846-ECAD36E5676C}"/>
              </a:ext>
            </a:extLst>
          </p:cNvPr>
          <p:cNvPicPr>
            <a:picLocks noChangeAspect="1"/>
          </p:cNvPicPr>
          <p:nvPr/>
        </p:nvPicPr>
        <p:blipFill>
          <a:blip r:embed="rId2" cstate="print"/>
          <a:stretch>
            <a:fillRect/>
          </a:stretch>
        </p:blipFill>
        <p:spPr>
          <a:xfrm>
            <a:off x="2239617" y="3740831"/>
            <a:ext cx="7765773" cy="2436132"/>
          </a:xfrm>
          <a:prstGeom prst="rect">
            <a:avLst/>
          </a:prstGeom>
        </p:spPr>
      </p:pic>
    </p:spTree>
    <p:extLst>
      <p:ext uri="{BB962C8B-B14F-4D97-AF65-F5344CB8AC3E}">
        <p14:creationId xmlns="" xmlns:p14="http://schemas.microsoft.com/office/powerpoint/2010/main" val="34718720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69BA4DE3-136D-4762-8E85-4F66D8B8ACEC}"/>
              </a:ext>
            </a:extLst>
          </p:cNvPr>
          <p:cNvSpPr>
            <a:spLocks noGrp="1"/>
          </p:cNvSpPr>
          <p:nvPr>
            <p:ph type="title"/>
          </p:nvPr>
        </p:nvSpPr>
        <p:spPr/>
        <p:txBody>
          <a:bodyPr>
            <a:normAutofit/>
          </a:bodyPr>
          <a:lstStyle/>
          <a:p>
            <a:r>
              <a:rPr lang="tr-TR" sz="4000" b="1" dirty="0">
                <a:solidFill>
                  <a:srgbClr val="FF0000"/>
                </a:solidFill>
                <a:effectLst/>
                <a:latin typeface="Algerian" panose="04020705040A02060702" pitchFamily="82" charset="0"/>
                <a:ea typeface="Times New Roman" panose="02020603050405020304" pitchFamily="18" charset="0"/>
              </a:rPr>
              <a:t>Tuzların organizmadaki görevleri</a:t>
            </a:r>
            <a:endParaRPr lang="tr-TR" sz="4000" dirty="0"/>
          </a:p>
        </p:txBody>
      </p:sp>
      <p:sp>
        <p:nvSpPr>
          <p:cNvPr id="3" name="İçerik Yer Tutucusu 2">
            <a:extLst>
              <a:ext uri="{FF2B5EF4-FFF2-40B4-BE49-F238E27FC236}">
                <a16:creationId xmlns="" xmlns:a16="http://schemas.microsoft.com/office/drawing/2014/main" id="{2444D5FE-8DA8-4619-A92F-8C39023CFF93}"/>
              </a:ext>
            </a:extLst>
          </p:cNvPr>
          <p:cNvSpPr>
            <a:spLocks noGrp="1"/>
          </p:cNvSpPr>
          <p:nvPr>
            <p:ph idx="1"/>
          </p:nvPr>
        </p:nvSpPr>
        <p:spPr/>
        <p:txBody>
          <a:bodyPr>
            <a:normAutofit/>
          </a:bodyPr>
          <a:lstStyle/>
          <a:p>
            <a:r>
              <a:rPr lang="tr-TR" sz="3200" b="1" dirty="0">
                <a:solidFill>
                  <a:srgbClr val="00B0F0"/>
                </a:solidFill>
                <a:effectLst/>
                <a:latin typeface="Times New Roman" panose="02020603050405020304" pitchFamily="18" charset="0"/>
                <a:ea typeface="Times New Roman" panose="02020603050405020304" pitchFamily="18" charset="0"/>
              </a:rPr>
              <a:t>Hücre  ve  hücreler  arasında  sodyum,  potasyum,  kalsiyum,  magnezyum  gibi  mineral  tuzları   bulunur.  </a:t>
            </a:r>
          </a:p>
          <a:p>
            <a:r>
              <a:rPr lang="tr-TR" sz="3200" b="1" dirty="0">
                <a:solidFill>
                  <a:schemeClr val="accent2"/>
                </a:solidFill>
                <a:effectLst/>
                <a:latin typeface="Times New Roman" panose="02020603050405020304" pitchFamily="18" charset="0"/>
                <a:ea typeface="Times New Roman" panose="02020603050405020304" pitchFamily="18" charset="0"/>
              </a:rPr>
              <a:t>Tuzlar</a:t>
            </a:r>
            <a:r>
              <a:rPr lang="tr-TR" sz="3200" b="1" dirty="0">
                <a:solidFill>
                  <a:schemeClr val="accent2"/>
                </a:solidFill>
                <a:latin typeface="Times New Roman" panose="02020603050405020304" pitchFamily="18" charset="0"/>
                <a:ea typeface="Times New Roman" panose="02020603050405020304" pitchFamily="18" charset="0"/>
              </a:rPr>
              <a:t>;</a:t>
            </a:r>
            <a:endParaRPr lang="tr-TR" sz="3200" b="1" dirty="0">
              <a:solidFill>
                <a:schemeClr val="accent2"/>
              </a:solidFill>
              <a:effectLst/>
              <a:latin typeface="Times New Roman" panose="02020603050405020304" pitchFamily="18" charset="0"/>
              <a:ea typeface="Times New Roman" panose="02020603050405020304" pitchFamily="18" charset="0"/>
            </a:endParaRPr>
          </a:p>
          <a:p>
            <a:r>
              <a:rPr lang="tr-TR" sz="3200" b="1" dirty="0">
                <a:effectLst/>
                <a:latin typeface="Times New Roman" panose="02020603050405020304" pitchFamily="18" charset="0"/>
                <a:ea typeface="Times New Roman" panose="02020603050405020304" pitchFamily="18" charset="0"/>
              </a:rPr>
              <a:t>*</a:t>
            </a:r>
            <a:r>
              <a:rPr lang="tr-TR" sz="3200" b="1" dirty="0">
                <a:solidFill>
                  <a:srgbClr val="002060"/>
                </a:solidFill>
                <a:effectLst/>
                <a:latin typeface="Times New Roman" panose="02020603050405020304" pitchFamily="18" charset="0"/>
                <a:ea typeface="Times New Roman" panose="02020603050405020304" pitchFamily="18" charset="0"/>
              </a:rPr>
              <a:t>Vücut  sıvısının  </a:t>
            </a:r>
            <a:r>
              <a:rPr lang="tr-TR" sz="3200" b="1" dirty="0" err="1">
                <a:solidFill>
                  <a:srgbClr val="002060"/>
                </a:solidFill>
                <a:effectLst/>
                <a:latin typeface="Times New Roman" panose="02020603050405020304" pitchFamily="18" charset="0"/>
                <a:ea typeface="Times New Roman" panose="02020603050405020304" pitchFamily="18" charset="0"/>
              </a:rPr>
              <a:t>ozmotik</a:t>
            </a:r>
            <a:r>
              <a:rPr lang="tr-TR" sz="3200" b="1" dirty="0">
                <a:solidFill>
                  <a:srgbClr val="002060"/>
                </a:solidFill>
                <a:effectLst/>
                <a:latin typeface="Times New Roman" panose="02020603050405020304" pitchFamily="18" charset="0"/>
                <a:ea typeface="Times New Roman" panose="02020603050405020304" pitchFamily="18" charset="0"/>
              </a:rPr>
              <a:t>  basıncını  düzenleme,</a:t>
            </a:r>
          </a:p>
          <a:p>
            <a:r>
              <a:rPr lang="tr-TR" sz="3200" b="1" dirty="0">
                <a:effectLst/>
                <a:latin typeface="Times New Roman" panose="02020603050405020304" pitchFamily="18" charset="0"/>
                <a:ea typeface="Times New Roman" panose="02020603050405020304" pitchFamily="18" charset="0"/>
              </a:rPr>
              <a:t>*</a:t>
            </a:r>
            <a:r>
              <a:rPr lang="tr-TR" sz="3200" b="1" dirty="0">
                <a:solidFill>
                  <a:srgbClr val="00B050"/>
                </a:solidFill>
                <a:effectLst/>
                <a:latin typeface="Times New Roman" panose="02020603050405020304" pitchFamily="18" charset="0"/>
                <a:ea typeface="Times New Roman" panose="02020603050405020304" pitchFamily="18" charset="0"/>
              </a:rPr>
              <a:t>Kas liflerinin uyarılması ve sinirsel iletimi sağlama</a:t>
            </a:r>
          </a:p>
          <a:p>
            <a:r>
              <a:rPr lang="tr-TR" sz="3200" b="1" dirty="0">
                <a:effectLst/>
                <a:latin typeface="Times New Roman" panose="02020603050405020304" pitchFamily="18" charset="0"/>
                <a:ea typeface="Times New Roman" panose="02020603050405020304" pitchFamily="18" charset="0"/>
              </a:rPr>
              <a:t>*</a:t>
            </a:r>
            <a:r>
              <a:rPr lang="tr-TR" sz="3200" b="1" dirty="0">
                <a:solidFill>
                  <a:srgbClr val="7030A0"/>
                </a:solidFill>
                <a:effectLst/>
                <a:latin typeface="Times New Roman" panose="02020603050405020304" pitchFamily="18" charset="0"/>
                <a:ea typeface="Times New Roman" panose="02020603050405020304" pitchFamily="18" charset="0"/>
              </a:rPr>
              <a:t>Sindirim ve büyümeyi düzenleme</a:t>
            </a:r>
          </a:p>
          <a:p>
            <a:r>
              <a:rPr lang="tr-TR" sz="3200" b="1" dirty="0">
                <a:effectLst/>
                <a:latin typeface="Times New Roman" panose="02020603050405020304" pitchFamily="18" charset="0"/>
                <a:ea typeface="Times New Roman" panose="02020603050405020304" pitchFamily="18" charset="0"/>
              </a:rPr>
              <a:t>*</a:t>
            </a:r>
            <a:r>
              <a:rPr lang="tr-TR" sz="3200" b="1" dirty="0">
                <a:solidFill>
                  <a:srgbClr val="FF0000"/>
                </a:solidFill>
                <a:effectLst/>
                <a:latin typeface="Times New Roman" panose="02020603050405020304" pitchFamily="18" charset="0"/>
                <a:ea typeface="Times New Roman" panose="02020603050405020304" pitchFamily="18" charset="0"/>
              </a:rPr>
              <a:t>Enzimlerin çalışmasını sağlaması gibi çok önemli  görevleri  vardır.</a:t>
            </a:r>
            <a:endParaRPr lang="tr-TR" sz="3200" b="1" dirty="0">
              <a:solidFill>
                <a:srgbClr val="FF0000"/>
              </a:solidFill>
            </a:endParaRPr>
          </a:p>
        </p:txBody>
      </p:sp>
    </p:spTree>
    <p:extLst>
      <p:ext uri="{BB962C8B-B14F-4D97-AF65-F5344CB8AC3E}">
        <p14:creationId xmlns="" xmlns:p14="http://schemas.microsoft.com/office/powerpoint/2010/main" val="15724943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B7DEEF22-9852-446A-B420-D631C082A35E}"/>
              </a:ext>
            </a:extLst>
          </p:cNvPr>
          <p:cNvSpPr>
            <a:spLocks noGrp="1"/>
          </p:cNvSpPr>
          <p:nvPr>
            <p:ph type="title"/>
          </p:nvPr>
        </p:nvSpPr>
        <p:spPr/>
        <p:txBody>
          <a:bodyPr>
            <a:normAutofit/>
          </a:bodyPr>
          <a:lstStyle/>
          <a:p>
            <a:pPr algn="ctr"/>
            <a:r>
              <a:rPr lang="tr-TR" sz="6000" b="1" dirty="0">
                <a:solidFill>
                  <a:srgbClr val="FF0000"/>
                </a:solidFill>
                <a:effectLst/>
                <a:latin typeface="Algerian" panose="04020705040A02060702" pitchFamily="82" charset="0"/>
                <a:ea typeface="Times New Roman" panose="02020603050405020304" pitchFamily="18" charset="0"/>
              </a:rPr>
              <a:t>Tuzların zararları</a:t>
            </a:r>
            <a:endParaRPr lang="tr-TR" sz="6000" dirty="0"/>
          </a:p>
        </p:txBody>
      </p:sp>
      <p:sp>
        <p:nvSpPr>
          <p:cNvPr id="3" name="İçerik Yer Tutucusu 2">
            <a:extLst>
              <a:ext uri="{FF2B5EF4-FFF2-40B4-BE49-F238E27FC236}">
                <a16:creationId xmlns="" xmlns:a16="http://schemas.microsoft.com/office/drawing/2014/main" id="{241A5B3D-CC69-4925-B1AA-27B4B8AFC549}"/>
              </a:ext>
            </a:extLst>
          </p:cNvPr>
          <p:cNvSpPr>
            <a:spLocks noGrp="1"/>
          </p:cNvSpPr>
          <p:nvPr>
            <p:ph idx="1"/>
          </p:nvPr>
        </p:nvSpPr>
        <p:spPr/>
        <p:txBody>
          <a:bodyPr>
            <a:normAutofit/>
          </a:bodyPr>
          <a:lstStyle/>
          <a:p>
            <a:r>
              <a:rPr lang="tr-TR" sz="4000" b="1" dirty="0">
                <a:solidFill>
                  <a:srgbClr val="0070C0"/>
                </a:solidFill>
              </a:rPr>
              <a:t>Tuzların fazla miktarda tüketilmesi, </a:t>
            </a:r>
          </a:p>
          <a:p>
            <a:r>
              <a:rPr lang="tr-TR" sz="4000" b="1" dirty="0">
                <a:solidFill>
                  <a:srgbClr val="0070C0"/>
                </a:solidFill>
              </a:rPr>
              <a:t>Kalp ve böbrek rahatsızlıklarına yol açar.</a:t>
            </a:r>
          </a:p>
          <a:p>
            <a:r>
              <a:rPr lang="tr-TR" sz="4000" b="1" dirty="0">
                <a:solidFill>
                  <a:srgbClr val="0070C0"/>
                </a:solidFill>
              </a:rPr>
              <a:t>A</a:t>
            </a:r>
            <a:r>
              <a:rPr lang="tr-TR" sz="4000" b="1">
                <a:solidFill>
                  <a:srgbClr val="0070C0"/>
                </a:solidFill>
              </a:rPr>
              <a:t>yrıca </a:t>
            </a:r>
            <a:r>
              <a:rPr lang="tr-TR" sz="4000" b="1" dirty="0">
                <a:solidFill>
                  <a:srgbClr val="0070C0"/>
                </a:solidFill>
              </a:rPr>
              <a:t>kan basıncının yükselmesine neden olabilir.</a:t>
            </a:r>
          </a:p>
        </p:txBody>
      </p:sp>
    </p:spTree>
    <p:extLst>
      <p:ext uri="{BB962C8B-B14F-4D97-AF65-F5344CB8AC3E}">
        <p14:creationId xmlns="" xmlns:p14="http://schemas.microsoft.com/office/powerpoint/2010/main" val="20610884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44B71A54-CF70-4E03-91AD-20D41D7FE33E}"/>
              </a:ext>
            </a:extLst>
          </p:cNvPr>
          <p:cNvSpPr>
            <a:spLocks noGrp="1"/>
          </p:cNvSpPr>
          <p:nvPr>
            <p:ph type="title"/>
          </p:nvPr>
        </p:nvSpPr>
        <p:spPr/>
        <p:txBody>
          <a:bodyPr>
            <a:normAutofit/>
          </a:bodyPr>
          <a:lstStyle/>
          <a:p>
            <a:pPr algn="ctr"/>
            <a:r>
              <a:rPr lang="tr-TR" sz="4800" b="1" dirty="0">
                <a:solidFill>
                  <a:srgbClr val="FF0000"/>
                </a:solidFill>
                <a:effectLst/>
                <a:latin typeface="Algerian" panose="04020705040A02060702" pitchFamily="82" charset="0"/>
                <a:ea typeface="Times New Roman" panose="02020603050405020304" pitchFamily="18" charset="0"/>
              </a:rPr>
              <a:t>MİNERALLER</a:t>
            </a:r>
            <a:endParaRPr lang="tr-TR" sz="4800" dirty="0">
              <a:solidFill>
                <a:srgbClr val="FF0000"/>
              </a:solidFill>
              <a:latin typeface="Algerian" panose="04020705040A02060702" pitchFamily="82" charset="0"/>
            </a:endParaRPr>
          </a:p>
        </p:txBody>
      </p:sp>
      <p:sp>
        <p:nvSpPr>
          <p:cNvPr id="3" name="İçerik Yer Tutucusu 2">
            <a:extLst>
              <a:ext uri="{FF2B5EF4-FFF2-40B4-BE49-F238E27FC236}">
                <a16:creationId xmlns="" xmlns:a16="http://schemas.microsoft.com/office/drawing/2014/main" id="{A5F4FC11-85E1-485D-8A87-C4D760A0886D}"/>
              </a:ext>
            </a:extLst>
          </p:cNvPr>
          <p:cNvSpPr>
            <a:spLocks noGrp="1"/>
          </p:cNvSpPr>
          <p:nvPr>
            <p:ph idx="1"/>
          </p:nvPr>
        </p:nvSpPr>
        <p:spPr>
          <a:xfrm>
            <a:off x="838200" y="1537252"/>
            <a:ext cx="10515600" cy="4639711"/>
          </a:xfrm>
        </p:spPr>
        <p:txBody>
          <a:bodyPr>
            <a:noAutofit/>
          </a:bodyPr>
          <a:lstStyle/>
          <a:p>
            <a:r>
              <a:rPr lang="tr-TR" b="1" dirty="0">
                <a:solidFill>
                  <a:schemeClr val="accent5">
                    <a:lumMod val="50000"/>
                  </a:schemeClr>
                </a:solidFill>
                <a:effectLst/>
                <a:latin typeface="Times New Roman" panose="02020603050405020304" pitchFamily="18" charset="0"/>
                <a:ea typeface="Times New Roman" panose="02020603050405020304" pitchFamily="18" charset="0"/>
              </a:rPr>
              <a:t>Besinlerdeki mineraller kemiklerin ve dişlerin  yapımı,  metabolizmanın sürdürülmesi,  kanın  </a:t>
            </a:r>
            <a:r>
              <a:rPr lang="tr-TR" b="1" dirty="0" err="1">
                <a:solidFill>
                  <a:schemeClr val="accent5">
                    <a:lumMod val="50000"/>
                  </a:schemeClr>
                </a:solidFill>
                <a:effectLst/>
                <a:latin typeface="Times New Roman" panose="02020603050405020304" pitchFamily="18" charset="0"/>
                <a:ea typeface="Times New Roman" panose="02020603050405020304" pitchFamily="18" charset="0"/>
              </a:rPr>
              <a:t>ozmotik</a:t>
            </a:r>
            <a:r>
              <a:rPr lang="tr-TR" b="1" dirty="0">
                <a:solidFill>
                  <a:schemeClr val="accent5">
                    <a:lumMod val="50000"/>
                  </a:schemeClr>
                </a:solidFill>
                <a:effectLst/>
                <a:latin typeface="Times New Roman" panose="02020603050405020304" pitchFamily="18" charset="0"/>
                <a:ea typeface="Times New Roman" panose="02020603050405020304" pitchFamily="18" charset="0"/>
              </a:rPr>
              <a:t>  basıncının ayarlanması, kas  kasılması,  sinirlerde  uyartıların iletilmesi  sağlıklı  yaşam  için gereklidir. </a:t>
            </a:r>
          </a:p>
          <a:p>
            <a:r>
              <a:rPr lang="tr-TR" b="1" dirty="0"/>
              <a:t>Mineraller, canlılar tarafından sentezlenemez; vücuda asitler, bazlar, tuzlar ya da besinler yoluyla alınır. Mineraller, vücudun yapısına katılırken aynı zamanda düzenleyici (</a:t>
            </a:r>
            <a:r>
              <a:rPr lang="tr-TR" b="1" dirty="0" err="1"/>
              <a:t>kofaktör</a:t>
            </a:r>
            <a:r>
              <a:rPr lang="tr-TR" b="1" dirty="0"/>
              <a:t>) olarak da görev alır. Eksikliklerinde veya fazlalıklarında </a:t>
            </a:r>
            <a:r>
              <a:rPr lang="tr-TR" b="1" dirty="0" err="1"/>
              <a:t>metabolik</a:t>
            </a:r>
            <a:r>
              <a:rPr lang="tr-TR" b="1" dirty="0"/>
              <a:t> faaliyetler aksar.</a:t>
            </a:r>
            <a:endParaRPr lang="tr-TR" b="1" dirty="0">
              <a:solidFill>
                <a:srgbClr val="002060"/>
              </a:solidFill>
              <a:effectLst/>
              <a:latin typeface="Times New Roman" panose="02020603050405020304" pitchFamily="18" charset="0"/>
              <a:ea typeface="Times New Roman" panose="02020603050405020304" pitchFamily="18" charset="0"/>
            </a:endParaRPr>
          </a:p>
          <a:p>
            <a:r>
              <a:rPr lang="tr-TR" b="1" dirty="0">
                <a:solidFill>
                  <a:srgbClr val="00B050"/>
                </a:solidFill>
                <a:effectLst/>
                <a:latin typeface="Times New Roman" panose="02020603050405020304" pitchFamily="18" charset="0"/>
                <a:ea typeface="Times New Roman" panose="02020603050405020304" pitchFamily="18" charset="0"/>
              </a:rPr>
              <a:t>Mineraller ter bezleri, idrar ve dışkı ile atıldıklarından  düzenli olarak alınmaları gerekir. </a:t>
            </a:r>
          </a:p>
        </p:txBody>
      </p:sp>
    </p:spTree>
    <p:extLst>
      <p:ext uri="{BB962C8B-B14F-4D97-AF65-F5344CB8AC3E}">
        <p14:creationId xmlns="" xmlns:p14="http://schemas.microsoft.com/office/powerpoint/2010/main" val="1536866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EFF81EC9-7D67-4142-B06E-9B3C9B2E250F}"/>
              </a:ext>
            </a:extLst>
          </p:cNvPr>
          <p:cNvSpPr>
            <a:spLocks noGrp="1"/>
          </p:cNvSpPr>
          <p:nvPr>
            <p:ph type="title"/>
          </p:nvPr>
        </p:nvSpPr>
        <p:spPr/>
        <p:txBody>
          <a:bodyPr/>
          <a:lstStyle/>
          <a:p>
            <a:pPr algn="ctr"/>
            <a:r>
              <a:rPr lang="tr-TR" sz="4400" b="1" dirty="0">
                <a:solidFill>
                  <a:srgbClr val="0070C0"/>
                </a:solidFill>
                <a:latin typeface="Algerian" panose="04020705040A02060702" pitchFamily="82" charset="0"/>
              </a:rPr>
              <a:t>Magnezyum</a:t>
            </a:r>
            <a:endParaRPr lang="tr-TR" dirty="0">
              <a:latin typeface="Algerian" panose="04020705040A02060702" pitchFamily="82" charset="0"/>
            </a:endParaRPr>
          </a:p>
        </p:txBody>
      </p:sp>
      <p:sp>
        <p:nvSpPr>
          <p:cNvPr id="3" name="İçerik Yer Tutucusu 2">
            <a:extLst>
              <a:ext uri="{FF2B5EF4-FFF2-40B4-BE49-F238E27FC236}">
                <a16:creationId xmlns="" xmlns:a16="http://schemas.microsoft.com/office/drawing/2014/main" id="{332B6050-9571-469A-BDE9-FC52E2CC9AA0}"/>
              </a:ext>
            </a:extLst>
          </p:cNvPr>
          <p:cNvSpPr>
            <a:spLocks noGrp="1"/>
          </p:cNvSpPr>
          <p:nvPr>
            <p:ph idx="1"/>
          </p:nvPr>
        </p:nvSpPr>
        <p:spPr>
          <a:xfrm>
            <a:off x="838200" y="1510748"/>
            <a:ext cx="10515600" cy="4666215"/>
          </a:xfrm>
        </p:spPr>
        <p:txBody>
          <a:bodyPr>
            <a:normAutofit/>
          </a:bodyPr>
          <a:lstStyle/>
          <a:p>
            <a:r>
              <a:rPr lang="tr-TR" sz="3600" b="1" dirty="0"/>
              <a:t>İnsan vücudunun gereksinim duyduğu bazı mineraller ve görevleri:</a:t>
            </a:r>
          </a:p>
          <a:p>
            <a:r>
              <a:rPr lang="tr-TR" sz="3600" b="1" dirty="0">
                <a:solidFill>
                  <a:srgbClr val="0070C0"/>
                </a:solidFill>
              </a:rPr>
              <a:t>Magnezyum</a:t>
            </a:r>
            <a:r>
              <a:rPr lang="tr-TR" sz="3600" b="1" dirty="0">
                <a:solidFill>
                  <a:srgbClr val="C00000"/>
                </a:solidFill>
              </a:rPr>
              <a:t>; insanlarda kemik ve dişlerin, bitkilerde ise klorofilin yapısına katılır. </a:t>
            </a:r>
          </a:p>
          <a:p>
            <a:r>
              <a:rPr lang="tr-TR" sz="3600" b="1" dirty="0" err="1">
                <a:solidFill>
                  <a:srgbClr val="002060"/>
                </a:solidFill>
              </a:rPr>
              <a:t>Kofaktör</a:t>
            </a:r>
            <a:r>
              <a:rPr lang="tr-TR" sz="3600" b="1" dirty="0">
                <a:solidFill>
                  <a:srgbClr val="002060"/>
                </a:solidFill>
              </a:rPr>
              <a:t> olarak birçok enzimin yardımcı kısmını oluşturur. </a:t>
            </a:r>
          </a:p>
          <a:p>
            <a:r>
              <a:rPr lang="tr-TR" sz="3600" b="1" dirty="0">
                <a:solidFill>
                  <a:schemeClr val="accent2"/>
                </a:solidFill>
              </a:rPr>
              <a:t>Kas ve sinir sisteminin çalışması için gereklidir. </a:t>
            </a:r>
          </a:p>
          <a:p>
            <a:r>
              <a:rPr lang="tr-TR" sz="3600" b="1" dirty="0">
                <a:solidFill>
                  <a:srgbClr val="00B050"/>
                </a:solidFill>
              </a:rPr>
              <a:t>Eksikliğinde sinir sistemi bozuklukları görülür. </a:t>
            </a:r>
          </a:p>
        </p:txBody>
      </p:sp>
    </p:spTree>
    <p:extLst>
      <p:ext uri="{BB962C8B-B14F-4D97-AF65-F5344CB8AC3E}">
        <p14:creationId xmlns="" xmlns:p14="http://schemas.microsoft.com/office/powerpoint/2010/main" val="32496155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5CD7D7DA-DAB4-4D17-A738-0FF934140E09}"/>
              </a:ext>
            </a:extLst>
          </p:cNvPr>
          <p:cNvSpPr>
            <a:spLocks noGrp="1"/>
          </p:cNvSpPr>
          <p:nvPr>
            <p:ph type="title"/>
          </p:nvPr>
        </p:nvSpPr>
        <p:spPr/>
        <p:txBody>
          <a:bodyPr>
            <a:normAutofit/>
          </a:bodyPr>
          <a:lstStyle/>
          <a:p>
            <a:r>
              <a:rPr lang="tr-TR" sz="5400" b="1" dirty="0">
                <a:solidFill>
                  <a:srgbClr val="00B050"/>
                </a:solidFill>
                <a:effectLst/>
                <a:latin typeface="Algerian" panose="04020705040A02060702" pitchFamily="82" charset="0"/>
                <a:ea typeface="Times New Roman" panose="02020603050405020304" pitchFamily="18" charset="0"/>
              </a:rPr>
              <a:t>Canlılarda  Kimyasal  Yapı</a:t>
            </a:r>
            <a:endParaRPr lang="tr-TR" sz="5400" dirty="0">
              <a:solidFill>
                <a:srgbClr val="00B050"/>
              </a:solidFill>
              <a:latin typeface="Algerian" panose="04020705040A02060702" pitchFamily="82" charset="0"/>
            </a:endParaRPr>
          </a:p>
        </p:txBody>
      </p:sp>
      <p:sp>
        <p:nvSpPr>
          <p:cNvPr id="3" name="İçerik Yer Tutucusu 2">
            <a:extLst>
              <a:ext uri="{FF2B5EF4-FFF2-40B4-BE49-F238E27FC236}">
                <a16:creationId xmlns="" xmlns:a16="http://schemas.microsoft.com/office/drawing/2014/main" id="{C01645ED-8DB8-4433-B8BA-A1010CCC75F7}"/>
              </a:ext>
            </a:extLst>
          </p:cNvPr>
          <p:cNvSpPr>
            <a:spLocks noGrp="1"/>
          </p:cNvSpPr>
          <p:nvPr>
            <p:ph idx="1"/>
          </p:nvPr>
        </p:nvSpPr>
        <p:spPr/>
        <p:txBody>
          <a:bodyPr>
            <a:normAutofit fontScale="92500" lnSpcReduction="10000"/>
          </a:bodyPr>
          <a:lstStyle/>
          <a:p>
            <a:r>
              <a:rPr lang="tr-TR" sz="3200" b="1" dirty="0">
                <a:solidFill>
                  <a:srgbClr val="0070C0"/>
                </a:solidFill>
                <a:effectLst/>
                <a:latin typeface="Times New Roman" panose="02020603050405020304" pitchFamily="18" charset="0"/>
                <a:ea typeface="Times New Roman" panose="02020603050405020304" pitchFamily="18" charset="0"/>
              </a:rPr>
              <a:t>Bütün  canlıların  yapıları  benzer  kimyasal  maddelerden  meydana  gelmiştir.  </a:t>
            </a:r>
          </a:p>
          <a:p>
            <a:r>
              <a:rPr lang="tr-TR" sz="3200" b="1" dirty="0">
                <a:solidFill>
                  <a:srgbClr val="FF0000"/>
                </a:solidFill>
                <a:effectLst/>
                <a:latin typeface="Times New Roman" panose="02020603050405020304" pitchFamily="18" charset="0"/>
                <a:ea typeface="Times New Roman" panose="02020603050405020304" pitchFamily="18" charset="0"/>
              </a:rPr>
              <a:t>Bunlara  örnek  olarak,  nükleik  asitler  (DNA, RNA),  karbonhidratlar,  proteinler  ve  yağ  gibi  organik  moleküller  ile  bazı  mineraller  (</a:t>
            </a:r>
            <a:r>
              <a:rPr lang="tr-TR" sz="3200" b="1" dirty="0" err="1">
                <a:solidFill>
                  <a:srgbClr val="FF0000"/>
                </a:solidFill>
                <a:effectLst/>
                <a:latin typeface="Times New Roman" panose="02020603050405020304" pitchFamily="18" charset="0"/>
                <a:ea typeface="Times New Roman" panose="02020603050405020304" pitchFamily="18" charset="0"/>
              </a:rPr>
              <a:t>Ca</a:t>
            </a:r>
            <a:r>
              <a:rPr lang="tr-TR" sz="3200" b="1" dirty="0">
                <a:solidFill>
                  <a:srgbClr val="FF0000"/>
                </a:solidFill>
                <a:effectLst/>
                <a:latin typeface="Times New Roman" panose="02020603050405020304" pitchFamily="18" charset="0"/>
                <a:ea typeface="Times New Roman" panose="02020603050405020304" pitchFamily="18" charset="0"/>
              </a:rPr>
              <a:t>,  Mg,  F,  N,.....),  su,  vb.  verilebilir.  </a:t>
            </a:r>
          </a:p>
          <a:p>
            <a:r>
              <a:rPr lang="tr-TR" sz="3200" b="1" dirty="0">
                <a:solidFill>
                  <a:srgbClr val="002060"/>
                </a:solidFill>
                <a:effectLst/>
                <a:latin typeface="Times New Roman" panose="02020603050405020304" pitchFamily="18" charset="0"/>
                <a:ea typeface="Times New Roman" panose="02020603050405020304" pitchFamily="18" charset="0"/>
              </a:rPr>
              <a:t>Canlılardaki  bu  maddelerin;  enerji  kaynağı,  yapıcı-onarıcı,   düzenleyici  gibi  fonksiyonları  bulunur.</a:t>
            </a:r>
          </a:p>
          <a:p>
            <a:r>
              <a:rPr lang="tr-TR" sz="3200" b="1" dirty="0">
                <a:solidFill>
                  <a:srgbClr val="00B050"/>
                </a:solidFill>
                <a:effectLst/>
                <a:latin typeface="Times New Roman" panose="02020603050405020304" pitchFamily="18" charset="0"/>
                <a:ea typeface="Times New Roman" panose="02020603050405020304" pitchFamily="18" charset="0"/>
              </a:rPr>
              <a:t>Canlıların  yapısındaki  maddelerin  bir  kısmı  dışardan  alınırken  diğer  bir  kısmı  ise hücrede  sentezlenir.</a:t>
            </a:r>
          </a:p>
          <a:p>
            <a:pPr marL="0" indent="0">
              <a:buNone/>
            </a:pPr>
            <a:r>
              <a:rPr lang="tr-TR" sz="3200" b="1" dirty="0">
                <a:solidFill>
                  <a:srgbClr val="002060"/>
                </a:solidFill>
                <a:effectLst/>
                <a:latin typeface="Times New Roman" panose="02020603050405020304" pitchFamily="18" charset="0"/>
                <a:ea typeface="Times New Roman" panose="02020603050405020304" pitchFamily="18" charset="0"/>
              </a:rPr>
              <a:t> </a:t>
            </a:r>
            <a:endParaRPr lang="tr-TR" sz="3200" b="1" dirty="0">
              <a:solidFill>
                <a:srgbClr val="002060"/>
              </a:solidFill>
            </a:endParaRPr>
          </a:p>
        </p:txBody>
      </p:sp>
    </p:spTree>
    <p:extLst>
      <p:ext uri="{BB962C8B-B14F-4D97-AF65-F5344CB8AC3E}">
        <p14:creationId xmlns="" xmlns:p14="http://schemas.microsoft.com/office/powerpoint/2010/main" val="12958036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07FA4797-50C5-4A34-9D66-BDD1DBD9294C}"/>
              </a:ext>
            </a:extLst>
          </p:cNvPr>
          <p:cNvSpPr>
            <a:spLocks noGrp="1"/>
          </p:cNvSpPr>
          <p:nvPr>
            <p:ph type="title"/>
          </p:nvPr>
        </p:nvSpPr>
        <p:spPr/>
        <p:txBody>
          <a:bodyPr>
            <a:normAutofit/>
          </a:bodyPr>
          <a:lstStyle/>
          <a:p>
            <a:pPr algn="ctr"/>
            <a:r>
              <a:rPr lang="tr-TR" sz="4800" b="1" dirty="0">
                <a:solidFill>
                  <a:srgbClr val="FF0000"/>
                </a:solidFill>
                <a:latin typeface="Algerian" panose="04020705040A02060702" pitchFamily="82" charset="0"/>
              </a:rPr>
              <a:t>Fosfor</a:t>
            </a:r>
          </a:p>
        </p:txBody>
      </p:sp>
      <p:sp>
        <p:nvSpPr>
          <p:cNvPr id="3" name="İçerik Yer Tutucusu 2">
            <a:extLst>
              <a:ext uri="{FF2B5EF4-FFF2-40B4-BE49-F238E27FC236}">
                <a16:creationId xmlns="" xmlns:a16="http://schemas.microsoft.com/office/drawing/2014/main" id="{393BBEAA-41C0-4340-BA6B-6341379407C0}"/>
              </a:ext>
            </a:extLst>
          </p:cNvPr>
          <p:cNvSpPr>
            <a:spLocks noGrp="1"/>
          </p:cNvSpPr>
          <p:nvPr>
            <p:ph idx="1"/>
          </p:nvPr>
        </p:nvSpPr>
        <p:spPr>
          <a:xfrm>
            <a:off x="838200" y="1484243"/>
            <a:ext cx="10515600" cy="4692720"/>
          </a:xfrm>
        </p:spPr>
        <p:txBody>
          <a:bodyPr>
            <a:normAutofit/>
          </a:bodyPr>
          <a:lstStyle/>
          <a:p>
            <a:r>
              <a:rPr lang="tr-TR" sz="3400" b="1" dirty="0">
                <a:solidFill>
                  <a:srgbClr val="00B050"/>
                </a:solidFill>
                <a:effectLst/>
                <a:latin typeface="Times New Roman" panose="02020603050405020304" pitchFamily="18" charset="0"/>
                <a:ea typeface="Times New Roman" panose="02020603050405020304" pitchFamily="18" charset="0"/>
              </a:rPr>
              <a:t>Vücuttaki  bütün  hücrelerin  organik  fosfata  gereksinimleri  vardır.  Organik  fosfat;  nükleik  asitlerin,  </a:t>
            </a:r>
            <a:r>
              <a:rPr lang="tr-TR" sz="3400" b="1" dirty="0" err="1">
                <a:solidFill>
                  <a:srgbClr val="00B050"/>
                </a:solidFill>
                <a:effectLst/>
                <a:latin typeface="Times New Roman" panose="02020603050405020304" pitchFamily="18" charset="0"/>
                <a:ea typeface="Times New Roman" panose="02020603050405020304" pitchFamily="18" charset="0"/>
              </a:rPr>
              <a:t>fosfolipitlerin</a:t>
            </a:r>
            <a:r>
              <a:rPr lang="tr-TR" sz="3400" b="1" dirty="0">
                <a:solidFill>
                  <a:srgbClr val="00B050"/>
                </a:solidFill>
                <a:effectLst/>
                <a:latin typeface="Times New Roman" panose="02020603050405020304" pitchFamily="18" charset="0"/>
                <a:ea typeface="Times New Roman" panose="02020603050405020304" pitchFamily="18" charset="0"/>
              </a:rPr>
              <a:t>,  ATP,  </a:t>
            </a:r>
            <a:r>
              <a:rPr lang="tr-TR" sz="3400" b="1" dirty="0" err="1">
                <a:solidFill>
                  <a:srgbClr val="00B050"/>
                </a:solidFill>
                <a:effectLst/>
                <a:latin typeface="Times New Roman" panose="02020603050405020304" pitchFamily="18" charset="0"/>
                <a:ea typeface="Times New Roman" panose="02020603050405020304" pitchFamily="18" charset="0"/>
              </a:rPr>
              <a:t>kratin</a:t>
            </a:r>
            <a:r>
              <a:rPr lang="tr-TR" sz="3400" b="1" dirty="0">
                <a:solidFill>
                  <a:srgbClr val="00B050"/>
                </a:solidFill>
                <a:effectLst/>
                <a:latin typeface="Times New Roman" panose="02020603050405020304" pitchFamily="18" charset="0"/>
                <a:ea typeface="Times New Roman" panose="02020603050405020304" pitchFamily="18" charset="0"/>
              </a:rPr>
              <a:t>  fosfat  gibi  moleküllerin  ve hücre zarının yapısına  katılır</a:t>
            </a:r>
            <a:r>
              <a:rPr lang="tr-TR" sz="3400" b="1" dirty="0">
                <a:effectLst/>
                <a:latin typeface="Times New Roman" panose="02020603050405020304" pitchFamily="18" charset="0"/>
                <a:ea typeface="Times New Roman" panose="02020603050405020304" pitchFamily="18" charset="0"/>
              </a:rPr>
              <a:t>.  </a:t>
            </a:r>
          </a:p>
          <a:p>
            <a:r>
              <a:rPr lang="tr-TR" sz="3400" b="1" dirty="0">
                <a:solidFill>
                  <a:srgbClr val="002060"/>
                </a:solidFill>
                <a:effectLst/>
                <a:latin typeface="Times New Roman" panose="02020603050405020304" pitchFamily="18" charset="0"/>
                <a:ea typeface="Times New Roman" panose="02020603050405020304" pitchFamily="18" charset="0"/>
              </a:rPr>
              <a:t>İnorganik  fosfat  ise,  kemik  ve  dişlerin  yapısına  girerek   bu  yapılara  sağlamlık  kazandırır.</a:t>
            </a:r>
          </a:p>
          <a:p>
            <a:r>
              <a:rPr lang="tr-TR" sz="3400" b="1" dirty="0">
                <a:solidFill>
                  <a:srgbClr val="7030A0"/>
                </a:solidFill>
              </a:rPr>
              <a:t>Eksikliğinde kemik ve diş gelişiminde problemler görülür. </a:t>
            </a:r>
          </a:p>
          <a:p>
            <a:r>
              <a:rPr lang="tr-TR" sz="3400" b="1" dirty="0"/>
              <a:t>Fazlalığı kemiklerde kalsiyumun azalmasına neden olur.</a:t>
            </a:r>
          </a:p>
        </p:txBody>
      </p:sp>
    </p:spTree>
    <p:extLst>
      <p:ext uri="{BB962C8B-B14F-4D97-AF65-F5344CB8AC3E}">
        <p14:creationId xmlns="" xmlns:p14="http://schemas.microsoft.com/office/powerpoint/2010/main" val="38859995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36179A59-1085-4B8B-B38B-BC7AFDE7E665}"/>
              </a:ext>
            </a:extLst>
          </p:cNvPr>
          <p:cNvSpPr>
            <a:spLocks noGrp="1"/>
          </p:cNvSpPr>
          <p:nvPr>
            <p:ph type="title"/>
          </p:nvPr>
        </p:nvSpPr>
        <p:spPr>
          <a:xfrm>
            <a:off x="838200" y="365126"/>
            <a:ext cx="10515600" cy="1211884"/>
          </a:xfrm>
        </p:spPr>
        <p:txBody>
          <a:bodyPr>
            <a:normAutofit/>
          </a:bodyPr>
          <a:lstStyle/>
          <a:p>
            <a:pPr algn="ctr"/>
            <a:r>
              <a:rPr lang="tr-TR" sz="4800" b="1" dirty="0">
                <a:solidFill>
                  <a:srgbClr val="0070C0"/>
                </a:solidFill>
                <a:latin typeface="Algerian" panose="04020705040A02060702" pitchFamily="82" charset="0"/>
              </a:rPr>
              <a:t>Potasyum</a:t>
            </a:r>
          </a:p>
        </p:txBody>
      </p:sp>
      <p:sp>
        <p:nvSpPr>
          <p:cNvPr id="3" name="İçerik Yer Tutucusu 2">
            <a:extLst>
              <a:ext uri="{FF2B5EF4-FFF2-40B4-BE49-F238E27FC236}">
                <a16:creationId xmlns="" xmlns:a16="http://schemas.microsoft.com/office/drawing/2014/main" id="{E2ED8BC8-9B04-4969-A8FF-8DCDBBB59F9B}"/>
              </a:ext>
            </a:extLst>
          </p:cNvPr>
          <p:cNvSpPr>
            <a:spLocks noGrp="1"/>
          </p:cNvSpPr>
          <p:nvPr>
            <p:ph idx="1"/>
          </p:nvPr>
        </p:nvSpPr>
        <p:spPr/>
        <p:txBody>
          <a:bodyPr>
            <a:normAutofit/>
          </a:bodyPr>
          <a:lstStyle/>
          <a:p>
            <a:r>
              <a:rPr lang="tr-TR" sz="3200" b="1" dirty="0">
                <a:solidFill>
                  <a:srgbClr val="002060"/>
                </a:solidFill>
              </a:rPr>
              <a:t>Kalp ritmini düzenler. </a:t>
            </a:r>
          </a:p>
          <a:p>
            <a:r>
              <a:rPr lang="tr-TR" sz="3200" b="1" dirty="0">
                <a:solidFill>
                  <a:schemeClr val="accent2"/>
                </a:solidFill>
              </a:rPr>
              <a:t>Asit-baz ve su dengesini ayarlar. </a:t>
            </a:r>
          </a:p>
          <a:p>
            <a:r>
              <a:rPr lang="tr-TR" sz="3200" b="1" dirty="0">
                <a:solidFill>
                  <a:srgbClr val="00B050"/>
                </a:solidFill>
              </a:rPr>
              <a:t>Sinir hücrelerinde uyartı iletimi için gereklidir. </a:t>
            </a:r>
          </a:p>
          <a:p>
            <a:r>
              <a:rPr lang="tr-TR" sz="3200" b="1" dirty="0">
                <a:solidFill>
                  <a:srgbClr val="0070C0"/>
                </a:solidFill>
              </a:rPr>
              <a:t>Eksikliğinde, kaslarda kramp, kalp ritminde bozukluk, yorgunluk, hâlsizlik ayrıca sindirim bozuklukları görülür. </a:t>
            </a:r>
          </a:p>
          <a:p>
            <a:r>
              <a:rPr lang="tr-TR" sz="3200" b="1" dirty="0"/>
              <a:t>Potasyum fazla alındığında ise böbrek ve kalp sorunları ile el ve ayakta karıncalanma meydana gelir.</a:t>
            </a:r>
          </a:p>
        </p:txBody>
      </p:sp>
    </p:spTree>
    <p:extLst>
      <p:ext uri="{BB962C8B-B14F-4D97-AF65-F5344CB8AC3E}">
        <p14:creationId xmlns="" xmlns:p14="http://schemas.microsoft.com/office/powerpoint/2010/main" val="24231730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B9CF4899-200D-42AA-AFC5-8CB15FBB8463}"/>
              </a:ext>
            </a:extLst>
          </p:cNvPr>
          <p:cNvSpPr>
            <a:spLocks noGrp="1"/>
          </p:cNvSpPr>
          <p:nvPr>
            <p:ph type="title"/>
          </p:nvPr>
        </p:nvSpPr>
        <p:spPr/>
        <p:txBody>
          <a:bodyPr>
            <a:normAutofit/>
          </a:bodyPr>
          <a:lstStyle/>
          <a:p>
            <a:pPr algn="ctr"/>
            <a:r>
              <a:rPr lang="tr-TR" sz="5400" b="1" dirty="0">
                <a:latin typeface="Algerian" panose="04020705040A02060702" pitchFamily="82" charset="0"/>
              </a:rPr>
              <a:t>Kalsiyum</a:t>
            </a:r>
          </a:p>
        </p:txBody>
      </p:sp>
      <p:sp>
        <p:nvSpPr>
          <p:cNvPr id="3" name="İçerik Yer Tutucusu 2">
            <a:extLst>
              <a:ext uri="{FF2B5EF4-FFF2-40B4-BE49-F238E27FC236}">
                <a16:creationId xmlns="" xmlns:a16="http://schemas.microsoft.com/office/drawing/2014/main" id="{F7D710C4-3DE2-4C8C-8EAC-1568253211B8}"/>
              </a:ext>
            </a:extLst>
          </p:cNvPr>
          <p:cNvSpPr>
            <a:spLocks noGrp="1"/>
          </p:cNvSpPr>
          <p:nvPr>
            <p:ph idx="1"/>
          </p:nvPr>
        </p:nvSpPr>
        <p:spPr/>
        <p:txBody>
          <a:bodyPr/>
          <a:lstStyle/>
          <a:p>
            <a:r>
              <a:rPr lang="sv-SE" b="1" dirty="0" smtClean="0"/>
              <a:t>Vücutta en çok bulunan mineral kalsiyumdur. </a:t>
            </a:r>
            <a:endParaRPr lang="tr-TR" b="1" dirty="0"/>
          </a:p>
        </p:txBody>
      </p:sp>
    </p:spTree>
    <p:extLst>
      <p:ext uri="{BB962C8B-B14F-4D97-AF65-F5344CB8AC3E}">
        <p14:creationId xmlns="" xmlns:p14="http://schemas.microsoft.com/office/powerpoint/2010/main" val="3019955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47349776-6ED0-4AC9-9D11-479D09E7BFFE}"/>
              </a:ext>
            </a:extLst>
          </p:cNvPr>
          <p:cNvSpPr>
            <a:spLocks noGrp="1"/>
          </p:cNvSpPr>
          <p:nvPr>
            <p:ph type="title"/>
          </p:nvPr>
        </p:nvSpPr>
        <p:spPr/>
        <p:txBody>
          <a:bodyPr/>
          <a:lstStyle/>
          <a:p>
            <a:pPr algn="ctr"/>
            <a:r>
              <a:rPr lang="tr-TR" b="1" dirty="0">
                <a:solidFill>
                  <a:srgbClr val="FF0000"/>
                </a:solidFill>
                <a:latin typeface="Times New Roman" panose="02020603050405020304" pitchFamily="18" charset="0"/>
                <a:cs typeface="Times New Roman" panose="02020603050405020304" pitchFamily="18" charset="0"/>
              </a:rPr>
              <a:t>Canlılarda Bulunan Temel Bileşikler</a:t>
            </a:r>
          </a:p>
        </p:txBody>
      </p:sp>
      <p:sp>
        <p:nvSpPr>
          <p:cNvPr id="3" name="İçerik Yer Tutucusu 2">
            <a:extLst>
              <a:ext uri="{FF2B5EF4-FFF2-40B4-BE49-F238E27FC236}">
                <a16:creationId xmlns="" xmlns:a16="http://schemas.microsoft.com/office/drawing/2014/main" id="{F3EF50A2-1959-49A4-AD5A-B68CE36E0545}"/>
              </a:ext>
            </a:extLst>
          </p:cNvPr>
          <p:cNvSpPr>
            <a:spLocks noGrp="1"/>
          </p:cNvSpPr>
          <p:nvPr>
            <p:ph idx="1"/>
          </p:nvPr>
        </p:nvSpPr>
        <p:spPr>
          <a:xfrm>
            <a:off x="838200" y="1484243"/>
            <a:ext cx="10515600" cy="4692720"/>
          </a:xfrm>
        </p:spPr>
        <p:txBody>
          <a:bodyPr>
            <a:normAutofit/>
          </a:bodyPr>
          <a:lstStyle/>
          <a:p>
            <a:r>
              <a:rPr lang="tr-TR" sz="3600" b="1" dirty="0">
                <a:solidFill>
                  <a:srgbClr val="0070C0"/>
                </a:solidFill>
              </a:rPr>
              <a:t>Canlı yapısını oluşturan temel bileşikler inorganik ve organik olarak iki grupta incelenir.</a:t>
            </a:r>
          </a:p>
        </p:txBody>
      </p:sp>
      <p:pic>
        <p:nvPicPr>
          <p:cNvPr id="4" name="Resim 3">
            <a:extLst>
              <a:ext uri="{FF2B5EF4-FFF2-40B4-BE49-F238E27FC236}">
                <a16:creationId xmlns="" xmlns:a16="http://schemas.microsoft.com/office/drawing/2014/main" id="{AD6F3569-0B09-4512-9C93-4B858202F999}"/>
              </a:ext>
            </a:extLst>
          </p:cNvPr>
          <p:cNvPicPr>
            <a:picLocks noChangeAspect="1"/>
          </p:cNvPicPr>
          <p:nvPr/>
        </p:nvPicPr>
        <p:blipFill>
          <a:blip r:embed="rId2" cstate="print"/>
          <a:stretch>
            <a:fillRect/>
          </a:stretch>
        </p:blipFill>
        <p:spPr>
          <a:xfrm>
            <a:off x="2333956" y="2581553"/>
            <a:ext cx="6160691" cy="3911322"/>
          </a:xfrm>
          <a:prstGeom prst="rect">
            <a:avLst/>
          </a:prstGeom>
        </p:spPr>
      </p:pic>
    </p:spTree>
    <p:extLst>
      <p:ext uri="{BB962C8B-B14F-4D97-AF65-F5344CB8AC3E}">
        <p14:creationId xmlns="" xmlns:p14="http://schemas.microsoft.com/office/powerpoint/2010/main" val="4057593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8AE36E1E-AE78-4C0F-89E9-1752C519AC31}"/>
              </a:ext>
            </a:extLst>
          </p:cNvPr>
          <p:cNvSpPr>
            <a:spLocks noGrp="1"/>
          </p:cNvSpPr>
          <p:nvPr>
            <p:ph type="title"/>
          </p:nvPr>
        </p:nvSpPr>
        <p:spPr>
          <a:xfrm>
            <a:off x="838200" y="365126"/>
            <a:ext cx="10515600" cy="946840"/>
          </a:xfrm>
        </p:spPr>
        <p:txBody>
          <a:bodyPr/>
          <a:lstStyle/>
          <a:p>
            <a:pPr algn="ctr"/>
            <a:r>
              <a:rPr lang="tr-TR" sz="1800" dirty="0">
                <a:solidFill>
                  <a:srgbClr val="000000"/>
                </a:solidFill>
                <a:effectLst/>
                <a:latin typeface="Times New Roman" panose="02020603050405020304" pitchFamily="18" charset="0"/>
                <a:ea typeface="Times New Roman" panose="02020603050405020304" pitchFamily="18" charset="0"/>
              </a:rPr>
              <a:t> </a:t>
            </a:r>
            <a:r>
              <a:rPr lang="tr-TR" sz="4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İnorganik Bileşikler</a:t>
            </a:r>
            <a:endParaRPr lang="tr-TR" sz="4800" dirty="0">
              <a:solidFill>
                <a:srgbClr val="FF0000"/>
              </a:solidFill>
              <a:latin typeface="Times New Roman" panose="02020603050405020304" pitchFamily="18" charset="0"/>
              <a:cs typeface="Times New Roman" panose="02020603050405020304" pitchFamily="18" charset="0"/>
            </a:endParaRPr>
          </a:p>
        </p:txBody>
      </p:sp>
      <p:sp>
        <p:nvSpPr>
          <p:cNvPr id="3" name="İçerik Yer Tutucusu 2">
            <a:extLst>
              <a:ext uri="{FF2B5EF4-FFF2-40B4-BE49-F238E27FC236}">
                <a16:creationId xmlns="" xmlns:a16="http://schemas.microsoft.com/office/drawing/2014/main" id="{A36923D2-13D7-4D32-9F8A-40C61B0A8CCD}"/>
              </a:ext>
            </a:extLst>
          </p:cNvPr>
          <p:cNvSpPr>
            <a:spLocks noGrp="1"/>
          </p:cNvSpPr>
          <p:nvPr>
            <p:ph idx="1"/>
          </p:nvPr>
        </p:nvSpPr>
        <p:spPr>
          <a:xfrm>
            <a:off x="838200" y="1524000"/>
            <a:ext cx="10515600" cy="4652963"/>
          </a:xfrm>
        </p:spPr>
        <p:txBody>
          <a:bodyPr>
            <a:normAutofit/>
          </a:bodyPr>
          <a:lstStyle/>
          <a:p>
            <a:r>
              <a:rPr lang="tr-TR" sz="3000" b="1" dirty="0">
                <a:solidFill>
                  <a:srgbClr val="7030A0"/>
                </a:solidFill>
                <a:effectLst/>
                <a:latin typeface="Times New Roman" panose="02020603050405020304" pitchFamily="18" charset="0"/>
                <a:ea typeface="Times New Roman" panose="02020603050405020304" pitchFamily="18" charset="0"/>
                <a:cs typeface="Times New Roman" panose="02020603050405020304" pitchFamily="18" charset="0"/>
              </a:rPr>
              <a:t>İnorganik bileşikler, </a:t>
            </a:r>
            <a:r>
              <a:rPr lang="tr-TR" sz="3000" b="1" dirty="0">
                <a:solidFill>
                  <a:srgbClr val="7030A0"/>
                </a:solidFill>
                <a:latin typeface="Times New Roman" panose="02020603050405020304" pitchFamily="18" charset="0"/>
                <a:cs typeface="Times New Roman" panose="02020603050405020304" pitchFamily="18" charset="0"/>
              </a:rPr>
              <a:t>temel element olarak karbon içermeyen bileşiklerdir. </a:t>
            </a:r>
          </a:p>
          <a:p>
            <a:r>
              <a:rPr lang="tr-TR" sz="3000" b="1" dirty="0">
                <a:solidFill>
                  <a:schemeClr val="accent2"/>
                </a:solidFill>
                <a:latin typeface="Times New Roman" panose="02020603050405020304" pitchFamily="18" charset="0"/>
                <a:ea typeface="Times New Roman" panose="02020603050405020304" pitchFamily="18" charset="0"/>
                <a:cs typeface="Times New Roman" panose="02020603050405020304" pitchFamily="18" charset="0"/>
              </a:rPr>
              <a:t>C</a:t>
            </a:r>
            <a:r>
              <a:rPr lang="tr-TR" sz="3000" b="1" dirty="0">
                <a:solidFill>
                  <a:schemeClr val="accent2"/>
                </a:solidFill>
                <a:effectLst/>
                <a:latin typeface="Times New Roman" panose="02020603050405020304" pitchFamily="18" charset="0"/>
                <a:ea typeface="Times New Roman" panose="02020603050405020304" pitchFamily="18" charset="0"/>
                <a:cs typeface="Times New Roman" panose="02020603050405020304" pitchFamily="18" charset="0"/>
              </a:rPr>
              <a:t>anlı  vücudunda  sentezlenmez  bu  yüzden  dışarıdan  hazır alınması gereken  bileşiklerdir.  </a:t>
            </a:r>
          </a:p>
          <a:p>
            <a:r>
              <a:rPr lang="tr-TR" sz="3000" b="1" dirty="0">
                <a:solidFill>
                  <a:srgbClr val="0070C0"/>
                </a:solidFill>
                <a:latin typeface="Times New Roman" panose="02020603050405020304" pitchFamily="18" charset="0"/>
                <a:cs typeface="Times New Roman" panose="02020603050405020304" pitchFamily="18" charset="0"/>
              </a:rPr>
              <a:t>Sindirilmeden hücre zarından geçebilir.</a:t>
            </a:r>
          </a:p>
          <a:p>
            <a:r>
              <a:rPr lang="tr-TR" sz="3000" b="1" dirty="0">
                <a:solidFill>
                  <a:srgbClr val="00B050"/>
                </a:solidFill>
                <a:effectLst/>
                <a:latin typeface="Times New Roman" panose="02020603050405020304" pitchFamily="18" charset="0"/>
                <a:ea typeface="Times New Roman" panose="02020603050405020304" pitchFamily="18" charset="0"/>
                <a:cs typeface="Times New Roman" panose="02020603050405020304" pitchFamily="18" charset="0"/>
              </a:rPr>
              <a:t>Canlı  yapıları  oluşturan, canlılık  olaylarında  iş  gören </a:t>
            </a:r>
            <a:r>
              <a:rPr lang="tr-TR" sz="3000" b="1" dirty="0">
                <a:solidFill>
                  <a:srgbClr val="00B050"/>
                </a:solidFill>
                <a:latin typeface="Times New Roman" panose="02020603050405020304" pitchFamily="18" charset="0"/>
                <a:cs typeface="Times New Roman" panose="02020603050405020304" pitchFamily="18" charset="0"/>
              </a:rPr>
              <a:t>ve </a:t>
            </a:r>
            <a:r>
              <a:rPr lang="tr-TR" sz="3000" b="1" dirty="0" err="1">
                <a:solidFill>
                  <a:srgbClr val="00B050"/>
                </a:solidFill>
                <a:latin typeface="Times New Roman" panose="02020603050405020304" pitchFamily="18" charset="0"/>
                <a:cs typeface="Times New Roman" panose="02020603050405020304" pitchFamily="18" charset="0"/>
              </a:rPr>
              <a:t>homeostazinin</a:t>
            </a:r>
            <a:r>
              <a:rPr lang="tr-TR" sz="3000" b="1" dirty="0">
                <a:solidFill>
                  <a:srgbClr val="00B050"/>
                </a:solidFill>
                <a:latin typeface="Times New Roman" panose="02020603050405020304" pitchFamily="18" charset="0"/>
                <a:cs typeface="Times New Roman" panose="02020603050405020304" pitchFamily="18" charset="0"/>
              </a:rPr>
              <a:t> korunması açısından gereklidir.</a:t>
            </a:r>
          </a:p>
          <a:p>
            <a:r>
              <a:rPr lang="tr-TR" sz="3000" b="1" dirty="0">
                <a:solidFill>
                  <a:srgbClr val="FF0000"/>
                </a:solidFill>
                <a:latin typeface="Times New Roman" panose="02020603050405020304" pitchFamily="18" charset="0"/>
                <a:cs typeface="Times New Roman" panose="02020603050405020304" pitchFamily="18" charset="0"/>
              </a:rPr>
              <a:t>T</a:t>
            </a:r>
            <a:r>
              <a:rPr lang="tr-TR" sz="30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emel  inorganik  bileşikler; su,  asit,  baz,  tuz  ve  minerallerdir.</a:t>
            </a:r>
          </a:p>
        </p:txBody>
      </p:sp>
    </p:spTree>
    <p:extLst>
      <p:ext uri="{BB962C8B-B14F-4D97-AF65-F5344CB8AC3E}">
        <p14:creationId xmlns="" xmlns:p14="http://schemas.microsoft.com/office/powerpoint/2010/main" val="6172283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90568362-18B9-4991-959E-EC084BF5AD65}"/>
              </a:ext>
            </a:extLst>
          </p:cNvPr>
          <p:cNvSpPr>
            <a:spLocks noGrp="1"/>
          </p:cNvSpPr>
          <p:nvPr>
            <p:ph type="title"/>
          </p:nvPr>
        </p:nvSpPr>
        <p:spPr>
          <a:xfrm>
            <a:off x="838200" y="365125"/>
            <a:ext cx="10515600" cy="668545"/>
          </a:xfrm>
        </p:spPr>
        <p:txBody>
          <a:bodyPr/>
          <a:lstStyle/>
          <a:p>
            <a:pPr algn="ctr"/>
            <a:r>
              <a:rPr lang="tr-TR" sz="2400" b="1" dirty="0">
                <a:solidFill>
                  <a:srgbClr val="FF0000"/>
                </a:solidFill>
                <a:latin typeface="Algerian" panose="04020705040A02060702" pitchFamily="82" charset="0"/>
              </a:rPr>
              <a:t>SORU</a:t>
            </a:r>
            <a:endParaRPr lang="tr-TR" b="1" dirty="0">
              <a:solidFill>
                <a:srgbClr val="FF0000"/>
              </a:solidFill>
              <a:latin typeface="Algerian" panose="04020705040A02060702" pitchFamily="82" charset="0"/>
            </a:endParaRPr>
          </a:p>
        </p:txBody>
      </p:sp>
      <p:sp>
        <p:nvSpPr>
          <p:cNvPr id="3" name="İçerik Yer Tutucusu 2">
            <a:extLst>
              <a:ext uri="{FF2B5EF4-FFF2-40B4-BE49-F238E27FC236}">
                <a16:creationId xmlns="" xmlns:a16="http://schemas.microsoft.com/office/drawing/2014/main" id="{EBE1B690-6137-4FC4-9DEA-4A04B9AD6D80}"/>
              </a:ext>
            </a:extLst>
          </p:cNvPr>
          <p:cNvSpPr>
            <a:spLocks noGrp="1"/>
          </p:cNvSpPr>
          <p:nvPr>
            <p:ph idx="1"/>
          </p:nvPr>
        </p:nvSpPr>
        <p:spPr/>
        <p:txBody>
          <a:bodyPr/>
          <a:lstStyle/>
          <a:p>
            <a:endParaRPr lang="tr-TR"/>
          </a:p>
        </p:txBody>
      </p:sp>
      <p:pic>
        <p:nvPicPr>
          <p:cNvPr id="4" name="Resim 3">
            <a:extLst>
              <a:ext uri="{FF2B5EF4-FFF2-40B4-BE49-F238E27FC236}">
                <a16:creationId xmlns="" xmlns:a16="http://schemas.microsoft.com/office/drawing/2014/main" id="{4AA8C64C-871B-44D4-A554-B7E16F92458A}"/>
              </a:ext>
            </a:extLst>
          </p:cNvPr>
          <p:cNvPicPr>
            <a:picLocks noChangeAspect="1"/>
          </p:cNvPicPr>
          <p:nvPr/>
        </p:nvPicPr>
        <p:blipFill>
          <a:blip r:embed="rId2" cstate="print"/>
          <a:stretch>
            <a:fillRect/>
          </a:stretch>
        </p:blipFill>
        <p:spPr>
          <a:xfrm>
            <a:off x="838200" y="871020"/>
            <a:ext cx="10515600" cy="5752064"/>
          </a:xfrm>
          <a:prstGeom prst="rect">
            <a:avLst/>
          </a:prstGeom>
        </p:spPr>
      </p:pic>
    </p:spTree>
    <p:extLst>
      <p:ext uri="{BB962C8B-B14F-4D97-AF65-F5344CB8AC3E}">
        <p14:creationId xmlns="" xmlns:p14="http://schemas.microsoft.com/office/powerpoint/2010/main" val="1505640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D7F69E82-40B5-4568-853E-CB340176C5BB}"/>
              </a:ext>
            </a:extLst>
          </p:cNvPr>
          <p:cNvSpPr>
            <a:spLocks noGrp="1"/>
          </p:cNvSpPr>
          <p:nvPr>
            <p:ph type="title"/>
          </p:nvPr>
        </p:nvSpPr>
        <p:spPr>
          <a:xfrm>
            <a:off x="838200" y="365125"/>
            <a:ext cx="10515600" cy="1172127"/>
          </a:xfrm>
        </p:spPr>
        <p:txBody>
          <a:bodyPr>
            <a:normAutofit/>
          </a:bodyPr>
          <a:lstStyle/>
          <a:p>
            <a:pPr algn="ctr"/>
            <a:r>
              <a:rPr lang="tr-TR" sz="5400" b="1" dirty="0">
                <a:solidFill>
                  <a:srgbClr val="FF0000"/>
                </a:solidFill>
                <a:effectLst/>
                <a:latin typeface="Algerian" panose="04020705040A02060702" pitchFamily="82" charset="0"/>
                <a:ea typeface="Times New Roman" panose="02020603050405020304" pitchFamily="18" charset="0"/>
              </a:rPr>
              <a:t>Su</a:t>
            </a:r>
            <a:endParaRPr lang="tr-TR" sz="5400" dirty="0">
              <a:solidFill>
                <a:srgbClr val="FF0000"/>
              </a:solidFill>
              <a:latin typeface="Algerian" panose="04020705040A02060702" pitchFamily="82" charset="0"/>
            </a:endParaRPr>
          </a:p>
        </p:txBody>
      </p:sp>
      <p:sp>
        <p:nvSpPr>
          <p:cNvPr id="3" name="İçerik Yer Tutucusu 2">
            <a:extLst>
              <a:ext uri="{FF2B5EF4-FFF2-40B4-BE49-F238E27FC236}">
                <a16:creationId xmlns="" xmlns:a16="http://schemas.microsoft.com/office/drawing/2014/main" id="{199C4686-1326-42F2-8F3B-E42EF96574E1}"/>
              </a:ext>
            </a:extLst>
          </p:cNvPr>
          <p:cNvSpPr>
            <a:spLocks noGrp="1"/>
          </p:cNvSpPr>
          <p:nvPr>
            <p:ph idx="1"/>
          </p:nvPr>
        </p:nvSpPr>
        <p:spPr>
          <a:xfrm>
            <a:off x="838200" y="1537252"/>
            <a:ext cx="10515600" cy="4639711"/>
          </a:xfrm>
        </p:spPr>
        <p:txBody>
          <a:bodyPr>
            <a:normAutofit/>
          </a:bodyPr>
          <a:lstStyle/>
          <a:p>
            <a:r>
              <a:rPr lang="tr-TR" sz="3600" b="1" dirty="0">
                <a:effectLst/>
                <a:latin typeface="Times New Roman" panose="02020603050405020304" pitchFamily="18" charset="0"/>
                <a:ea typeface="Times New Roman" panose="02020603050405020304" pitchFamily="18" charset="0"/>
              </a:rPr>
              <a:t>Su  canlıların  temel  maddelerinden  biridir.  </a:t>
            </a:r>
          </a:p>
          <a:p>
            <a:r>
              <a:rPr lang="tr-TR" sz="3600" b="1" dirty="0">
                <a:solidFill>
                  <a:srgbClr val="00B0F0"/>
                </a:solidFill>
                <a:effectLst/>
                <a:latin typeface="Times New Roman" panose="02020603050405020304" pitchFamily="18" charset="0"/>
                <a:ea typeface="Times New Roman" panose="02020603050405020304" pitchFamily="18" charset="0"/>
              </a:rPr>
              <a:t>Bu yüzden  canlı  vücudunun   büyük    bir  kısmını  su  oluşturur.   </a:t>
            </a:r>
          </a:p>
          <a:p>
            <a:r>
              <a:rPr lang="tr-TR" sz="3600" b="1" dirty="0">
                <a:solidFill>
                  <a:srgbClr val="FFC000"/>
                </a:solidFill>
                <a:effectLst/>
                <a:latin typeface="Times New Roman" panose="02020603050405020304" pitchFamily="18" charset="0"/>
                <a:ea typeface="Times New Roman" panose="02020603050405020304" pitchFamily="18" charset="0"/>
              </a:rPr>
              <a:t>Su  miktarı  her  canlıda  farklıdır.  Hatta  bir  organizmanın  farklı  organlarında  bir  organın  farklı bölümlerinde  bile  değişiklik  gösterir.  </a:t>
            </a:r>
          </a:p>
          <a:p>
            <a:r>
              <a:rPr lang="tr-TR" sz="3600" b="1" dirty="0">
                <a:solidFill>
                  <a:srgbClr val="002060"/>
                </a:solidFill>
                <a:effectLst/>
                <a:latin typeface="Times New Roman" panose="02020603050405020304" pitchFamily="18" charset="0"/>
                <a:ea typeface="Times New Roman" panose="02020603050405020304" pitchFamily="18" charset="0"/>
              </a:rPr>
              <a:t>Örneğin;  kemiğin   % 20 ‘si,   beyinin  %85’i  sudur.</a:t>
            </a:r>
            <a:endParaRPr lang="tr-TR" sz="3600" b="1" dirty="0">
              <a:solidFill>
                <a:srgbClr val="002060"/>
              </a:solidFill>
            </a:endParaRPr>
          </a:p>
        </p:txBody>
      </p:sp>
    </p:spTree>
    <p:extLst>
      <p:ext uri="{BB962C8B-B14F-4D97-AF65-F5344CB8AC3E}">
        <p14:creationId xmlns="" xmlns:p14="http://schemas.microsoft.com/office/powerpoint/2010/main" val="35773781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22E6922B-2C2A-48B6-AD40-0AC171D8A596}"/>
              </a:ext>
            </a:extLst>
          </p:cNvPr>
          <p:cNvSpPr>
            <a:spLocks noGrp="1"/>
          </p:cNvSpPr>
          <p:nvPr>
            <p:ph type="title"/>
          </p:nvPr>
        </p:nvSpPr>
        <p:spPr/>
        <p:txBody>
          <a:bodyPr>
            <a:normAutofit/>
          </a:bodyPr>
          <a:lstStyle/>
          <a:p>
            <a:pPr algn="ctr"/>
            <a:r>
              <a:rPr lang="tr-TR" sz="5400" b="1" dirty="0">
                <a:solidFill>
                  <a:srgbClr val="0070C0"/>
                </a:solidFill>
                <a:effectLst/>
                <a:latin typeface="Times New Roman" panose="02020603050405020304" pitchFamily="18" charset="0"/>
                <a:ea typeface="Times New Roman" panose="02020603050405020304" pitchFamily="18" charset="0"/>
              </a:rPr>
              <a:t>Su  Molekülünün  Yapısı</a:t>
            </a:r>
            <a:endParaRPr lang="tr-TR" sz="5400" dirty="0">
              <a:solidFill>
                <a:srgbClr val="0070C0"/>
              </a:solidFill>
            </a:endParaRPr>
          </a:p>
        </p:txBody>
      </p:sp>
      <p:sp>
        <p:nvSpPr>
          <p:cNvPr id="3" name="İçerik Yer Tutucusu 2">
            <a:extLst>
              <a:ext uri="{FF2B5EF4-FFF2-40B4-BE49-F238E27FC236}">
                <a16:creationId xmlns="" xmlns:a16="http://schemas.microsoft.com/office/drawing/2014/main" id="{2434C68B-0311-4ECC-B2AF-E52B05BA6854}"/>
              </a:ext>
            </a:extLst>
          </p:cNvPr>
          <p:cNvSpPr>
            <a:spLocks noGrp="1"/>
          </p:cNvSpPr>
          <p:nvPr>
            <p:ph idx="1"/>
          </p:nvPr>
        </p:nvSpPr>
        <p:spPr>
          <a:xfrm>
            <a:off x="838200" y="1537252"/>
            <a:ext cx="10515600" cy="4639711"/>
          </a:xfrm>
        </p:spPr>
        <p:txBody>
          <a:bodyPr>
            <a:normAutofit lnSpcReduction="10000"/>
          </a:bodyPr>
          <a:lstStyle/>
          <a:p>
            <a:r>
              <a:rPr lang="tr-TR" sz="3100" b="1" dirty="0">
                <a:solidFill>
                  <a:srgbClr val="7030A0"/>
                </a:solidFill>
                <a:effectLst/>
                <a:latin typeface="Times New Roman" panose="02020603050405020304" pitchFamily="18" charset="0"/>
                <a:ea typeface="Times New Roman" panose="02020603050405020304" pitchFamily="18" charset="0"/>
              </a:rPr>
              <a:t>Su iki  hidrojen ve  bir  oksijen  atomundan  meydana  gelmiştir.  </a:t>
            </a:r>
          </a:p>
          <a:p>
            <a:r>
              <a:rPr lang="tr-TR" sz="3100" b="1" dirty="0">
                <a:solidFill>
                  <a:srgbClr val="00B050"/>
                </a:solidFill>
                <a:effectLst/>
                <a:latin typeface="Times New Roman" panose="02020603050405020304" pitchFamily="18" charset="0"/>
                <a:ea typeface="Times New Roman" panose="02020603050405020304" pitchFamily="18" charset="0"/>
              </a:rPr>
              <a:t>Normalde  nötr  olan  su  molekülünde hidrojenlerin  olduğu  bölge protonlardan dolayı  ‘+’  yüklü,  diğer taraf  ise  oksijenin serbest elektronlarından  dolayı  ‘ - ‘  yüklüdür.  </a:t>
            </a:r>
          </a:p>
          <a:p>
            <a:r>
              <a:rPr lang="tr-TR" sz="3100" b="1" dirty="0">
                <a:solidFill>
                  <a:srgbClr val="0070C0"/>
                </a:solidFill>
                <a:effectLst/>
                <a:latin typeface="Times New Roman" panose="02020603050405020304" pitchFamily="18" charset="0"/>
                <a:ea typeface="Times New Roman" panose="02020603050405020304" pitchFamily="18" charset="0"/>
              </a:rPr>
              <a:t>Bu  duruma  </a:t>
            </a:r>
            <a:r>
              <a:rPr lang="tr-TR" sz="3100" b="1" dirty="0">
                <a:solidFill>
                  <a:srgbClr val="FF0000"/>
                </a:solidFill>
                <a:effectLst/>
                <a:latin typeface="Times New Roman" panose="02020603050405020304" pitchFamily="18" charset="0"/>
                <a:ea typeface="Times New Roman" panose="02020603050405020304" pitchFamily="18" charset="0"/>
              </a:rPr>
              <a:t>polar  yapı   </a:t>
            </a:r>
            <a:r>
              <a:rPr lang="tr-TR" sz="3100" b="1" dirty="0">
                <a:solidFill>
                  <a:srgbClr val="0070C0"/>
                </a:solidFill>
                <a:effectLst/>
                <a:latin typeface="Times New Roman" panose="02020603050405020304" pitchFamily="18" charset="0"/>
                <a:ea typeface="Times New Roman" panose="02020603050405020304" pitchFamily="18" charset="0"/>
              </a:rPr>
              <a:t>denir.   </a:t>
            </a:r>
          </a:p>
          <a:p>
            <a:r>
              <a:rPr lang="tr-TR" sz="3100" b="1" dirty="0">
                <a:solidFill>
                  <a:srgbClr val="C00000"/>
                </a:solidFill>
                <a:effectLst/>
                <a:latin typeface="Times New Roman" panose="02020603050405020304" pitchFamily="18" charset="0"/>
                <a:ea typeface="Times New Roman" panose="02020603050405020304" pitchFamily="18" charset="0"/>
              </a:rPr>
              <a:t>Bu  özellik  su  moleküllerinin  birbirine tutunmasını  sağlar.</a:t>
            </a:r>
          </a:p>
          <a:p>
            <a:r>
              <a:rPr lang="tr-TR" sz="3100" b="1" dirty="0">
                <a:solidFill>
                  <a:srgbClr val="002060"/>
                </a:solidFill>
                <a:effectLst/>
                <a:latin typeface="Times New Roman" panose="02020603050405020304" pitchFamily="18" charset="0"/>
                <a:ea typeface="Times New Roman" panose="02020603050405020304" pitchFamily="18" charset="0"/>
              </a:rPr>
              <a:t>İki  hidrojen  atomu  elektronlarını  oksijen  ile  paylaşırlar.  </a:t>
            </a:r>
          </a:p>
          <a:p>
            <a:endParaRPr lang="tr-TR" dirty="0"/>
          </a:p>
        </p:txBody>
      </p:sp>
    </p:spTree>
    <p:extLst>
      <p:ext uri="{BB962C8B-B14F-4D97-AF65-F5344CB8AC3E}">
        <p14:creationId xmlns="" xmlns:p14="http://schemas.microsoft.com/office/powerpoint/2010/main" val="4280782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 xmlns:a16="http://schemas.microsoft.com/office/drawing/2014/main" id="{389923C5-D0EF-4AB4-811F-08F5CBFC5688}"/>
              </a:ext>
            </a:extLst>
          </p:cNvPr>
          <p:cNvSpPr>
            <a:spLocks noGrp="1"/>
          </p:cNvSpPr>
          <p:nvPr>
            <p:ph type="title"/>
          </p:nvPr>
        </p:nvSpPr>
        <p:spPr/>
        <p:txBody>
          <a:bodyPr/>
          <a:lstStyle/>
          <a:p>
            <a:pPr algn="ctr"/>
            <a:r>
              <a:rPr lang="tr-TR" sz="4400" b="1" dirty="0">
                <a:solidFill>
                  <a:srgbClr val="002060"/>
                </a:solidFill>
                <a:effectLst/>
                <a:latin typeface="Times New Roman" panose="02020603050405020304" pitchFamily="18" charset="0"/>
                <a:ea typeface="Times New Roman" panose="02020603050405020304" pitchFamily="18" charset="0"/>
              </a:rPr>
              <a:t>Su  Molekülünün  Yapısı</a:t>
            </a:r>
            <a:endParaRPr lang="tr-TR" dirty="0">
              <a:solidFill>
                <a:srgbClr val="002060"/>
              </a:solidFill>
            </a:endParaRPr>
          </a:p>
        </p:txBody>
      </p:sp>
      <p:pic>
        <p:nvPicPr>
          <p:cNvPr id="4" name="İçerik Yer Tutucusu 3">
            <a:extLst>
              <a:ext uri="{FF2B5EF4-FFF2-40B4-BE49-F238E27FC236}">
                <a16:creationId xmlns="" xmlns:a16="http://schemas.microsoft.com/office/drawing/2014/main" id="{1093104D-6C91-4996-B7BB-60EDEA994631}"/>
              </a:ext>
            </a:extLst>
          </p:cNvPr>
          <p:cNvPicPr>
            <a:picLocks noGrp="1" noChangeAspect="1"/>
          </p:cNvPicPr>
          <p:nvPr>
            <p:ph idx="1"/>
          </p:nvPr>
        </p:nvPicPr>
        <p:blipFill>
          <a:blip r:embed="rId2" cstate="print"/>
          <a:stretch>
            <a:fillRect/>
          </a:stretch>
        </p:blipFill>
        <p:spPr>
          <a:xfrm>
            <a:off x="838201" y="1690689"/>
            <a:ext cx="5141068" cy="3941485"/>
          </a:xfrm>
          <a:prstGeom prst="rect">
            <a:avLst/>
          </a:prstGeom>
        </p:spPr>
      </p:pic>
      <p:pic>
        <p:nvPicPr>
          <p:cNvPr id="5" name="Resim 4">
            <a:extLst>
              <a:ext uri="{FF2B5EF4-FFF2-40B4-BE49-F238E27FC236}">
                <a16:creationId xmlns="" xmlns:a16="http://schemas.microsoft.com/office/drawing/2014/main" id="{2DAB78D2-0672-49E0-87A7-9E726B764FA2}"/>
              </a:ext>
            </a:extLst>
          </p:cNvPr>
          <p:cNvPicPr>
            <a:picLocks noChangeAspect="1"/>
          </p:cNvPicPr>
          <p:nvPr/>
        </p:nvPicPr>
        <p:blipFill>
          <a:blip r:embed="rId3" cstate="print"/>
          <a:stretch>
            <a:fillRect/>
          </a:stretch>
        </p:blipFill>
        <p:spPr>
          <a:xfrm>
            <a:off x="5979269" y="1690688"/>
            <a:ext cx="5044001" cy="4739458"/>
          </a:xfrm>
          <a:prstGeom prst="rect">
            <a:avLst/>
          </a:prstGeom>
        </p:spPr>
      </p:pic>
    </p:spTree>
    <p:extLst>
      <p:ext uri="{BB962C8B-B14F-4D97-AF65-F5344CB8AC3E}">
        <p14:creationId xmlns="" xmlns:p14="http://schemas.microsoft.com/office/powerpoint/2010/main" val="1822921024"/>
      </p:ext>
    </p:extLst>
  </p:cSld>
  <p:clrMapOvr>
    <a:masterClrMapping/>
  </p:clrMapOvr>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336</TotalTime>
  <Words>1384</Words>
  <PresentationFormat>Özel</PresentationFormat>
  <Paragraphs>136</Paragraphs>
  <Slides>32</Slides>
  <Notes>0</Notes>
  <HiddenSlides>0</HiddenSlides>
  <MMClips>0</MMClips>
  <ScaleCrop>false</ScaleCrop>
  <HeadingPairs>
    <vt:vector size="4" baseType="variant">
      <vt:variant>
        <vt:lpstr>Tema</vt:lpstr>
      </vt:variant>
      <vt:variant>
        <vt:i4>1</vt:i4>
      </vt:variant>
      <vt:variant>
        <vt:lpstr>Slayt Başlıkları</vt:lpstr>
      </vt:variant>
      <vt:variant>
        <vt:i4>32</vt:i4>
      </vt:variant>
    </vt:vector>
  </HeadingPairs>
  <TitlesOfParts>
    <vt:vector size="33" baseType="lpstr">
      <vt:lpstr>Office Teması</vt:lpstr>
      <vt:lpstr>CANLILARIN TEMEL BİLEŞENLERİ</vt:lpstr>
      <vt:lpstr>KONUNUN ANAHTAR KAVRAMLARI</vt:lpstr>
      <vt:lpstr>Canlılarda  Kimyasal  Yapı</vt:lpstr>
      <vt:lpstr>Canlılarda Bulunan Temel Bileşikler</vt:lpstr>
      <vt:lpstr> İnorganik Bileşikler</vt:lpstr>
      <vt:lpstr>SORU</vt:lpstr>
      <vt:lpstr>Su</vt:lpstr>
      <vt:lpstr>Su  Molekülünün  Yapısı</vt:lpstr>
      <vt:lpstr>Su  Molekülünün  Yapısı</vt:lpstr>
      <vt:lpstr> Suyun  Özellikleri</vt:lpstr>
      <vt:lpstr>Suyun Özellikleri:1. Çözücü Özelliği</vt:lpstr>
      <vt:lpstr>Suyun  Özellikleri: 2. Taşıma Görevi</vt:lpstr>
      <vt:lpstr>Suyun Özellikleri: 3</vt:lpstr>
      <vt:lpstr>Suyun  Özellikleri: 4</vt:lpstr>
      <vt:lpstr>Suyun  Özellikleri: 5</vt:lpstr>
      <vt:lpstr>Suyun  Özellikleri: 6</vt:lpstr>
      <vt:lpstr>Suyun  Özellikleri: 6</vt:lpstr>
      <vt:lpstr>SORU:</vt:lpstr>
      <vt:lpstr>SORU </vt:lpstr>
      <vt:lpstr>Canlılarda Suyun karşılanması</vt:lpstr>
      <vt:lpstr>Asitler</vt:lpstr>
      <vt:lpstr>Bazlar</vt:lpstr>
      <vt:lpstr>pH Cetveli ve Bazı Bileşikler</vt:lpstr>
      <vt:lpstr>pH Değerinin Önemi</vt:lpstr>
      <vt:lpstr>Tuzlar</vt:lpstr>
      <vt:lpstr>Tuzların organizmadaki görevleri</vt:lpstr>
      <vt:lpstr>Tuzların zararları</vt:lpstr>
      <vt:lpstr>MİNERALLER</vt:lpstr>
      <vt:lpstr>Magnezyum</vt:lpstr>
      <vt:lpstr>Fosfor</vt:lpstr>
      <vt:lpstr>Potasyum</vt:lpstr>
      <vt:lpstr>Kalsiyum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2020-09-28T17:54:08Z</dcterms:created>
  <dcterms:modified xsi:type="dcterms:W3CDTF">2020-10-23T12:05:25Z</dcterms:modified>
</cp:coreProperties>
</file>