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5" name="24 Alt Başlık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1" name="30 Veri Yer Tutucusu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Resim Yer Tutucusu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Başlık Yer Tutucusu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1" name="30 Metin Yer Tutucusu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7" name="26 Veri Yer Tutucusu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ABDF401-04B1-43A5-B2A8-A0D257FFC6EF}" type="datetimeFigureOut">
              <a:rPr lang="tr-TR" smtClean="0"/>
              <a:pPr/>
              <a:t>9.10.2020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2E2B03A-F121-4B16-9D88-6A8920CB6F8D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5400" dirty="0"/>
              <a:t>8.SINIF ÇARPANLAR VE KATLAR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Hazırlayan:</a:t>
            </a:r>
            <a:r>
              <a:rPr lang="tr-TR" dirty="0" err="1"/>
              <a:t>Yezda</a:t>
            </a:r>
            <a:r>
              <a:rPr lang="tr-TR" dirty="0"/>
              <a:t> GİRGİN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Çarpan Ağacı:</a:t>
            </a:r>
          </a:p>
          <a:p>
            <a:pPr>
              <a:buNone/>
            </a:pPr>
            <a:r>
              <a:rPr lang="tr-TR" dirty="0"/>
              <a:t>                                    3     36=2</a:t>
            </a:r>
            <a:r>
              <a:rPr lang="tr-TR" baseline="30000" dirty="0"/>
              <a:t>2</a:t>
            </a:r>
            <a:r>
              <a:rPr lang="tr-TR" dirty="0"/>
              <a:t>.3</a:t>
            </a:r>
            <a:r>
              <a:rPr lang="tr-TR" baseline="30000" dirty="0"/>
              <a:t>3</a:t>
            </a:r>
          </a:p>
          <a:p>
            <a:pPr>
              <a:buNone/>
            </a:pPr>
            <a:r>
              <a:rPr lang="tr-TR" baseline="30000" dirty="0"/>
              <a:t>                     </a:t>
            </a:r>
          </a:p>
          <a:p>
            <a:pPr>
              <a:buNone/>
            </a:pPr>
            <a:r>
              <a:rPr lang="tr-TR" baseline="30000" dirty="0"/>
              <a:t>                                                                </a:t>
            </a:r>
            <a:r>
              <a:rPr lang="tr-TR" dirty="0"/>
              <a:t>Asal Çarpanları:</a:t>
            </a:r>
          </a:p>
          <a:p>
            <a:pPr>
              <a:buNone/>
            </a:pPr>
            <a:r>
              <a:rPr lang="tr-TR" baseline="30000" dirty="0"/>
              <a:t>                                                                 </a:t>
            </a:r>
            <a:r>
              <a:rPr lang="tr-TR" dirty="0"/>
              <a:t>2 ve 3</a:t>
            </a:r>
            <a:endParaRPr lang="tr-TR" baseline="30000" dirty="0"/>
          </a:p>
        </p:txBody>
      </p:sp>
      <p:pic>
        <p:nvPicPr>
          <p:cNvPr id="22530" name="Picture 2" descr="https://www.ozanhoca.net/wp-content/uploads/2020/01/carpan-agaci-2-400x50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39862"/>
            <a:ext cx="4572000" cy="5418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Örn:</a:t>
            </a:r>
            <a:r>
              <a:rPr lang="tr-TR" dirty="0"/>
              <a:t>75 sayısını asal çarpanlarının çarpımı şeklinde yazalım.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              75  3</a:t>
            </a:r>
          </a:p>
          <a:p>
            <a:pPr>
              <a:buNone/>
            </a:pPr>
            <a:r>
              <a:rPr lang="tr-TR" dirty="0"/>
              <a:t>              25  5</a:t>
            </a:r>
          </a:p>
          <a:p>
            <a:pPr>
              <a:buNone/>
            </a:pPr>
            <a:r>
              <a:rPr lang="tr-TR" dirty="0"/>
              <a:t>                5  5</a:t>
            </a:r>
          </a:p>
          <a:p>
            <a:pPr>
              <a:buNone/>
            </a:pPr>
            <a:r>
              <a:rPr lang="tr-TR" dirty="0"/>
              <a:t>                1 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   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  </a:t>
            </a:r>
          </a:p>
        </p:txBody>
      </p:sp>
      <p:cxnSp>
        <p:nvCxnSpPr>
          <p:cNvPr id="8" name="7 Düz Bağlayıcı"/>
          <p:cNvCxnSpPr/>
          <p:nvPr/>
        </p:nvCxnSpPr>
        <p:spPr>
          <a:xfrm rot="5400000">
            <a:off x="1142976" y="4071942"/>
            <a:ext cx="25717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>
                <a:solidFill>
                  <a:srgbClr val="FFFF00"/>
                </a:solidFill>
              </a:rPr>
              <a:t>Örn:</a:t>
            </a:r>
            <a:r>
              <a:rPr lang="tr-TR" dirty="0"/>
              <a:t>2.5</a:t>
            </a:r>
            <a:r>
              <a:rPr lang="tr-TR" baseline="30000" dirty="0"/>
              <a:t>2</a:t>
            </a:r>
            <a:r>
              <a:rPr lang="tr-TR" dirty="0"/>
              <a:t>.3=? Yanda asal çarpanlarının çarpımı şeklinde verilen sayıyı bulalım.</a:t>
            </a:r>
          </a:p>
          <a:p>
            <a:pPr>
              <a:buNone/>
            </a:pPr>
            <a:r>
              <a:rPr lang="tr-TR" baseline="30000" dirty="0">
                <a:solidFill>
                  <a:srgbClr val="FFFF00"/>
                </a:solidFill>
              </a:rPr>
              <a:t>     </a:t>
            </a:r>
            <a:r>
              <a:rPr lang="tr-TR" dirty="0">
                <a:solidFill>
                  <a:srgbClr val="FFFF00"/>
                </a:solidFill>
              </a:rPr>
              <a:t> </a:t>
            </a:r>
            <a:r>
              <a:rPr lang="tr-TR" dirty="0"/>
              <a:t>2.5</a:t>
            </a:r>
            <a:r>
              <a:rPr lang="tr-TR" baseline="30000" dirty="0"/>
              <a:t>2</a:t>
            </a:r>
            <a:r>
              <a:rPr lang="tr-TR" dirty="0"/>
              <a:t>.3=? </a:t>
            </a:r>
          </a:p>
          <a:p>
            <a:pPr>
              <a:buNone/>
            </a:pPr>
            <a:r>
              <a:rPr lang="tr-TR" baseline="30000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rgbClr val="FFFF00"/>
                </a:solidFill>
              </a:rPr>
              <a:t>   </a:t>
            </a:r>
            <a:r>
              <a:rPr lang="tr-TR" dirty="0"/>
              <a:t>2.25.3=150</a:t>
            </a:r>
          </a:p>
          <a:p>
            <a:pPr>
              <a:buNone/>
            </a:pPr>
            <a:r>
              <a:rPr lang="tr-TR" baseline="30000" dirty="0">
                <a:solidFill>
                  <a:srgbClr val="FFFF00"/>
                </a:solidFill>
              </a:rPr>
              <a:t> </a:t>
            </a:r>
            <a:r>
              <a:rPr lang="tr-TR" dirty="0">
                <a:solidFill>
                  <a:srgbClr val="FFFF00"/>
                </a:solidFill>
              </a:rPr>
              <a:t>  </a:t>
            </a:r>
            <a:r>
              <a:rPr lang="tr-TR" dirty="0">
                <a:solidFill>
                  <a:srgbClr val="FFC000"/>
                </a:solidFill>
              </a:rPr>
              <a:t>Örn</a:t>
            </a:r>
            <a:r>
              <a:rPr lang="tr-TR" dirty="0"/>
              <a:t>:700=2</a:t>
            </a:r>
            <a:r>
              <a:rPr lang="tr-TR" baseline="30000" dirty="0"/>
              <a:t>a</a:t>
            </a:r>
            <a:r>
              <a:rPr lang="tr-TR" dirty="0"/>
              <a:t>.5</a:t>
            </a:r>
            <a:r>
              <a:rPr lang="tr-TR" baseline="30000" dirty="0"/>
              <a:t>b</a:t>
            </a:r>
            <a:r>
              <a:rPr lang="tr-TR" dirty="0"/>
              <a:t>.7</a:t>
            </a:r>
            <a:r>
              <a:rPr lang="tr-TR" baseline="30000" dirty="0"/>
              <a:t>c</a:t>
            </a:r>
            <a:r>
              <a:rPr lang="tr-TR" dirty="0"/>
              <a:t>   a+b-c=?</a:t>
            </a:r>
          </a:p>
          <a:p>
            <a:pPr>
              <a:buNone/>
            </a:pPr>
            <a:r>
              <a:rPr lang="tr-TR" dirty="0"/>
              <a:t>           700 2</a:t>
            </a:r>
          </a:p>
          <a:p>
            <a:pPr>
              <a:buNone/>
            </a:pPr>
            <a:r>
              <a:rPr lang="tr-TR" dirty="0"/>
              <a:t>           350 2</a:t>
            </a:r>
          </a:p>
          <a:p>
            <a:pPr>
              <a:buNone/>
            </a:pPr>
            <a:r>
              <a:rPr lang="tr-TR" dirty="0"/>
              <a:t>           175 5</a:t>
            </a:r>
          </a:p>
          <a:p>
            <a:pPr>
              <a:buNone/>
            </a:pPr>
            <a:r>
              <a:rPr lang="tr-TR" dirty="0"/>
              <a:t>            35  5</a:t>
            </a:r>
          </a:p>
          <a:p>
            <a:pPr>
              <a:buNone/>
            </a:pPr>
            <a:r>
              <a:rPr lang="tr-TR" dirty="0"/>
              <a:t>             7   7</a:t>
            </a:r>
          </a:p>
          <a:p>
            <a:pPr>
              <a:buNone/>
            </a:pPr>
            <a:r>
              <a:rPr lang="tr-TR" dirty="0"/>
              <a:t>             1</a:t>
            </a:r>
          </a:p>
        </p:txBody>
      </p:sp>
      <p:cxnSp>
        <p:nvCxnSpPr>
          <p:cNvPr id="6" name="5 Düz Bağlayıcı"/>
          <p:cNvCxnSpPr/>
          <p:nvPr/>
        </p:nvCxnSpPr>
        <p:spPr>
          <a:xfrm rot="5400000">
            <a:off x="1000894" y="4929198"/>
            <a:ext cx="242809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4578" name="Picture 2" descr="8.Sınıf Asal Çarpanlara Ayırma Testi Çöz | Matematik Testler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668851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6626" name="Picture 2" descr="8. Sınıf Çarpanlar ve Katlar Online Tes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3"/>
            <a:ext cx="435771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3) 2</a:t>
            </a:r>
            <a:r>
              <a:rPr lang="tr-TR" baseline="30000" dirty="0"/>
              <a:t>2</a:t>
            </a:r>
            <a:r>
              <a:rPr lang="tr-TR" dirty="0"/>
              <a:t>.3</a:t>
            </a:r>
            <a:r>
              <a:rPr lang="tr-TR" baseline="30000" dirty="0"/>
              <a:t>2</a:t>
            </a:r>
            <a:r>
              <a:rPr lang="tr-TR" dirty="0"/>
              <a:t>.5 ifadesi hangi doğal sayının asal</a:t>
            </a:r>
          </a:p>
          <a:p>
            <a:pPr>
              <a:buNone/>
            </a:pPr>
            <a:r>
              <a:rPr lang="tr-TR" dirty="0"/>
              <a:t>çarpanlarına ayrılmış halidir?</a:t>
            </a:r>
          </a:p>
          <a:p>
            <a:pPr>
              <a:buNone/>
            </a:pPr>
            <a:r>
              <a:rPr lang="tr-TR" dirty="0"/>
              <a:t>A) 180 B) 90 C) 80 D) 75</a:t>
            </a:r>
          </a:p>
        </p:txBody>
      </p:sp>
      <p:pic>
        <p:nvPicPr>
          <p:cNvPr id="34818" name="Picture 2" descr="6. Sınıf Matematik Asal Sayılar Çarpanlar Ve Katlar Testi Çö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4500594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En Küçük Ortak Kat(EKOK):</a:t>
            </a:r>
            <a:r>
              <a:rPr lang="tr-TR" dirty="0"/>
              <a:t>İki sayının ortak katlarının en küçüğüne denir.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  </a:t>
            </a:r>
            <a:r>
              <a:rPr lang="tr-TR" dirty="0">
                <a:solidFill>
                  <a:srgbClr val="00B0F0"/>
                </a:solidFill>
              </a:rPr>
              <a:t>Örn:</a:t>
            </a:r>
            <a:r>
              <a:rPr lang="tr-TR" dirty="0"/>
              <a:t>24 ve 32 sayılarının en küçük ortak katını bulalım.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  </a:t>
            </a:r>
            <a:r>
              <a:rPr lang="tr-TR" dirty="0">
                <a:solidFill>
                  <a:schemeClr val="tx2">
                    <a:lumMod val="50000"/>
                  </a:schemeClr>
                </a:solidFill>
              </a:rPr>
              <a:t>1.Yol:</a:t>
            </a:r>
            <a:endParaRPr lang="tr-TR" dirty="0"/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  </a:t>
            </a:r>
            <a:r>
              <a:rPr lang="tr-TR" dirty="0"/>
              <a:t>24        24,48,72,</a:t>
            </a:r>
            <a:r>
              <a:rPr lang="tr-TR" dirty="0">
                <a:solidFill>
                  <a:srgbClr val="FF0000"/>
                </a:solidFill>
              </a:rPr>
              <a:t>96</a:t>
            </a:r>
            <a:r>
              <a:rPr lang="tr-TR" dirty="0"/>
              <a:t>,120,144,168,192…</a:t>
            </a:r>
          </a:p>
          <a:p>
            <a:pPr>
              <a:buNone/>
            </a:pPr>
            <a:r>
              <a:rPr lang="tr-TR" dirty="0"/>
              <a:t>   32        32,64,</a:t>
            </a:r>
            <a:r>
              <a:rPr lang="tr-TR" dirty="0">
                <a:solidFill>
                  <a:srgbClr val="FF0000"/>
                </a:solidFill>
              </a:rPr>
              <a:t>96</a:t>
            </a:r>
            <a:r>
              <a:rPr lang="tr-TR" dirty="0"/>
              <a:t>,128,160,192…</a:t>
            </a:r>
          </a:p>
          <a:p>
            <a:pPr>
              <a:buNone/>
            </a:pPr>
            <a:r>
              <a:rPr lang="tr-TR" dirty="0"/>
              <a:t>               </a:t>
            </a:r>
            <a:r>
              <a:rPr lang="tr-TR" dirty="0">
                <a:solidFill>
                  <a:srgbClr val="002060"/>
                </a:solidFill>
              </a:rPr>
              <a:t>EKOK:</a:t>
            </a:r>
            <a:r>
              <a:rPr lang="tr-TR" dirty="0"/>
              <a:t>96</a:t>
            </a:r>
          </a:p>
          <a:p>
            <a:pPr>
              <a:buNone/>
            </a:pPr>
            <a:r>
              <a:rPr lang="tr-TR" dirty="0"/>
              <a:t>               EKOK(24,32)=96</a:t>
            </a:r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4" name="3 Sağ Ok"/>
          <p:cNvSpPr/>
          <p:nvPr/>
        </p:nvSpPr>
        <p:spPr>
          <a:xfrm>
            <a:off x="1357290" y="4071942"/>
            <a:ext cx="50006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Sağ Ok"/>
          <p:cNvSpPr/>
          <p:nvPr/>
        </p:nvSpPr>
        <p:spPr>
          <a:xfrm>
            <a:off x="1285852" y="4500570"/>
            <a:ext cx="571504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>
                <a:solidFill>
                  <a:schemeClr val="tx2">
                    <a:lumMod val="50000"/>
                  </a:schemeClr>
                </a:solidFill>
              </a:rPr>
              <a:t>  2.Yol:</a:t>
            </a:r>
            <a:r>
              <a:rPr lang="tr-TR" dirty="0"/>
              <a:t>Bu yöntemde sayılar asal çarpan algoritmasına göre çarpanlarına ayrılır.Bulunan bütün asal sayıların çarpımı </a:t>
            </a:r>
            <a:r>
              <a:rPr lang="tr-TR" dirty="0" err="1"/>
              <a:t>EKOK’u</a:t>
            </a:r>
            <a:r>
              <a:rPr lang="tr-TR" dirty="0"/>
              <a:t> verir.</a:t>
            </a:r>
          </a:p>
          <a:p>
            <a:pPr>
              <a:buNone/>
            </a:pPr>
            <a:r>
              <a:rPr lang="tr-TR" dirty="0"/>
              <a:t>  24            32       2</a:t>
            </a:r>
          </a:p>
          <a:p>
            <a:pPr>
              <a:buNone/>
            </a:pPr>
            <a:r>
              <a:rPr lang="tr-TR" dirty="0"/>
              <a:t>  12            16       2</a:t>
            </a:r>
          </a:p>
          <a:p>
            <a:pPr>
              <a:buNone/>
            </a:pPr>
            <a:r>
              <a:rPr lang="tr-TR" dirty="0"/>
              <a:t>   6              8       2        EKOK:2</a:t>
            </a:r>
            <a:r>
              <a:rPr lang="tr-TR" baseline="30000" dirty="0"/>
              <a:t>5</a:t>
            </a:r>
            <a:r>
              <a:rPr lang="tr-TR" dirty="0"/>
              <a:t>.3</a:t>
            </a:r>
          </a:p>
          <a:p>
            <a:pPr>
              <a:buNone/>
            </a:pPr>
            <a:r>
              <a:rPr lang="tr-TR" dirty="0"/>
              <a:t>   3              4       2                 =96</a:t>
            </a:r>
          </a:p>
          <a:p>
            <a:pPr>
              <a:buNone/>
            </a:pPr>
            <a:r>
              <a:rPr lang="tr-TR" dirty="0"/>
              <a:t>   3              2       2</a:t>
            </a:r>
          </a:p>
          <a:p>
            <a:pPr>
              <a:buNone/>
            </a:pPr>
            <a:r>
              <a:rPr lang="tr-TR" dirty="0"/>
              <a:t>   3              1       3</a:t>
            </a:r>
          </a:p>
          <a:p>
            <a:pPr>
              <a:buNone/>
            </a:pPr>
            <a:r>
              <a:rPr lang="tr-TR" dirty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tr-TR" dirty="0"/>
              <a:t>1</a:t>
            </a:r>
            <a:r>
              <a:rPr lang="tr-TR" dirty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                                                                                </a:t>
            </a:r>
          </a:p>
        </p:txBody>
      </p:sp>
      <p:cxnSp>
        <p:nvCxnSpPr>
          <p:cNvPr id="5" name="4 Düz Bağlayıcı"/>
          <p:cNvCxnSpPr/>
          <p:nvPr/>
        </p:nvCxnSpPr>
        <p:spPr>
          <a:xfrm rot="5400000">
            <a:off x="1677967" y="4822041"/>
            <a:ext cx="307262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EN BÜYÜK ORTAK BÖLEN (EBOB)</a:t>
            </a:r>
          </a:p>
          <a:p>
            <a:pPr>
              <a:buNone/>
            </a:pPr>
            <a:r>
              <a:rPr lang="tr-TR" dirty="0"/>
              <a:t>   İki ya da daha fazla doğal sayının ortak bölenlerinin en büyüğüne bu sayıların </a:t>
            </a:r>
            <a:r>
              <a:rPr lang="tr-TR" b="1" dirty="0"/>
              <a:t>en büyük ortak bölen</a:t>
            </a:r>
            <a:r>
              <a:rPr lang="tr-TR" dirty="0"/>
              <a:t>i, kısaca </a:t>
            </a:r>
            <a:r>
              <a:rPr lang="tr-TR" b="1" dirty="0" err="1"/>
              <a:t>EBOB’u</a:t>
            </a:r>
            <a:r>
              <a:rPr lang="tr-TR" dirty="0"/>
              <a:t> denir.</a:t>
            </a:r>
          </a:p>
          <a:p>
            <a:pPr>
              <a:buNone/>
            </a:pPr>
            <a:r>
              <a:rPr lang="tr-TR" dirty="0"/>
              <a:t>   </a:t>
            </a:r>
            <a:r>
              <a:rPr lang="tr-TR" dirty="0">
                <a:solidFill>
                  <a:srgbClr val="0070C0"/>
                </a:solidFill>
              </a:rPr>
              <a:t>Örn:</a:t>
            </a:r>
            <a:r>
              <a:rPr lang="tr-TR" dirty="0"/>
              <a:t> 18 ve 24 sayılarının en büyük ortak bölenini bulalım.</a:t>
            </a:r>
          </a:p>
          <a:p>
            <a:pPr>
              <a:buNone/>
            </a:pPr>
            <a:r>
              <a:rPr lang="tr-TR" dirty="0"/>
              <a:t>   </a:t>
            </a:r>
            <a:r>
              <a:rPr lang="tr-TR" dirty="0">
                <a:solidFill>
                  <a:schemeClr val="tx2">
                    <a:lumMod val="50000"/>
                  </a:schemeClr>
                </a:solidFill>
              </a:rPr>
              <a:t>1.Yol:</a:t>
            </a:r>
          </a:p>
          <a:p>
            <a:pPr>
              <a:buNone/>
            </a:pPr>
            <a:r>
              <a:rPr lang="tr-TR" b="1" dirty="0"/>
              <a:t> </a:t>
            </a:r>
            <a:r>
              <a:rPr lang="tr-TR" dirty="0"/>
              <a:t> 18’in      1, </a:t>
            </a:r>
            <a:r>
              <a:rPr lang="tr-TR" dirty="0">
                <a:solidFill>
                  <a:srgbClr val="00B050"/>
                </a:solidFill>
              </a:rPr>
              <a:t>2</a:t>
            </a:r>
            <a:r>
              <a:rPr lang="tr-TR" dirty="0"/>
              <a:t>,</a:t>
            </a:r>
            <a:r>
              <a:rPr lang="tr-TR" dirty="0">
                <a:solidFill>
                  <a:srgbClr val="00B050"/>
                </a:solidFill>
              </a:rPr>
              <a:t> 3</a:t>
            </a:r>
            <a:r>
              <a:rPr lang="tr-TR" dirty="0"/>
              <a:t>,</a:t>
            </a:r>
            <a:r>
              <a:rPr lang="tr-TR" dirty="0">
                <a:solidFill>
                  <a:srgbClr val="00B050"/>
                </a:solidFill>
              </a:rPr>
              <a:t> 6</a:t>
            </a:r>
            <a:r>
              <a:rPr lang="tr-TR" dirty="0"/>
              <a:t>, 9, 18</a:t>
            </a:r>
          </a:p>
          <a:p>
            <a:pPr>
              <a:buNone/>
            </a:pPr>
            <a:r>
              <a:rPr lang="tr-TR" dirty="0"/>
              <a:t>  24’ün     1,</a:t>
            </a:r>
            <a:r>
              <a:rPr lang="tr-TR" dirty="0">
                <a:solidFill>
                  <a:srgbClr val="00B050"/>
                </a:solidFill>
              </a:rPr>
              <a:t> 2</a:t>
            </a:r>
            <a:r>
              <a:rPr lang="tr-TR" dirty="0"/>
              <a:t>, </a:t>
            </a:r>
            <a:r>
              <a:rPr lang="tr-TR" dirty="0">
                <a:solidFill>
                  <a:srgbClr val="00B050"/>
                </a:solidFill>
              </a:rPr>
              <a:t>3</a:t>
            </a:r>
            <a:r>
              <a:rPr lang="tr-TR" dirty="0"/>
              <a:t>, 4, </a:t>
            </a:r>
            <a:r>
              <a:rPr lang="tr-TR" dirty="0">
                <a:solidFill>
                  <a:srgbClr val="00B050"/>
                </a:solidFill>
              </a:rPr>
              <a:t>6</a:t>
            </a:r>
            <a:r>
              <a:rPr lang="tr-TR" dirty="0"/>
              <a:t>, 8, 12, 24             </a:t>
            </a:r>
          </a:p>
          <a:p>
            <a:pPr>
              <a:buNone/>
            </a:pPr>
            <a:r>
              <a:rPr lang="tr-TR" dirty="0"/>
              <a:t>                </a:t>
            </a:r>
            <a:r>
              <a:rPr lang="tr-TR" dirty="0">
                <a:solidFill>
                  <a:schemeClr val="accent1"/>
                </a:solidFill>
              </a:rPr>
              <a:t>EBOB:</a:t>
            </a:r>
            <a:r>
              <a:rPr lang="tr-TR" dirty="0"/>
              <a:t>6</a:t>
            </a:r>
          </a:p>
        </p:txBody>
      </p:sp>
      <p:sp>
        <p:nvSpPr>
          <p:cNvPr id="4" name="3 Sağ Ok"/>
          <p:cNvSpPr/>
          <p:nvPr/>
        </p:nvSpPr>
        <p:spPr>
          <a:xfrm>
            <a:off x="1571604" y="4929198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1571604" y="5429264"/>
            <a:ext cx="4286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>
                <a:solidFill>
                  <a:schemeClr val="tx2">
                    <a:lumMod val="50000"/>
                  </a:schemeClr>
                </a:solidFill>
              </a:rPr>
              <a:t>   2.Yol:</a:t>
            </a:r>
          </a:p>
        </p:txBody>
      </p:sp>
      <p:sp>
        <p:nvSpPr>
          <p:cNvPr id="30722" name="AutoShape 2" descr="En Büyük Ortak Bölen - EBOB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0724" name="AutoShape 4" descr="En Büyük Ortak Bölen - EBOB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0726" name="AutoShape 6" descr="En Büyük Ortak Bölen - EBOB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0728" name="AutoShape 8" descr="En Büyük Ortak Bölen - EBOB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30730" name="AutoShape 10" descr="En Büyük Ortak Bölen - EBOB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30732" name="Picture 12" descr="http://www.turmedya.com/wp-content/uploads/2020/06/b%C3%B6len-listesi-%C3%B6rnek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3786214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ÇARPANLAR VE KATLAR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Çarpanlar Ve Asal Çarpanlar</a:t>
            </a:r>
          </a:p>
          <a:p>
            <a:r>
              <a:rPr lang="tr-TR" dirty="0"/>
              <a:t>EBOB-EKOK </a:t>
            </a:r>
          </a:p>
          <a:p>
            <a:r>
              <a:rPr lang="tr-TR" dirty="0"/>
              <a:t>Aralarında Asal Sayılar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r-TR" b="1" i="1" dirty="0"/>
              <a:t>EBOB SORULARI </a:t>
            </a:r>
            <a:r>
              <a:rPr lang="tr-TR" b="1" i="1" u="sng" dirty="0"/>
              <a:t>GENELDE</a:t>
            </a:r>
            <a:r>
              <a:rPr lang="tr-TR" b="1" i="1" dirty="0"/>
              <a:t> ŞÖYLEDİR:</a:t>
            </a:r>
            <a:endParaRPr lang="tr-TR" dirty="0"/>
          </a:p>
          <a:p>
            <a:r>
              <a:rPr lang="tr-TR" b="1" i="1" dirty="0"/>
              <a:t>1)</a:t>
            </a:r>
            <a:r>
              <a:rPr lang="tr-TR" dirty="0"/>
              <a:t> Bidonlarda, varillerde, şişelerde, çuvallarda, kaplarda bulunan malzemeler daha küçük başka kaplara aktarılıyorsa,</a:t>
            </a:r>
          </a:p>
          <a:p>
            <a:r>
              <a:rPr lang="tr-TR" b="1" i="1" dirty="0"/>
              <a:t>2)</a:t>
            </a:r>
            <a:r>
              <a:rPr lang="tr-TR" i="1" dirty="0"/>
              <a:t> </a:t>
            </a:r>
            <a:r>
              <a:rPr lang="tr-TR" dirty="0"/>
              <a:t>Tarlanın etrafına eşit aralıklarla ağaç veya direk dikiliyorsa,</a:t>
            </a:r>
          </a:p>
          <a:p>
            <a:r>
              <a:rPr lang="tr-TR" b="1" i="1" dirty="0"/>
              <a:t>3)</a:t>
            </a:r>
            <a:r>
              <a:rPr lang="tr-TR" dirty="0"/>
              <a:t> İnsanlardan oluşan gruplar için kaç uçak, otobüs, araba veya oda gerekir diye soruluyorsa,</a:t>
            </a:r>
          </a:p>
          <a:p>
            <a:r>
              <a:rPr lang="tr-TR" b="1" i="1" dirty="0"/>
              <a:t>4)</a:t>
            </a:r>
            <a:r>
              <a:rPr lang="tr-TR" dirty="0"/>
              <a:t> Dikdörtgenler prizması şeklindeki odanın, kutunun, deponun içine kaç küp sığar diye soruluyorsa,</a:t>
            </a:r>
          </a:p>
          <a:p>
            <a:r>
              <a:rPr lang="tr-TR" b="1" i="1" dirty="0"/>
              <a:t>5)</a:t>
            </a:r>
            <a:r>
              <a:rPr lang="tr-TR" i="1" dirty="0"/>
              <a:t> </a:t>
            </a:r>
            <a:r>
              <a:rPr lang="tr-TR" dirty="0"/>
              <a:t>Kumaşlar, bezler, demir çubuklar parçalara ayrılacaksa,</a:t>
            </a:r>
          </a:p>
          <a:p>
            <a:r>
              <a:rPr lang="tr-TR" b="1" i="1" dirty="0"/>
              <a:t>6)</a:t>
            </a:r>
            <a:r>
              <a:rPr lang="tr-TR" i="1" dirty="0"/>
              <a:t> </a:t>
            </a:r>
            <a:r>
              <a:rPr lang="tr-TR" dirty="0"/>
              <a:t>Dikdörtgen şeklindeki kartondan küçük kare kartonlar elde ediliyorsa </a:t>
            </a:r>
            <a:r>
              <a:rPr lang="tr-TR" dirty="0" err="1"/>
              <a:t>ebob</a:t>
            </a:r>
            <a:r>
              <a:rPr lang="tr-TR" dirty="0"/>
              <a:t> kullanılır.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b="1" i="1" dirty="0"/>
              <a:t>EKOK SORULARI </a:t>
            </a:r>
            <a:r>
              <a:rPr lang="tr-TR" b="1" i="1" u="sng" dirty="0"/>
              <a:t>GENELDE</a:t>
            </a:r>
            <a:r>
              <a:rPr lang="tr-TR" b="1" i="1" dirty="0"/>
              <a:t> ŞÖYLEDİR:</a:t>
            </a:r>
            <a:endParaRPr lang="tr-TR" dirty="0"/>
          </a:p>
          <a:p>
            <a:r>
              <a:rPr lang="tr-TR" b="1" i="1" dirty="0"/>
              <a:t>1)</a:t>
            </a:r>
            <a:r>
              <a:rPr lang="tr-TR" dirty="0"/>
              <a:t> Cevizler, fındıklar, şekerler, bilyeler üçer-beşer-vb sayılıyorsa veya bunlar sayıldıktan sonra artan oluyorsa,</a:t>
            </a:r>
          </a:p>
          <a:p>
            <a:r>
              <a:rPr lang="tr-TR" b="1" i="1" dirty="0"/>
              <a:t>2)</a:t>
            </a:r>
            <a:r>
              <a:rPr lang="tr-TR" dirty="0"/>
              <a:t> Gemiler, arabalar, yarışçılar beraber yola çıkıp bir yerde karşılaşıyorsa,</a:t>
            </a:r>
          </a:p>
          <a:p>
            <a:r>
              <a:rPr lang="tr-TR" b="1" i="1" dirty="0"/>
              <a:t>3)</a:t>
            </a:r>
            <a:r>
              <a:rPr lang="tr-TR" i="1" dirty="0"/>
              <a:t> </a:t>
            </a:r>
            <a:r>
              <a:rPr lang="tr-TR" dirty="0"/>
              <a:t>Sınıfta öğrenciler ikişer-üçer-vb sıralara oturuyorlarsa veya bunlardan ayakta kalanlar oluyorsa,</a:t>
            </a:r>
          </a:p>
          <a:p>
            <a:r>
              <a:rPr lang="tr-TR" b="1" i="1" dirty="0"/>
              <a:t>4)</a:t>
            </a:r>
            <a:r>
              <a:rPr lang="tr-TR" i="1" dirty="0"/>
              <a:t> </a:t>
            </a:r>
            <a:r>
              <a:rPr lang="tr-TR" dirty="0"/>
              <a:t>Ziller, saatler birlikte ne zaman bir daha çalar diye soruluyorsa,</a:t>
            </a:r>
          </a:p>
          <a:p>
            <a:r>
              <a:rPr lang="tr-TR" b="1" i="1" dirty="0"/>
              <a:t>5)</a:t>
            </a:r>
            <a:r>
              <a:rPr lang="tr-TR" dirty="0"/>
              <a:t> Dikdörtgenler prizması şeklindeki tuğlalardan küp yapılıyorsa </a:t>
            </a:r>
            <a:r>
              <a:rPr lang="tr-TR" dirty="0" err="1"/>
              <a:t>ekok</a:t>
            </a:r>
            <a:r>
              <a:rPr lang="tr-TR" dirty="0"/>
              <a:t> kullanılır.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r-TR" dirty="0"/>
              <a:t>Aşağıda katları verilen sayıların ortak katlarını işaretleyiniz ve en küçük ortak katlarını bulunuz.</a:t>
            </a:r>
          </a:p>
          <a:p>
            <a:r>
              <a:rPr lang="tr-TR" dirty="0"/>
              <a:t>a) 16 : 1 , 2 , 4 , 8 , 16</a:t>
            </a:r>
          </a:p>
          <a:p>
            <a:r>
              <a:rPr lang="tr-TR" dirty="0"/>
              <a:t>20 : 1 , 2 , 4 , 5 , 10 , 20</a:t>
            </a:r>
          </a:p>
          <a:p>
            <a:r>
              <a:rPr lang="tr-TR" dirty="0"/>
              <a:t>EBOB (16,20) = .................</a:t>
            </a:r>
          </a:p>
          <a:p>
            <a:endParaRPr lang="tr-TR" dirty="0"/>
          </a:p>
          <a:p>
            <a:r>
              <a:rPr lang="tr-TR" dirty="0"/>
              <a:t>b) 18 : 1 , 2 , 3 , 6 , 9 , 18</a:t>
            </a:r>
          </a:p>
          <a:p>
            <a:r>
              <a:rPr lang="tr-TR" dirty="0"/>
              <a:t>36 : 1 , 2 , 3 , 4 , 6 , 9 , 12 , 18 , 36</a:t>
            </a:r>
          </a:p>
          <a:p>
            <a:r>
              <a:rPr lang="tr-TR" dirty="0"/>
              <a:t>EBOB (18,36) = .................</a:t>
            </a:r>
          </a:p>
          <a:p>
            <a:endParaRPr lang="tr-TR" dirty="0"/>
          </a:p>
          <a:p>
            <a:r>
              <a:rPr lang="tr-TR" dirty="0"/>
              <a:t>c) 25 : 1 , 5 , 25</a:t>
            </a:r>
          </a:p>
          <a:p>
            <a:r>
              <a:rPr lang="tr-TR" dirty="0"/>
              <a:t>63 : 1 , 3 , 7 , 9 , 21 , 63</a:t>
            </a:r>
          </a:p>
          <a:p>
            <a:r>
              <a:rPr lang="tr-TR" dirty="0"/>
              <a:t>EBOB (25,63) =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b="1" dirty="0">
                <a:solidFill>
                  <a:srgbClr val="FFC000"/>
                </a:solidFill>
              </a:rPr>
              <a:t>   ARALARINDA ASAL SAYILAR</a:t>
            </a:r>
          </a:p>
          <a:p>
            <a:r>
              <a:rPr lang="tr-TR" dirty="0"/>
              <a:t>İki ya da daha fazla doğal sayının 1’den başka ortak böleni yoksa bu sayılara </a:t>
            </a:r>
            <a:r>
              <a:rPr lang="tr-TR" b="1" dirty="0"/>
              <a:t>aralarında asal sayılar</a:t>
            </a:r>
            <a:r>
              <a:rPr lang="tr-TR" dirty="0"/>
              <a:t> denir.</a:t>
            </a:r>
          </a:p>
          <a:p>
            <a:r>
              <a:rPr lang="tr-TR" b="1" i="1" dirty="0">
                <a:solidFill>
                  <a:srgbClr val="FF0000"/>
                </a:solidFill>
              </a:rPr>
              <a:t>ÖRN</a:t>
            </a:r>
            <a:r>
              <a:rPr lang="tr-TR" b="1" i="1" dirty="0"/>
              <a:t>:</a:t>
            </a:r>
            <a:r>
              <a:rPr lang="tr-TR" dirty="0"/>
              <a:t> 16 ve 35 sayılarının ortak bölenlerini bulalım.</a:t>
            </a:r>
          </a:p>
          <a:p>
            <a:pPr>
              <a:buNone/>
            </a:pPr>
            <a:r>
              <a:rPr lang="tr-TR" dirty="0"/>
              <a:t>   16’nın bölenleri: </a:t>
            </a:r>
            <a:r>
              <a:rPr lang="tr-TR" dirty="0">
                <a:solidFill>
                  <a:srgbClr val="FF0000"/>
                </a:solidFill>
              </a:rPr>
              <a:t>1</a:t>
            </a:r>
            <a:r>
              <a:rPr lang="tr-TR" dirty="0"/>
              <a:t>, 2, 4, 8, 16</a:t>
            </a:r>
          </a:p>
          <a:p>
            <a:pPr>
              <a:buNone/>
            </a:pPr>
            <a:r>
              <a:rPr lang="tr-TR" dirty="0"/>
              <a:t>   35’in bölenleri:</a:t>
            </a:r>
            <a:r>
              <a:rPr lang="tr-TR" dirty="0">
                <a:solidFill>
                  <a:srgbClr val="FF0000"/>
                </a:solidFill>
              </a:rPr>
              <a:t> 1</a:t>
            </a:r>
            <a:r>
              <a:rPr lang="tr-TR" dirty="0"/>
              <a:t>, 5, 7, 35</a:t>
            </a:r>
          </a:p>
          <a:p>
            <a:pPr>
              <a:buNone/>
            </a:pPr>
            <a:r>
              <a:rPr lang="tr-TR" b="1" dirty="0"/>
              <a:t>  </a:t>
            </a:r>
            <a:r>
              <a:rPr lang="tr-TR" dirty="0"/>
              <a:t> Görüldüğü gibi bu iki sayının ortak bölenleri sadece 1’dir. Bu yüzden bu iki sayıya aralarında asal sayılar denir.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i="1" dirty="0">
                <a:solidFill>
                  <a:srgbClr val="0070C0"/>
                </a:solidFill>
              </a:rPr>
              <a:t>   ÖRN</a:t>
            </a:r>
            <a:r>
              <a:rPr lang="tr-TR" b="1" i="1" dirty="0"/>
              <a:t>:</a:t>
            </a:r>
            <a:r>
              <a:rPr lang="tr-TR" dirty="0"/>
              <a:t> 18 ve 21 sayılarının aralarında asal olup olmadığını bulalım.</a:t>
            </a:r>
          </a:p>
          <a:p>
            <a:pPr>
              <a:buNone/>
            </a:pPr>
            <a:r>
              <a:rPr lang="tr-TR" dirty="0"/>
              <a:t>  18’in bölenleri: </a:t>
            </a:r>
            <a:r>
              <a:rPr lang="tr-TR" b="1" dirty="0">
                <a:solidFill>
                  <a:srgbClr val="FF0000"/>
                </a:solidFill>
              </a:rPr>
              <a:t>1</a:t>
            </a:r>
            <a:r>
              <a:rPr lang="tr-TR" dirty="0"/>
              <a:t>, 2, </a:t>
            </a:r>
            <a:r>
              <a:rPr lang="tr-TR" b="1" dirty="0">
                <a:solidFill>
                  <a:srgbClr val="FF0000"/>
                </a:solidFill>
              </a:rPr>
              <a:t>3</a:t>
            </a:r>
            <a:r>
              <a:rPr lang="tr-TR" dirty="0"/>
              <a:t>, 6, 9, 18</a:t>
            </a:r>
          </a:p>
          <a:p>
            <a:pPr>
              <a:buNone/>
            </a:pPr>
            <a:r>
              <a:rPr lang="tr-TR" dirty="0"/>
              <a:t>  21’in bölenleri:</a:t>
            </a:r>
            <a:r>
              <a:rPr lang="tr-TR" dirty="0">
                <a:solidFill>
                  <a:srgbClr val="FF0000"/>
                </a:solidFill>
              </a:rPr>
              <a:t> </a:t>
            </a:r>
            <a:r>
              <a:rPr lang="tr-TR" b="1" dirty="0">
                <a:solidFill>
                  <a:srgbClr val="FF0000"/>
                </a:solidFill>
              </a:rPr>
              <a:t>1</a:t>
            </a:r>
            <a:r>
              <a:rPr lang="tr-TR" dirty="0"/>
              <a:t>, </a:t>
            </a:r>
            <a:r>
              <a:rPr lang="tr-TR" b="1" dirty="0">
                <a:solidFill>
                  <a:srgbClr val="FF0000"/>
                </a:solidFill>
              </a:rPr>
              <a:t>3</a:t>
            </a:r>
            <a:r>
              <a:rPr lang="tr-TR" dirty="0"/>
              <a:t>, 7, 21</a:t>
            </a:r>
          </a:p>
          <a:p>
            <a:pPr>
              <a:buNone/>
            </a:pPr>
            <a:r>
              <a:rPr lang="tr-TR" dirty="0"/>
              <a:t>  Görüldüğü gibi bu iki sayının ortak bölenleri 1 ve 3’tür. 1’den başka ortak bölenleri bulunduğu için bu iki sayı aralarında asal sayı değildir.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****Aralarında asal sayıların </a:t>
            </a:r>
            <a:r>
              <a:rPr lang="tr-TR" dirty="0" err="1"/>
              <a:t>ebob’ları</a:t>
            </a:r>
            <a:r>
              <a:rPr lang="tr-TR" dirty="0"/>
              <a:t> 1’dir.</a:t>
            </a:r>
          </a:p>
          <a:p>
            <a:pPr>
              <a:buNone/>
            </a:pPr>
            <a:r>
              <a:rPr lang="tr-TR" b="1" i="1" dirty="0"/>
              <a:t>  ÖRN:</a:t>
            </a:r>
            <a:r>
              <a:rPr lang="tr-TR" dirty="0"/>
              <a:t> 16 ve 35 sayıları aralarında asal sayılardır.</a:t>
            </a:r>
          </a:p>
          <a:p>
            <a:pPr>
              <a:buNone/>
            </a:pPr>
            <a:r>
              <a:rPr lang="tr-TR" dirty="0"/>
              <a:t>  Bu yüzden </a:t>
            </a:r>
            <a:r>
              <a:rPr lang="tr-TR" dirty="0" err="1"/>
              <a:t>EBOB’ları</a:t>
            </a:r>
            <a:r>
              <a:rPr lang="tr-TR" dirty="0"/>
              <a:t> 1 çıkacaktır. EBOB(16,35) = 1</a:t>
            </a:r>
          </a:p>
          <a:p>
            <a:pPr>
              <a:buNone/>
            </a:pPr>
            <a:r>
              <a:rPr lang="tr-TR" dirty="0"/>
              <a:t> 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***Aralarında asal iki sayının </a:t>
            </a:r>
            <a:r>
              <a:rPr lang="tr-TR" dirty="0" err="1"/>
              <a:t>ekok’ları</a:t>
            </a:r>
            <a:r>
              <a:rPr lang="tr-TR" dirty="0"/>
              <a:t> sayıların çarpımına eşittir.</a:t>
            </a:r>
          </a:p>
          <a:p>
            <a:r>
              <a:rPr lang="tr-TR" b="1" i="1" dirty="0"/>
              <a:t>ÖRNEK:</a:t>
            </a:r>
            <a:r>
              <a:rPr lang="tr-TR" dirty="0"/>
              <a:t> 5 ve 6 sayıları aralarında asal sayılardır.</a:t>
            </a:r>
          </a:p>
          <a:p>
            <a:r>
              <a:rPr lang="tr-TR" dirty="0"/>
              <a:t>Bu yüzden </a:t>
            </a:r>
            <a:r>
              <a:rPr lang="tr-TR" dirty="0" err="1"/>
              <a:t>EKOK’ları</a:t>
            </a:r>
            <a:r>
              <a:rPr lang="tr-TR" dirty="0"/>
              <a:t> bu iki sayının çarpımına eşit çıkacaktır. EKOK(5,6) = 30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***Ardışık iki sayılar ve ardışık tek sayılar daima aralarında asaldır.</a:t>
            </a:r>
          </a:p>
          <a:p>
            <a:r>
              <a:rPr lang="tr-TR" b="1" i="1" dirty="0"/>
              <a:t>ÖRNEK:</a:t>
            </a:r>
            <a:r>
              <a:rPr lang="tr-TR" dirty="0"/>
              <a:t> 23 ve 24 sayıları ardışık sayılardır. 35 ve 37 sayıları ardışık tek sayılardır.</a:t>
            </a:r>
          </a:p>
          <a:p>
            <a:r>
              <a:rPr lang="tr-TR" dirty="0"/>
              <a:t>Bu yüzden 23-24’ün ve 35-37’nin aralarında asal olduklarını işlem yapmadan bilebiliriz.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***Çift sayılar aralarında asal olamaz.</a:t>
            </a:r>
          </a:p>
          <a:p>
            <a:r>
              <a:rPr lang="tr-TR" b="1" i="1" dirty="0"/>
              <a:t>ÖRNEK:</a:t>
            </a:r>
            <a:r>
              <a:rPr lang="tr-TR" dirty="0"/>
              <a:t> 28 ve 46 sayıları aralarında asal değillerdir.</a:t>
            </a:r>
          </a:p>
          <a:p>
            <a:r>
              <a:rPr lang="tr-TR" dirty="0"/>
              <a:t>Çünkü çift sayıların hepsi 2’ye tam bölündüğü için ortak bölenleri sadece 1 değildir. Bu yüzden aralarında asal değillerdir.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***Farklı asal sayılar her zaman aralarında asaldır.</a:t>
            </a:r>
          </a:p>
          <a:p>
            <a:r>
              <a:rPr lang="tr-TR" b="1" i="1" dirty="0"/>
              <a:t>ÖRNEK:</a:t>
            </a:r>
            <a:r>
              <a:rPr lang="tr-TR" dirty="0"/>
              <a:t> 5 ve 23 ikisi de asal sayı olduğu için aralarında asaldır.</a:t>
            </a:r>
          </a:p>
          <a:p>
            <a:r>
              <a:rPr lang="tr-TR" dirty="0"/>
              <a:t>5’in pozitif bölenleri: </a:t>
            </a:r>
            <a:r>
              <a:rPr lang="tr-TR" b="1" dirty="0"/>
              <a:t>1</a:t>
            </a:r>
            <a:r>
              <a:rPr lang="tr-TR" dirty="0"/>
              <a:t> ve 5</a:t>
            </a:r>
          </a:p>
          <a:p>
            <a:r>
              <a:rPr lang="tr-TR" dirty="0"/>
              <a:t>23’ün pozitif bölenleri: </a:t>
            </a:r>
            <a:r>
              <a:rPr lang="tr-TR" b="1" dirty="0"/>
              <a:t>1</a:t>
            </a:r>
            <a:r>
              <a:rPr lang="tr-TR" dirty="0"/>
              <a:t> ve 23</a:t>
            </a:r>
          </a:p>
          <a:p>
            <a:r>
              <a:rPr lang="tr-TR" dirty="0"/>
              <a:t>Asal sayıların pozitif bölenleri sadece 1 ve kendileri olduğu için farklı asal sayıların ortak bölenleri sadece 1 olur. Bu yüzden aralarında asal olurlar.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Her pozitif tam sayı iki doğal sayının çarpımı olarak yazılabilir.</a:t>
            </a:r>
          </a:p>
          <a:p>
            <a:r>
              <a:rPr lang="tr-TR" dirty="0"/>
              <a:t>Bu doğal sayılardan her birine o sayının çarpanı denir.</a:t>
            </a:r>
          </a:p>
          <a:p>
            <a:r>
              <a:rPr lang="tr-TR" dirty="0"/>
              <a:t>Bir sayının ‘çarpanı’ aynı zamanda o sayının ‘bölenidir’.</a:t>
            </a:r>
          </a:p>
          <a:p>
            <a:r>
              <a:rPr lang="tr-TR" dirty="0"/>
              <a:t>1 ve kendisinden başka böleni olmayan sayılara </a:t>
            </a:r>
            <a:r>
              <a:rPr lang="tr-TR" dirty="0">
                <a:solidFill>
                  <a:srgbClr val="FF0000"/>
                </a:solidFill>
              </a:rPr>
              <a:t>asal sayı </a:t>
            </a:r>
            <a:r>
              <a:rPr lang="tr-TR" dirty="0"/>
              <a:t>denir.</a:t>
            </a:r>
          </a:p>
          <a:p>
            <a:r>
              <a:rPr lang="tr-TR" dirty="0"/>
              <a:t>Asal sayılar 2,3,5,7,11,13,17,19,23…</a:t>
            </a:r>
          </a:p>
          <a:p>
            <a:r>
              <a:rPr lang="tr-TR" dirty="0"/>
              <a:t>En küçük asal sayı </a:t>
            </a:r>
            <a:r>
              <a:rPr lang="tr-TR" dirty="0">
                <a:solidFill>
                  <a:srgbClr val="FF0000"/>
                </a:solidFill>
              </a:rPr>
              <a:t>2</a:t>
            </a:r>
            <a:r>
              <a:rPr lang="tr-TR" dirty="0"/>
              <a:t>’dir.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***Aralarında asal sayıların asal sayı olması gerekmez.</a:t>
            </a:r>
          </a:p>
          <a:p>
            <a:r>
              <a:rPr lang="tr-TR" b="1" i="1" dirty="0"/>
              <a:t>ÖRNEK:</a:t>
            </a:r>
            <a:r>
              <a:rPr lang="tr-TR" dirty="0"/>
              <a:t> 9 ve 64 aralarında asaldır ancak ikisi de asal sayı değildir.</a:t>
            </a:r>
          </a:p>
          <a:p>
            <a:r>
              <a:rPr lang="tr-TR" dirty="0"/>
              <a:t>Aralarında asal sayı kavramı ile asal sayı kavramını karıştırmamak gerekir.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>
                <a:solidFill>
                  <a:srgbClr val="00B0F0"/>
                </a:solidFill>
              </a:rPr>
              <a:t>   Örn:</a:t>
            </a:r>
            <a:r>
              <a:rPr lang="tr-TR" dirty="0"/>
              <a:t>36 sayısının pozitif tam sayı çarpanlarını bulalım.</a:t>
            </a:r>
          </a:p>
          <a:p>
            <a:pPr>
              <a:buNone/>
            </a:pPr>
            <a:r>
              <a:rPr lang="tr-TR" dirty="0">
                <a:solidFill>
                  <a:srgbClr val="00B0F0"/>
                </a:solidFill>
              </a:rPr>
              <a:t>    </a:t>
            </a:r>
          </a:p>
          <a:p>
            <a:pPr>
              <a:buNone/>
            </a:pPr>
            <a:r>
              <a:rPr lang="tr-TR" dirty="0">
                <a:solidFill>
                  <a:srgbClr val="00B0F0"/>
                </a:solidFill>
              </a:rPr>
              <a:t>   </a:t>
            </a:r>
            <a:r>
              <a:rPr lang="tr-TR" dirty="0"/>
              <a:t>1.36=36</a:t>
            </a:r>
          </a:p>
          <a:p>
            <a:pPr>
              <a:buNone/>
            </a:pPr>
            <a:r>
              <a:rPr lang="tr-TR" dirty="0">
                <a:solidFill>
                  <a:srgbClr val="00B0F0"/>
                </a:solidFill>
              </a:rPr>
              <a:t>   </a:t>
            </a:r>
            <a:r>
              <a:rPr lang="tr-TR" dirty="0"/>
              <a:t>2.18=36</a:t>
            </a:r>
          </a:p>
          <a:p>
            <a:pPr>
              <a:buNone/>
            </a:pPr>
            <a:r>
              <a:rPr lang="tr-TR" dirty="0">
                <a:solidFill>
                  <a:srgbClr val="00B0F0"/>
                </a:solidFill>
              </a:rPr>
              <a:t>   </a:t>
            </a:r>
            <a:r>
              <a:rPr lang="tr-TR" dirty="0"/>
              <a:t>3.12=36      Çarpanları:1,2,3,4,6,9,12,18,36</a:t>
            </a:r>
          </a:p>
          <a:p>
            <a:pPr>
              <a:buNone/>
            </a:pPr>
            <a:r>
              <a:rPr lang="tr-TR" dirty="0"/>
              <a:t>   4.9=36                  9 tane </a:t>
            </a:r>
          </a:p>
          <a:p>
            <a:pPr>
              <a:buNone/>
            </a:pPr>
            <a:r>
              <a:rPr lang="tr-TR" dirty="0"/>
              <a:t>   6.6=36</a:t>
            </a:r>
          </a:p>
          <a:p>
            <a:pPr>
              <a:buNone/>
            </a:pPr>
            <a:r>
              <a:rPr lang="tr-TR" dirty="0">
                <a:solidFill>
                  <a:srgbClr val="00B0F0"/>
                </a:solidFill>
              </a:rPr>
              <a:t>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   </a:t>
            </a:r>
            <a:r>
              <a:rPr lang="tr-TR" dirty="0">
                <a:solidFill>
                  <a:srgbClr val="7030A0"/>
                </a:solidFill>
              </a:rPr>
              <a:t>Örn:</a:t>
            </a:r>
            <a:r>
              <a:rPr lang="tr-TR" dirty="0"/>
              <a:t>48 sayısının çarpanlarını bulalım.</a:t>
            </a:r>
          </a:p>
          <a:p>
            <a:pPr>
              <a:buNone/>
            </a:pPr>
            <a:r>
              <a:rPr lang="tr-TR" dirty="0"/>
              <a:t>   </a:t>
            </a:r>
          </a:p>
          <a:p>
            <a:pPr>
              <a:buNone/>
            </a:pPr>
            <a:r>
              <a:rPr lang="tr-TR" dirty="0"/>
              <a:t>   1.48=48</a:t>
            </a:r>
          </a:p>
          <a:p>
            <a:pPr>
              <a:buNone/>
            </a:pPr>
            <a:r>
              <a:rPr lang="tr-TR" dirty="0"/>
              <a:t>   2.24=48      Çarpanları:1,2,3,4,6,8,12,16,24,</a:t>
            </a:r>
          </a:p>
          <a:p>
            <a:pPr>
              <a:buNone/>
            </a:pPr>
            <a:r>
              <a:rPr lang="tr-TR" dirty="0"/>
              <a:t>   3.16=48                       48</a:t>
            </a:r>
          </a:p>
          <a:p>
            <a:pPr>
              <a:buNone/>
            </a:pPr>
            <a:r>
              <a:rPr lang="tr-TR" dirty="0"/>
              <a:t>   4.12=48</a:t>
            </a:r>
          </a:p>
          <a:p>
            <a:pPr>
              <a:buNone/>
            </a:pPr>
            <a:r>
              <a:rPr lang="tr-TR" dirty="0"/>
              <a:t>   6.8=48        Asal Çarpanları:2 ve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 </a:t>
            </a:r>
            <a:r>
              <a:rPr lang="tr-TR" dirty="0">
                <a:solidFill>
                  <a:srgbClr val="FFFF00"/>
                </a:solidFill>
              </a:rPr>
              <a:t>Örn:</a:t>
            </a:r>
            <a:r>
              <a:rPr lang="tr-TR" dirty="0"/>
              <a:t>45 sayısının asal çarpanlarını bulalım.</a:t>
            </a:r>
          </a:p>
          <a:p>
            <a:pPr>
              <a:buNone/>
            </a:pP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1.45=45</a:t>
            </a:r>
          </a:p>
          <a:p>
            <a:pPr>
              <a:buNone/>
            </a:pPr>
            <a:r>
              <a:rPr lang="tr-TR" dirty="0"/>
              <a:t>  3.15=45     Çarpanları:1,3,5,9,15,45</a:t>
            </a:r>
          </a:p>
          <a:p>
            <a:pPr>
              <a:buNone/>
            </a:pPr>
            <a:r>
              <a:rPr lang="tr-TR" dirty="0"/>
              <a:t>  5.9=45</a:t>
            </a:r>
          </a:p>
          <a:p>
            <a:pPr>
              <a:buNone/>
            </a:pPr>
            <a:r>
              <a:rPr lang="tr-TR" dirty="0"/>
              <a:t>                   Asal Çarpanları:3 ve 5</a:t>
            </a:r>
          </a:p>
          <a:p>
            <a:pPr>
              <a:buNone/>
            </a:pPr>
            <a:r>
              <a:rPr lang="tr-TR" dirty="0"/>
              <a:t>  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Bir pozitif tam sayının en küçük çarpanı 1,en büyük çarpanı ise sayının kendisidir.</a:t>
            </a:r>
          </a:p>
          <a:p>
            <a:pPr>
              <a:buNone/>
            </a:pPr>
            <a:r>
              <a:rPr lang="tr-TR" dirty="0"/>
              <a:t>   </a:t>
            </a:r>
            <a:r>
              <a:rPr lang="tr-TR" dirty="0">
                <a:solidFill>
                  <a:srgbClr val="92D050"/>
                </a:solidFill>
              </a:rPr>
              <a:t>Örn:</a:t>
            </a:r>
            <a:r>
              <a:rPr lang="tr-TR" dirty="0"/>
              <a:t>Çarpanları 1,2,3,6,9,18,27,54 olan sayıyı bulalım.</a:t>
            </a:r>
          </a:p>
          <a:p>
            <a:pPr>
              <a:buNone/>
            </a:pPr>
            <a:r>
              <a:rPr lang="tr-TR" dirty="0"/>
              <a:t>   </a:t>
            </a:r>
          </a:p>
          <a:p>
            <a:pPr>
              <a:buNone/>
            </a:pPr>
            <a:r>
              <a:rPr lang="tr-TR" dirty="0"/>
              <a:t>               Cevap:54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dirty="0">
                <a:solidFill>
                  <a:srgbClr val="C00000"/>
                </a:solidFill>
              </a:rPr>
              <a:t>   Asal Çarpanları Bulma Ve Üslü İfadelerinin Çarpımı Şeklinde Yazma:</a:t>
            </a:r>
          </a:p>
          <a:p>
            <a:r>
              <a:rPr lang="tr-TR" dirty="0"/>
              <a:t>Bir pozitif tam sayıyı asal çarpanlarının çarpımı şeklinde yazmaya asal çarpanlarına ayırma denir.</a:t>
            </a:r>
          </a:p>
          <a:p>
            <a:pPr>
              <a:buNone/>
            </a:pPr>
            <a:r>
              <a:rPr lang="tr-TR" dirty="0"/>
              <a:t>   </a:t>
            </a:r>
            <a:r>
              <a:rPr lang="tr-TR" dirty="0">
                <a:solidFill>
                  <a:schemeClr val="tx2"/>
                </a:solidFill>
              </a:rPr>
              <a:t>Örn:</a:t>
            </a:r>
            <a:r>
              <a:rPr lang="tr-TR" dirty="0"/>
              <a:t>36 sayısının asal çarpanlarını bulalım ve üslü ifadelerinin çarpımı şeklinde yazalım</a:t>
            </a:r>
          </a:p>
          <a:p>
            <a:pPr>
              <a:buNone/>
            </a:pPr>
            <a:r>
              <a:rPr lang="tr-TR" dirty="0"/>
              <a:t>    Bu işlemi yapmak için 2 yöntem kullanabiliriz. Bunlar: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>
                <a:solidFill>
                  <a:srgbClr val="0070C0"/>
                </a:solidFill>
              </a:rPr>
              <a:t>  ***</a:t>
            </a:r>
            <a:r>
              <a:rPr lang="tr-TR" dirty="0"/>
              <a:t>Asal Çarpan Algoritması(Bölen Listesi)</a:t>
            </a:r>
          </a:p>
          <a:p>
            <a:pPr>
              <a:buNone/>
            </a:pPr>
            <a:r>
              <a:rPr lang="tr-TR" dirty="0"/>
              <a:t>   </a:t>
            </a:r>
            <a:r>
              <a:rPr lang="tr-TR" dirty="0">
                <a:solidFill>
                  <a:srgbClr val="0070C0"/>
                </a:solidFill>
              </a:rPr>
              <a:t>***</a:t>
            </a:r>
            <a:r>
              <a:rPr lang="tr-TR" dirty="0"/>
              <a:t>Çarpan Ağacı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Çarpanlar ve asal çarpanlar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Asal Çarpan Algoritması(Bölen Listesi):</a:t>
            </a:r>
          </a:p>
          <a:p>
            <a:endParaRPr lang="tr-TR" dirty="0"/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/>
              <a:t>                            36=2</a:t>
            </a:r>
            <a:r>
              <a:rPr lang="tr-TR" baseline="30000" dirty="0"/>
              <a:t>2 </a:t>
            </a:r>
            <a:r>
              <a:rPr lang="tr-TR" dirty="0"/>
              <a:t>.3</a:t>
            </a:r>
            <a:r>
              <a:rPr lang="tr-TR" baseline="30000" dirty="0"/>
              <a:t>3</a:t>
            </a:r>
          </a:p>
          <a:p>
            <a:pPr>
              <a:buNone/>
            </a:pPr>
            <a:r>
              <a:rPr lang="tr-TR" dirty="0"/>
              <a:t>  </a:t>
            </a:r>
          </a:p>
          <a:p>
            <a:pPr>
              <a:buNone/>
            </a:pPr>
            <a:r>
              <a:rPr lang="tr-TR" dirty="0"/>
              <a:t>                            Asal Çarpanları:2 ve 3</a:t>
            </a:r>
          </a:p>
          <a:p>
            <a:pPr>
              <a:buNone/>
            </a:pPr>
            <a:r>
              <a:rPr lang="tr-TR" dirty="0"/>
              <a:t>                            </a:t>
            </a:r>
          </a:p>
        </p:txBody>
      </p:sp>
      <p:pic>
        <p:nvPicPr>
          <p:cNvPr id="1026" name="Picture 2" descr="bolen-liste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2125663" cy="4275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Zengin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Zengin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engin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</TotalTime>
  <Words>760</Words>
  <Application>Microsoft Office PowerPoint</Application>
  <PresentationFormat>Ekran Gösterisi (4:3)</PresentationFormat>
  <Paragraphs>186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Zengin</vt:lpstr>
      <vt:lpstr>8.SINIF ÇARPANLAR VE KATLAR</vt:lpstr>
      <vt:lpstr>ÇARPANLAR VE KATLAR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  <vt:lpstr>Çarpanlar ve asal çarpanlar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8.SINIF ÇARPANLAR VE KATLAR</dc:title>
  <dc:creator>RECEP</dc:creator>
  <cp:lastModifiedBy>Hasan Ayık</cp:lastModifiedBy>
  <cp:revision>13</cp:revision>
  <dcterms:created xsi:type="dcterms:W3CDTF">2020-10-08T12:38:57Z</dcterms:created>
  <dcterms:modified xsi:type="dcterms:W3CDTF">2020-10-09T03:09:13Z</dcterms:modified>
</cp:coreProperties>
</file>