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3399"/>
    <a:srgbClr val="FFCC00"/>
    <a:srgbClr val="A50021"/>
    <a:srgbClr val="00FFCC"/>
    <a:srgbClr val="000000"/>
    <a:srgbClr val="4E3C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7FE-8828-410C-99E6-FA3066C98DE2}" type="datetimeFigureOut">
              <a:rPr lang="tr-TR" smtClean="0"/>
              <a:pPr/>
              <a:t>12.10.2020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27F3D-C53C-4A86-86B1-00B27D65D1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7FE-8828-410C-99E6-FA3066C98DE2}" type="datetimeFigureOut">
              <a:rPr lang="tr-TR" smtClean="0"/>
              <a:pPr/>
              <a:t>12.10.2020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27F3D-C53C-4A86-86B1-00B27D65D1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7FE-8828-410C-99E6-FA3066C98DE2}" type="datetimeFigureOut">
              <a:rPr lang="tr-TR" smtClean="0"/>
              <a:pPr/>
              <a:t>12.10.2020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27F3D-C53C-4A86-86B1-00B27D65D1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7FE-8828-410C-99E6-FA3066C98DE2}" type="datetimeFigureOut">
              <a:rPr lang="tr-TR" smtClean="0"/>
              <a:pPr/>
              <a:t>12.10.2020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27F3D-C53C-4A86-86B1-00B27D65D1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7FE-8828-410C-99E6-FA3066C98DE2}" type="datetimeFigureOut">
              <a:rPr lang="tr-TR" smtClean="0"/>
              <a:pPr/>
              <a:t>12.10.2020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27F3D-C53C-4A86-86B1-00B27D65D1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7FE-8828-410C-99E6-FA3066C98DE2}" type="datetimeFigureOut">
              <a:rPr lang="tr-TR" smtClean="0"/>
              <a:pPr/>
              <a:t>12.10.2020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27F3D-C53C-4A86-86B1-00B27D65D1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7FE-8828-410C-99E6-FA3066C98DE2}" type="datetimeFigureOut">
              <a:rPr lang="tr-TR" smtClean="0"/>
              <a:pPr/>
              <a:t>12.10.2020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27F3D-C53C-4A86-86B1-00B27D65D1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7FE-8828-410C-99E6-FA3066C98DE2}" type="datetimeFigureOut">
              <a:rPr lang="tr-TR" smtClean="0"/>
              <a:pPr/>
              <a:t>12.10.2020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27F3D-C53C-4A86-86B1-00B27D65D1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7FE-8828-410C-99E6-FA3066C98DE2}" type="datetimeFigureOut">
              <a:rPr lang="tr-TR" smtClean="0"/>
              <a:pPr/>
              <a:t>12.10.2020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27F3D-C53C-4A86-86B1-00B27D65D1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7FE-8828-410C-99E6-FA3066C98DE2}" type="datetimeFigureOut">
              <a:rPr lang="tr-TR" smtClean="0"/>
              <a:pPr/>
              <a:t>12.10.2020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27F3D-C53C-4A86-86B1-00B27D65D1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A7FE-8828-410C-99E6-FA3066C98DE2}" type="datetimeFigureOut">
              <a:rPr lang="tr-TR" smtClean="0"/>
              <a:pPr/>
              <a:t>12.10.2020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27F3D-C53C-4A86-86B1-00B27D65D1B9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FA7FE-8828-410C-99E6-FA3066C98DE2}" type="datetimeFigureOut">
              <a:rPr lang="tr-TR" smtClean="0"/>
              <a:pPr/>
              <a:t>12.10.2020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27F3D-C53C-4A86-86B1-00B27D65D1B9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152128"/>
          </a:xfrm>
        </p:spPr>
        <p:txBody>
          <a:bodyPr>
            <a:normAutofit fontScale="90000"/>
          </a:bodyPr>
          <a:lstStyle/>
          <a:p>
            <a:r>
              <a:rPr lang="tr-TR" dirty="0">
                <a:solidFill>
                  <a:srgbClr val="FF0000"/>
                </a:solidFill>
              </a:rPr>
              <a:t>6. SINIF BOŞALTIM SİSTEMİ</a:t>
            </a:r>
            <a:br>
              <a:rPr lang="tr-TR" dirty="0"/>
            </a:b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0" y="1556792"/>
            <a:ext cx="8892480" cy="5301208"/>
          </a:xfrm>
        </p:spPr>
        <p:txBody>
          <a:bodyPr>
            <a:normAutofit/>
          </a:bodyPr>
          <a:lstStyle/>
          <a:p>
            <a:pPr fontAlgn="base"/>
            <a:r>
              <a:rPr lang="tr-TR" b="1" dirty="0">
                <a:solidFill>
                  <a:srgbClr val="4E3CD6"/>
                </a:solidFill>
              </a:rPr>
              <a:t>Boşaltım Sistemi Nedir?</a:t>
            </a:r>
            <a:endParaRPr lang="tr-TR" dirty="0">
              <a:solidFill>
                <a:srgbClr val="4E3CD6"/>
              </a:solidFill>
            </a:endParaRPr>
          </a:p>
          <a:p>
            <a:pPr fontAlgn="base"/>
            <a:r>
              <a:rPr lang="tr-TR" dirty="0">
                <a:solidFill>
                  <a:schemeClr val="tx1"/>
                </a:solidFill>
              </a:rPr>
              <a:t>Vücudun yapım ve yıkım esnasında meydana gelen atık maddelerin vücuttan uzaklaştırılmasını sağlayan sisteme boşaltım sistemi denmektedir. Boşaltım sistemi ile birlikte vücuttan bütün zararlı atıklar atılır</a:t>
            </a:r>
          </a:p>
          <a:p>
            <a:endParaRPr lang="tr-TR" dirty="0"/>
          </a:p>
        </p:txBody>
      </p:sp>
      <p:pic>
        <p:nvPicPr>
          <p:cNvPr id="5" name="4 Resim" descr="bosaltim-sistemi-organlari-yapilar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4149079"/>
            <a:ext cx="2444053" cy="215721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00FFCC"/>
                </a:solidFill>
              </a:rPr>
              <a:t>BOŞALTIM SİSTEMİ ORGANLARI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BÖBREKLER</a:t>
            </a:r>
          </a:p>
          <a:p>
            <a:r>
              <a:rPr lang="tr-TR" dirty="0"/>
              <a:t>İDRAR BORUSU(ÜRETER)</a:t>
            </a:r>
          </a:p>
          <a:p>
            <a:r>
              <a:rPr lang="tr-TR" dirty="0"/>
              <a:t>MESANE (İDRAR KESESİ)</a:t>
            </a:r>
          </a:p>
          <a:p>
            <a:r>
              <a:rPr lang="tr-TR" dirty="0"/>
              <a:t>ÜRETRA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CC0099"/>
                </a:solidFill>
              </a:rPr>
              <a:t>BÖBREKLER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Metabolik</a:t>
            </a:r>
            <a:r>
              <a:rPr lang="tr-TR" dirty="0"/>
              <a:t> ürünlerin vücuttan atılması</a:t>
            </a:r>
          </a:p>
          <a:p>
            <a:r>
              <a:rPr lang="tr-TR" dirty="0"/>
              <a:t>Böbreklerimizin en önemli </a:t>
            </a:r>
            <a:r>
              <a:rPr lang="tr-TR" b="1" dirty="0"/>
              <a:t>görevi</a:t>
            </a:r>
            <a:r>
              <a:rPr lang="tr-TR" dirty="0"/>
              <a:t> vücudumuzdaki zararlı ve atık maddeleri ( üre, </a:t>
            </a:r>
            <a:r>
              <a:rPr lang="tr-TR" dirty="0" err="1"/>
              <a:t>kreatinin</a:t>
            </a:r>
            <a:r>
              <a:rPr lang="tr-TR" dirty="0"/>
              <a:t>, ürik asit gibi ) süzerek vücuttan idrar yolu ile atmaktır.</a:t>
            </a:r>
          </a:p>
          <a:p>
            <a:r>
              <a:rPr lang="tr-TR" dirty="0"/>
              <a:t>Kan basıncının düzenlenmesi.</a:t>
            </a:r>
          </a:p>
          <a:p>
            <a:pPr>
              <a:buNone/>
            </a:pPr>
            <a:endParaRPr lang="tr-TR" dirty="0"/>
          </a:p>
          <a:p>
            <a:endParaRPr lang="tr-TR" dirty="0"/>
          </a:p>
        </p:txBody>
      </p:sp>
      <p:pic>
        <p:nvPicPr>
          <p:cNvPr id="4" name="3 Resim" descr="02-logobobrek-12cm_16_9_15305652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581128"/>
            <a:ext cx="2716163" cy="152827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>
                <a:solidFill>
                  <a:srgbClr val="FFC000"/>
                </a:solidFill>
              </a:rPr>
              <a:t>ÜRETER (İDRAR BORUSU)</a:t>
            </a:r>
            <a:br>
              <a:rPr lang="tr-TR" dirty="0">
                <a:solidFill>
                  <a:srgbClr val="FFC000"/>
                </a:solidFill>
              </a:rPr>
            </a:br>
            <a:endParaRPr lang="tr-TR" dirty="0">
              <a:solidFill>
                <a:srgbClr val="FFC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/>
              <a:t>İdrar</a:t>
            </a:r>
            <a:r>
              <a:rPr lang="tr-TR" dirty="0"/>
              <a:t> kanalının </a:t>
            </a:r>
            <a:r>
              <a:rPr lang="tr-TR" b="1" dirty="0"/>
              <a:t>görevi</a:t>
            </a:r>
            <a:r>
              <a:rPr lang="tr-TR" dirty="0"/>
              <a:t>, böbreklerde oluşan idrarın </a:t>
            </a:r>
            <a:r>
              <a:rPr lang="tr-TR" b="1" dirty="0"/>
              <a:t>idrar</a:t>
            </a:r>
            <a:r>
              <a:rPr lang="tr-TR" dirty="0"/>
              <a:t> kesesine ulaşmasını sağlar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A50021"/>
                </a:solidFill>
              </a:rPr>
              <a:t>MESANE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/>
              <a:t>Mesane</a:t>
            </a:r>
            <a:r>
              <a:rPr lang="tr-TR" dirty="0"/>
              <a:t>, karın boşluğunun alt yarısında bulunan, balon biçiminde, içi boş bir organdır. </a:t>
            </a:r>
            <a:r>
              <a:rPr lang="tr-TR" b="1" dirty="0"/>
              <a:t>Görevi</a:t>
            </a:r>
            <a:r>
              <a:rPr lang="tr-TR" dirty="0"/>
              <a:t>, böbreklerden süzülerek gelen idrarı depolamaktır. Ayrıca, kasılarak, işeme işlevine de katkıda bulunur.</a:t>
            </a:r>
          </a:p>
        </p:txBody>
      </p:sp>
      <p:pic>
        <p:nvPicPr>
          <p:cNvPr id="4" name="3 Resim" descr="indir (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221088"/>
            <a:ext cx="2724150" cy="16764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CC00"/>
                </a:solidFill>
              </a:rPr>
              <a:t>ÜRETRA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Üretra</a:t>
            </a:r>
            <a:r>
              <a:rPr lang="tr-TR" dirty="0"/>
              <a:t>  idrarın dışarı çıkmasını sağlar.</a:t>
            </a:r>
          </a:p>
          <a:p>
            <a:r>
              <a:rPr lang="tr-TR" dirty="0" err="1"/>
              <a:t>Üretra</a:t>
            </a:r>
            <a:r>
              <a:rPr lang="tr-TR" dirty="0"/>
              <a:t>  mesaneye bağlıdır.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003399"/>
                </a:solidFill>
              </a:rPr>
              <a:t>HAZIRLAYANLAR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BERİL KORDALI</a:t>
            </a:r>
          </a:p>
          <a:p>
            <a:r>
              <a:rPr lang="tr-TR" dirty="0"/>
              <a:t>EMİNE AKSOY</a:t>
            </a:r>
          </a:p>
        </p:txBody>
      </p:sp>
      <p:sp>
        <p:nvSpPr>
          <p:cNvPr id="4" name="3 Kalp"/>
          <p:cNvSpPr/>
          <p:nvPr/>
        </p:nvSpPr>
        <p:spPr>
          <a:xfrm rot="19204157">
            <a:off x="6333614" y="2860483"/>
            <a:ext cx="1296144" cy="1272967"/>
          </a:xfrm>
          <a:prstGeom prst="heart">
            <a:avLst/>
          </a:prstGeom>
          <a:gradFill flip="none" rotWithShape="1">
            <a:gsLst>
              <a:gs pos="0">
                <a:srgbClr val="CC0099">
                  <a:shade val="30000"/>
                  <a:satMod val="115000"/>
                </a:srgbClr>
              </a:gs>
              <a:gs pos="50000">
                <a:srgbClr val="CC0099">
                  <a:shade val="67500"/>
                  <a:satMod val="115000"/>
                </a:srgbClr>
              </a:gs>
              <a:gs pos="100000">
                <a:srgbClr val="CC0099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 w="34925">
            <a:solidFill>
              <a:srgbClr val="FFFFFF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317500" dir="2700000" algn="ctr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96</Words>
  <Application>Microsoft Office PowerPoint</Application>
  <PresentationFormat>Ekran Gösterisi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8" baseType="lpstr">
      <vt:lpstr>Ofis Teması</vt:lpstr>
      <vt:lpstr>6. SINIF BOŞALTIM SİSTEMİ </vt:lpstr>
      <vt:lpstr>BOŞALTIM SİSTEMİ ORGANLARI</vt:lpstr>
      <vt:lpstr>BÖBREKLER</vt:lpstr>
      <vt:lpstr>ÜRETER (İDRAR BORUSU) </vt:lpstr>
      <vt:lpstr>MESANE</vt:lpstr>
      <vt:lpstr>ÜRETRA</vt:lpstr>
      <vt:lpstr>HAZIRLAYANLAR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6. SINIF BOŞALTIM SİSTEMİ</dc:title>
  <dc:creator>pc</dc:creator>
  <cp:lastModifiedBy>Hasan Ayık</cp:lastModifiedBy>
  <cp:revision>5</cp:revision>
  <dcterms:created xsi:type="dcterms:W3CDTF">2020-10-10T14:10:43Z</dcterms:created>
  <dcterms:modified xsi:type="dcterms:W3CDTF">2020-10-12T03:26:12Z</dcterms:modified>
</cp:coreProperties>
</file>