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57" r:id="rId10"/>
    <p:sldId id="258" r:id="rId11"/>
    <p:sldId id="259" r:id="rId12"/>
    <p:sldId id="272" r:id="rId13"/>
    <p:sldId id="260" r:id="rId14"/>
    <p:sldId id="262" r:id="rId15"/>
    <p:sldId id="261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4" r:id="rId26"/>
    <p:sldId id="273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30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6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012D5B9-9620-4CA3-8C8A-A927414E5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081857"/>
            <a:ext cx="8915399" cy="4694285"/>
          </a:xfrm>
        </p:spPr>
        <p:txBody>
          <a:bodyPr anchor="ctr">
            <a:noAutofit/>
          </a:bodyPr>
          <a:lstStyle/>
          <a:p>
            <a:pPr algn="ctr"/>
            <a:r>
              <a:rPr lang="tr-TR" sz="9600" b="1" dirty="0">
                <a:solidFill>
                  <a:srgbClr val="A53010"/>
                </a:solidFill>
                <a:latin typeface="+mn-lt"/>
              </a:rPr>
              <a:t>ATASÖZLERİ</a:t>
            </a:r>
            <a:br>
              <a:rPr lang="tr-TR" sz="9600" b="1" dirty="0">
                <a:solidFill>
                  <a:srgbClr val="A53010"/>
                </a:solidFill>
                <a:latin typeface="+mn-lt"/>
              </a:rPr>
            </a:br>
            <a:r>
              <a:rPr lang="tr-TR" sz="9600" b="1" dirty="0">
                <a:solidFill>
                  <a:srgbClr val="A53010"/>
                </a:solidFill>
                <a:latin typeface="+mn-lt"/>
              </a:rPr>
              <a:t>VE</a:t>
            </a:r>
            <a:br>
              <a:rPr lang="tr-TR" sz="9600" b="1" dirty="0">
                <a:solidFill>
                  <a:srgbClr val="A53010"/>
                </a:solidFill>
                <a:latin typeface="+mn-lt"/>
              </a:rPr>
            </a:br>
            <a:r>
              <a:rPr lang="tr-TR" sz="9600" b="1" dirty="0">
                <a:solidFill>
                  <a:srgbClr val="A53010"/>
                </a:solidFill>
                <a:latin typeface="+mn-lt"/>
              </a:rPr>
              <a:t>DEYİMLER</a:t>
            </a:r>
          </a:p>
        </p:txBody>
      </p:sp>
    </p:spTree>
    <p:extLst>
      <p:ext uri="{BB962C8B-B14F-4D97-AF65-F5344CB8AC3E}">
        <p14:creationId xmlns:p14="http://schemas.microsoft.com/office/powerpoint/2010/main" xmlns="" val="214835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B8607AF6-E516-4ACB-9E4A-39D37AB59F61}"/>
              </a:ext>
            </a:extLst>
          </p:cNvPr>
          <p:cNvSpPr/>
          <p:nvPr/>
        </p:nvSpPr>
        <p:spPr>
          <a:xfrm>
            <a:off x="3048001" y="2079900"/>
            <a:ext cx="821218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Göz atmak</a:t>
            </a:r>
          </a:p>
          <a:p>
            <a:endParaRPr lang="tr-TR" sz="3200" dirty="0"/>
          </a:p>
          <a:p>
            <a:r>
              <a:rPr lang="tr-TR" sz="3200" dirty="0"/>
              <a:t>Etekleri zil çalmak</a:t>
            </a:r>
          </a:p>
          <a:p>
            <a:endParaRPr lang="tr-TR" sz="3200" dirty="0"/>
          </a:p>
          <a:p>
            <a:r>
              <a:rPr lang="tr-TR" sz="3200" dirty="0"/>
              <a:t>Habbeyi kubbe yapmak</a:t>
            </a:r>
          </a:p>
          <a:p>
            <a:endParaRPr lang="tr-TR" sz="3200" dirty="0"/>
          </a:p>
          <a:p>
            <a:r>
              <a:rPr lang="tr-TR" sz="3200" dirty="0"/>
              <a:t>Küplere binmek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C7B7AE7-3F1C-474E-B979-EF3BBE0B9129}"/>
              </a:ext>
            </a:extLst>
          </p:cNvPr>
          <p:cNvSpPr txBox="1"/>
          <p:nvPr/>
        </p:nvSpPr>
        <p:spPr>
          <a:xfrm>
            <a:off x="1602377" y="629434"/>
            <a:ext cx="4360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solidFill>
                  <a:srgbClr val="A53010"/>
                </a:solidFill>
              </a:rPr>
              <a:t>ÖRNEK DEYİMLER</a:t>
            </a:r>
          </a:p>
        </p:txBody>
      </p:sp>
      <p:pic>
        <p:nvPicPr>
          <p:cNvPr id="5" name="3 İçerik Yer Tutucusu" descr="gbq7c4ndwtv.gif">
            <a:extLst>
              <a:ext uri="{FF2B5EF4-FFF2-40B4-BE49-F238E27FC236}">
                <a16:creationId xmlns:a16="http://schemas.microsoft.com/office/drawing/2014/main" xmlns="" id="{061DE6C3-D61C-448F-B960-3F36B9221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8680" y="2889193"/>
            <a:ext cx="2730137" cy="27301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4858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7960E00F-1969-409F-810A-5084F23A158A}"/>
              </a:ext>
            </a:extLst>
          </p:cNvPr>
          <p:cNvSpPr txBox="1"/>
          <p:nvPr/>
        </p:nvSpPr>
        <p:spPr>
          <a:xfrm>
            <a:off x="1602377" y="629434"/>
            <a:ext cx="2986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solidFill>
                  <a:srgbClr val="A53010"/>
                </a:solidFill>
              </a:rPr>
              <a:t>ÖZELLİKLERİ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1AB9A24D-BAA1-4005-A345-6FE15ED3B641}"/>
              </a:ext>
            </a:extLst>
          </p:cNvPr>
          <p:cNvSpPr/>
          <p:nvPr/>
        </p:nvSpPr>
        <p:spPr>
          <a:xfrm>
            <a:off x="1602376" y="1392095"/>
            <a:ext cx="9562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A53010"/>
                </a:solidFill>
              </a:rPr>
              <a:t>Deyimler kalıplaşmış sözcüklerdir. Deyimlerde bulunan sözcüklerin yerine eş anlamlıları bile getirilemez. 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xmlns="" id="{41F83EDF-A135-441A-8475-7936F4F68B77}"/>
              </a:ext>
            </a:extLst>
          </p:cNvPr>
          <p:cNvSpPr/>
          <p:nvPr/>
        </p:nvSpPr>
        <p:spPr>
          <a:xfrm>
            <a:off x="3309256" y="3896246"/>
            <a:ext cx="775062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Suratından</a:t>
            </a:r>
            <a:r>
              <a:rPr lang="tr-TR" sz="2800" dirty="0"/>
              <a:t> düşen bin parça (</a:t>
            </a:r>
            <a:r>
              <a:rPr lang="tr-TR" sz="2800" b="1" dirty="0">
                <a:solidFill>
                  <a:srgbClr val="FF0000"/>
                </a:solidFill>
              </a:rPr>
              <a:t>Yanlış</a:t>
            </a:r>
            <a:r>
              <a:rPr lang="tr-TR" sz="2800" dirty="0"/>
              <a:t>)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b="1" dirty="0"/>
              <a:t>Yüzünden</a:t>
            </a:r>
            <a:r>
              <a:rPr lang="tr-TR" sz="2800" dirty="0"/>
              <a:t> düşen bin parça (</a:t>
            </a:r>
            <a:r>
              <a:rPr lang="tr-TR" sz="2800" b="1" dirty="0">
                <a:solidFill>
                  <a:srgbClr val="00B050"/>
                </a:solidFill>
              </a:rPr>
              <a:t>Doğru</a:t>
            </a:r>
            <a:r>
              <a:rPr lang="tr-TR" sz="2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4605873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1AB9A24D-BAA1-4005-A345-6FE15ED3B641}"/>
              </a:ext>
            </a:extLst>
          </p:cNvPr>
          <p:cNvSpPr/>
          <p:nvPr/>
        </p:nvSpPr>
        <p:spPr>
          <a:xfrm>
            <a:off x="1611085" y="651867"/>
            <a:ext cx="9562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A53010"/>
                </a:solidFill>
              </a:rPr>
              <a:t>Deyimlerde araya başka sözcükler girebilir. Deyim bulurken cümledeki ifadelere dikkat edilmelidir.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xmlns="" id="{41F83EDF-A135-441A-8475-7936F4F68B77}"/>
              </a:ext>
            </a:extLst>
          </p:cNvPr>
          <p:cNvSpPr/>
          <p:nvPr/>
        </p:nvSpPr>
        <p:spPr>
          <a:xfrm>
            <a:off x="2647405" y="3429000"/>
            <a:ext cx="88740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Gözü </a:t>
            </a:r>
            <a:r>
              <a:rPr lang="tr-TR" sz="2800" dirty="0"/>
              <a:t>biraz önce içeri giren adamı hiç </a:t>
            </a:r>
            <a:r>
              <a:rPr lang="tr-TR" sz="2800" b="1" dirty="0"/>
              <a:t>tutmamıştı.</a:t>
            </a:r>
          </a:p>
          <a:p>
            <a:endParaRPr lang="tr-TR" sz="2800" b="1" dirty="0"/>
          </a:p>
          <a:p>
            <a:endParaRPr lang="tr-TR" sz="2800" b="1" dirty="0"/>
          </a:p>
          <a:p>
            <a:r>
              <a:rPr lang="tr-TR" sz="2800" b="1" dirty="0"/>
              <a:t>Gözü tutmamak: </a:t>
            </a:r>
            <a:r>
              <a:rPr lang="tr-TR" sz="2800" dirty="0"/>
              <a:t>Bir kişinin davranış ve durumunu iyi görmemek, şüphelenmek.</a:t>
            </a:r>
          </a:p>
        </p:txBody>
      </p:sp>
    </p:spTree>
    <p:extLst>
      <p:ext uri="{BB962C8B-B14F-4D97-AF65-F5344CB8AC3E}">
        <p14:creationId xmlns:p14="http://schemas.microsoft.com/office/powerpoint/2010/main" xmlns="" val="893980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81E05A10-C933-4C45-98D1-29F4E244C6FE}"/>
              </a:ext>
            </a:extLst>
          </p:cNvPr>
          <p:cNvSpPr/>
          <p:nvPr/>
        </p:nvSpPr>
        <p:spPr>
          <a:xfrm>
            <a:off x="1554483" y="667730"/>
            <a:ext cx="96273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A53010"/>
                </a:solidFill>
              </a:rPr>
              <a:t>Anonimdir yani kimin söylediği belli değildir.</a:t>
            </a:r>
          </a:p>
        </p:txBody>
      </p:sp>
      <p:sp>
        <p:nvSpPr>
          <p:cNvPr id="6" name="Konuşma Balonu: Oval 5">
            <a:extLst>
              <a:ext uri="{FF2B5EF4-FFF2-40B4-BE49-F238E27FC236}">
                <a16:creationId xmlns:a16="http://schemas.microsoft.com/office/drawing/2014/main" xmlns="" id="{474C40CB-2BD9-4297-84E4-228CA23EC91E}"/>
              </a:ext>
            </a:extLst>
          </p:cNvPr>
          <p:cNvSpPr/>
          <p:nvPr/>
        </p:nvSpPr>
        <p:spPr>
          <a:xfrm>
            <a:off x="2821577" y="1593668"/>
            <a:ext cx="3587932" cy="1245326"/>
          </a:xfrm>
          <a:prstGeom prst="wedgeEllipseCallout">
            <a:avLst>
              <a:gd name="adj1" fmla="val 23715"/>
              <a:gd name="adj2" fmla="val 7903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Bıçak kemiğe dayandı.</a:t>
            </a:r>
          </a:p>
        </p:txBody>
      </p:sp>
      <p:sp>
        <p:nvSpPr>
          <p:cNvPr id="9" name="Konuşma Balonu: Oval 8">
            <a:extLst>
              <a:ext uri="{FF2B5EF4-FFF2-40B4-BE49-F238E27FC236}">
                <a16:creationId xmlns:a16="http://schemas.microsoft.com/office/drawing/2014/main" xmlns="" id="{FEB8E705-77C1-45FA-96B3-833675B39C32}"/>
              </a:ext>
            </a:extLst>
          </p:cNvPr>
          <p:cNvSpPr/>
          <p:nvPr/>
        </p:nvSpPr>
        <p:spPr>
          <a:xfrm>
            <a:off x="8081555" y="2081323"/>
            <a:ext cx="3587932" cy="1245326"/>
          </a:xfrm>
          <a:prstGeom prst="wedgeEllipseCallout">
            <a:avLst>
              <a:gd name="adj1" fmla="val -23372"/>
              <a:gd name="adj2" fmla="val 83232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Ateş pahası</a:t>
            </a:r>
          </a:p>
        </p:txBody>
      </p:sp>
      <p:sp>
        <p:nvSpPr>
          <p:cNvPr id="10" name="Konuşma Balonu: Oval 9">
            <a:extLst>
              <a:ext uri="{FF2B5EF4-FFF2-40B4-BE49-F238E27FC236}">
                <a16:creationId xmlns:a16="http://schemas.microsoft.com/office/drawing/2014/main" xmlns="" id="{C94EF955-9BF1-4110-B7DE-DE4F204033DD}"/>
              </a:ext>
            </a:extLst>
          </p:cNvPr>
          <p:cNvSpPr/>
          <p:nvPr/>
        </p:nvSpPr>
        <p:spPr>
          <a:xfrm>
            <a:off x="4302034" y="4019006"/>
            <a:ext cx="3587932" cy="1245326"/>
          </a:xfrm>
          <a:prstGeom prst="wedgeEllipseCallout">
            <a:avLst>
              <a:gd name="adj1" fmla="val 23715"/>
              <a:gd name="adj2" fmla="val 79036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chemeClr val="tx1"/>
                </a:solidFill>
              </a:rPr>
              <a:t>Senli benli olmak</a:t>
            </a:r>
          </a:p>
        </p:txBody>
      </p:sp>
    </p:spTree>
    <p:extLst>
      <p:ext uri="{BB962C8B-B14F-4D97-AF65-F5344CB8AC3E}">
        <p14:creationId xmlns:p14="http://schemas.microsoft.com/office/powerpoint/2010/main" xmlns="" val="1057117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81E05A10-C933-4C45-98D1-29F4E244C6FE}"/>
              </a:ext>
            </a:extLst>
          </p:cNvPr>
          <p:cNvSpPr/>
          <p:nvPr/>
        </p:nvSpPr>
        <p:spPr>
          <a:xfrm>
            <a:off x="1643748" y="660575"/>
            <a:ext cx="93029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A53010"/>
                </a:solidFill>
              </a:rPr>
              <a:t>Deyimler sözcük grubu ya da cümle şeklinde bulunabilir.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D58EE8-87C0-416D-BE3B-C3E72A4F121F}"/>
              </a:ext>
            </a:extLst>
          </p:cNvPr>
          <p:cNvSpPr txBox="1"/>
          <p:nvPr/>
        </p:nvSpPr>
        <p:spPr>
          <a:xfrm>
            <a:off x="3510233" y="2932612"/>
            <a:ext cx="73493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İğne atsan yere düşmez (cümle)</a:t>
            </a:r>
          </a:p>
          <a:p>
            <a:endParaRPr lang="tr-TR" sz="2800" dirty="0"/>
          </a:p>
          <a:p>
            <a:r>
              <a:rPr lang="tr-TR" sz="2800" dirty="0"/>
              <a:t/>
            </a:r>
            <a:br>
              <a:rPr lang="tr-TR" sz="2800" dirty="0"/>
            </a:br>
            <a:r>
              <a:rPr lang="tr-TR" sz="2800" dirty="0"/>
              <a:t>İçi içine sığmamak (sözcük grubu)</a:t>
            </a:r>
          </a:p>
        </p:txBody>
      </p:sp>
    </p:spTree>
    <p:extLst>
      <p:ext uri="{BB962C8B-B14F-4D97-AF65-F5344CB8AC3E}">
        <p14:creationId xmlns:p14="http://schemas.microsoft.com/office/powerpoint/2010/main" xmlns="" val="2066653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DA5E9A25-8257-46FE-8D90-8E49A8E08131}"/>
              </a:ext>
            </a:extLst>
          </p:cNvPr>
          <p:cNvSpPr/>
          <p:nvPr/>
        </p:nvSpPr>
        <p:spPr>
          <a:xfrm>
            <a:off x="1568676" y="675251"/>
            <a:ext cx="76883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Deyimler genellikle mecaz anlamlıdır.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FDC87AC0-1819-4161-8E09-F307BA7ECABB}"/>
              </a:ext>
            </a:extLst>
          </p:cNvPr>
          <p:cNvSpPr/>
          <p:nvPr/>
        </p:nvSpPr>
        <p:spPr>
          <a:xfrm>
            <a:off x="2351314" y="1592219"/>
            <a:ext cx="92833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“</a:t>
            </a:r>
            <a:r>
              <a:rPr lang="tr-TR" sz="2800" b="1" dirty="0"/>
              <a:t>Kök söktürmek</a:t>
            </a:r>
            <a:r>
              <a:rPr lang="tr-TR" sz="2800" dirty="0"/>
              <a:t>” deyimi “bir bitkinin kökünü çıkarttırmak” değil, “güçlük çıkarmak, uğraştırmak” anlamındadır.</a:t>
            </a:r>
            <a:endParaRPr lang="tr-TR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6A1C4F3-666D-4377-9E68-58C1E536167D}"/>
              </a:ext>
            </a:extLst>
          </p:cNvPr>
          <p:cNvSpPr/>
          <p:nvPr/>
        </p:nvSpPr>
        <p:spPr>
          <a:xfrm>
            <a:off x="2481941" y="3758978"/>
            <a:ext cx="88740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Gerçek anlam taşıyan deyimler de vardır.</a:t>
            </a:r>
          </a:p>
          <a:p>
            <a:endParaRPr lang="tr-TR" sz="2800" dirty="0"/>
          </a:p>
          <a:p>
            <a:r>
              <a:rPr lang="tr-TR" sz="2800" b="1" dirty="0"/>
              <a:t>Sır saklamak:</a:t>
            </a:r>
            <a:r>
              <a:rPr lang="tr-TR" sz="2800" dirty="0"/>
              <a:t> Sırrı açıklamamak</a:t>
            </a:r>
            <a:br>
              <a:rPr lang="tr-TR" sz="2800" dirty="0"/>
            </a:br>
            <a:endParaRPr lang="tr-TR" sz="2800" b="1" dirty="0"/>
          </a:p>
          <a:p>
            <a:r>
              <a:rPr lang="tr-TR" sz="2800" b="1" dirty="0"/>
              <a:t>El sürmemek: </a:t>
            </a:r>
            <a:r>
              <a:rPr lang="tr-TR" sz="2800" dirty="0"/>
              <a:t>Değmemek, dokunmamak </a:t>
            </a:r>
          </a:p>
        </p:txBody>
      </p:sp>
    </p:spTree>
    <p:extLst>
      <p:ext uri="{BB962C8B-B14F-4D97-AF65-F5344CB8AC3E}">
        <p14:creationId xmlns:p14="http://schemas.microsoft.com/office/powerpoint/2010/main" xmlns="" val="3531962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DA5E9A25-8257-46FE-8D90-8E49A8E08131}"/>
              </a:ext>
            </a:extLst>
          </p:cNvPr>
          <p:cNvSpPr/>
          <p:nvPr/>
        </p:nvSpPr>
        <p:spPr>
          <a:xfrm>
            <a:off x="1568676" y="675251"/>
            <a:ext cx="99788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>
                <a:solidFill>
                  <a:srgbClr val="A53010"/>
                </a:solidFill>
              </a:rPr>
              <a:t>Deyimler bir kavramı ya da bir durumu anlatmak için kullanılır. Ders verme amacı taşımaz.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AF94E78A-32B9-4793-A50D-7FCD19B5E636}"/>
              </a:ext>
            </a:extLst>
          </p:cNvPr>
          <p:cNvSpPr/>
          <p:nvPr/>
        </p:nvSpPr>
        <p:spPr>
          <a:xfrm>
            <a:off x="3679098" y="3121950"/>
            <a:ext cx="75963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“</a:t>
            </a:r>
            <a:r>
              <a:rPr lang="tr-TR" sz="2800" b="1" dirty="0"/>
              <a:t>Burun kıvırmak</a:t>
            </a:r>
            <a:r>
              <a:rPr lang="tr-TR" sz="2800" dirty="0"/>
              <a:t>” deyimi, beğenmeyip küçümsemek anlamını içermektedir. Herhangi bir ders verme amacı taşımamaktadır. </a:t>
            </a:r>
          </a:p>
        </p:txBody>
      </p:sp>
    </p:spTree>
    <p:extLst>
      <p:ext uri="{BB962C8B-B14F-4D97-AF65-F5344CB8AC3E}">
        <p14:creationId xmlns:p14="http://schemas.microsoft.com/office/powerpoint/2010/main" xmlns="" val="62965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4 Resim" descr="93079595_0_46be9_7690551b_XL.jpg">
            <a:extLst>
              <a:ext uri="{FF2B5EF4-FFF2-40B4-BE49-F238E27FC236}">
                <a16:creationId xmlns:a16="http://schemas.microsoft.com/office/drawing/2014/main" xmlns="" id="{8515C6B6-B4BE-4B46-83AD-9F3E89FC3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017" y="1277151"/>
            <a:ext cx="5155474" cy="5155474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D9F11D24-C7C5-4229-96A5-396CC79655B0}"/>
              </a:ext>
            </a:extLst>
          </p:cNvPr>
          <p:cNvSpPr txBox="1"/>
          <p:nvPr/>
        </p:nvSpPr>
        <p:spPr>
          <a:xfrm>
            <a:off x="1602377" y="629434"/>
            <a:ext cx="80265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solidFill>
                  <a:srgbClr val="A53010"/>
                </a:solidFill>
              </a:rPr>
              <a:t>DEYİM VE ATASÖZLERİ SORULARI</a:t>
            </a:r>
          </a:p>
        </p:txBody>
      </p:sp>
    </p:spTree>
    <p:extLst>
      <p:ext uri="{BB962C8B-B14F-4D97-AF65-F5344CB8AC3E}">
        <p14:creationId xmlns:p14="http://schemas.microsoft.com/office/powerpoint/2010/main" xmlns="" val="601497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6B674557-0089-4605-9DB8-2D69B5DDCBF1}"/>
              </a:ext>
            </a:extLst>
          </p:cNvPr>
          <p:cNvSpPr/>
          <p:nvPr/>
        </p:nvSpPr>
        <p:spPr>
          <a:xfrm>
            <a:off x="2491158" y="1240209"/>
            <a:ext cx="92136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  atasözlerinden hangisi insanlar arası ilişkilerle ilgili değildir?</a:t>
            </a:r>
          </a:p>
          <a:p>
            <a:endParaRPr lang="tr-TR" sz="3200" dirty="0"/>
          </a:p>
          <a:p>
            <a:r>
              <a:rPr lang="tr-TR" sz="3200" dirty="0"/>
              <a:t>A) Etle tırnak arasına girilmez.</a:t>
            </a:r>
          </a:p>
          <a:p>
            <a:r>
              <a:rPr lang="tr-TR" sz="3200" dirty="0"/>
              <a:t>B) Tavşan dağa küsmüş dağın haberi olmamış.</a:t>
            </a:r>
          </a:p>
          <a:p>
            <a:r>
              <a:rPr lang="tr-TR" sz="3200" dirty="0"/>
              <a:t>C) Gönül bir parça saraydır kırılırsa yapılmaz.</a:t>
            </a:r>
          </a:p>
          <a:p>
            <a:r>
              <a:rPr lang="tr-TR" sz="3200" dirty="0"/>
              <a:t>D) Gündüzün mum yakan geceleyin bulamaz.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5C273B7-37C8-4DB9-B79B-35BE50FD1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158" y="70180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000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C442461C-90C8-44E2-8C48-69746FB5137D}"/>
              </a:ext>
            </a:extLst>
          </p:cNvPr>
          <p:cNvSpPr/>
          <p:nvPr/>
        </p:nvSpPr>
        <p:spPr>
          <a:xfrm>
            <a:off x="2534194" y="1296966"/>
            <a:ext cx="865632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 hangi  cümlede deyim yoktur?</a:t>
            </a:r>
          </a:p>
          <a:p>
            <a:endParaRPr lang="tr-TR" sz="3200" dirty="0"/>
          </a:p>
          <a:p>
            <a:r>
              <a:rPr lang="tr-TR" sz="3200" dirty="0"/>
              <a:t>A) Sınavın sonucu arkadaşım için yıkım oldu.</a:t>
            </a:r>
          </a:p>
          <a:p>
            <a:r>
              <a:rPr lang="tr-TR" sz="3200" dirty="0"/>
              <a:t>B) Bu işler akıl vermekle olmaz.</a:t>
            </a:r>
          </a:p>
          <a:p>
            <a:r>
              <a:rPr lang="tr-TR" sz="3200" dirty="0"/>
              <a:t>C) Mutlu olmak için iyi ve güzel işler yapmalıyız.</a:t>
            </a:r>
          </a:p>
          <a:p>
            <a:r>
              <a:rPr lang="tr-TR" sz="3200" dirty="0"/>
              <a:t>D) Her şeyi bir kalemde silip atmazsın.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39ED2393-F0C2-4BD7-8544-7EBFA7E5A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7081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F4C609CB-A101-4FBC-AF0B-C4AE0DEBE375}"/>
              </a:ext>
            </a:extLst>
          </p:cNvPr>
          <p:cNvSpPr/>
          <p:nvPr/>
        </p:nvSpPr>
        <p:spPr>
          <a:xfrm>
            <a:off x="1750422" y="1428423"/>
            <a:ext cx="98929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Geçmişten günümüze gelen, uzun deneyimlerden (</a:t>
            </a:r>
            <a:r>
              <a:rPr lang="tr-TR" sz="3200" dirty="0">
                <a:solidFill>
                  <a:srgbClr val="00B0F0"/>
                </a:solidFill>
              </a:rPr>
              <a:t>yaşanan olaylar</a:t>
            </a:r>
            <a:r>
              <a:rPr lang="tr-TR" sz="3200" dirty="0"/>
              <a:t>) yararlanarak kısa ve özlü öğütler veren, toplum tarafından benimsenerek ortak olarak kullanılan kalıplaşmış sözlere “</a:t>
            </a:r>
            <a:r>
              <a:rPr lang="tr-TR" sz="3200" b="1" dirty="0"/>
              <a:t>atasözü</a:t>
            </a:r>
            <a:r>
              <a:rPr lang="tr-TR" sz="3200" dirty="0"/>
              <a:t>” denir.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762E1150-AA5E-48E2-B343-9AE515941659}"/>
              </a:ext>
            </a:extLst>
          </p:cNvPr>
          <p:cNvSpPr txBox="1"/>
          <p:nvPr/>
        </p:nvSpPr>
        <p:spPr>
          <a:xfrm>
            <a:off x="1619790" y="505093"/>
            <a:ext cx="4258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A53010"/>
                </a:solidFill>
              </a:rPr>
              <a:t>ATASÖZLERİ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3713666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D4984F24-885A-4CF3-BB43-02D4B455590C}"/>
              </a:ext>
            </a:extLst>
          </p:cNvPr>
          <p:cNvSpPr/>
          <p:nvPr/>
        </p:nvSpPr>
        <p:spPr>
          <a:xfrm>
            <a:off x="2569028" y="1168019"/>
            <a:ext cx="87695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 cümlelerin hangisinde verilen deyim açıklamasıyla çelişir?</a:t>
            </a:r>
          </a:p>
          <a:p>
            <a:endParaRPr lang="tr-TR" sz="3200" b="1" dirty="0">
              <a:solidFill>
                <a:srgbClr val="A53010"/>
              </a:solidFill>
            </a:endParaRPr>
          </a:p>
          <a:p>
            <a:r>
              <a:rPr lang="tr-TR" sz="3200" dirty="0"/>
              <a:t>A) ağız ağıza vermiş gizli gizli konuşuyorlardı</a:t>
            </a:r>
          </a:p>
          <a:p>
            <a:r>
              <a:rPr lang="tr-TR" sz="3200" dirty="0"/>
              <a:t>B) ağız birliği etmişler aynı açıklamaları yapmışlardı</a:t>
            </a:r>
          </a:p>
          <a:p>
            <a:r>
              <a:rPr lang="tr-TR" sz="3200" dirty="0"/>
              <a:t>C) çok güzel konuşmuş ağzına geleni söylemiştirler</a:t>
            </a:r>
          </a:p>
          <a:p>
            <a:r>
              <a:rPr lang="tr-TR" sz="3200" dirty="0"/>
              <a:t>D) başına gelenden ağzı yanmış her şeyi incelemeye karar  vermiştir.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85AFF0F9-B025-4774-BC61-6E7072CC0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5997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922F5FD8-CE30-4EFB-8B49-B9A63E4D7F61}"/>
              </a:ext>
            </a:extLst>
          </p:cNvPr>
          <p:cNvSpPr/>
          <p:nvPr/>
        </p:nvSpPr>
        <p:spPr>
          <a:xfrm>
            <a:off x="2534194" y="1231501"/>
            <a:ext cx="84908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 değimlerden hangisi öfke ile ilgili değildir?</a:t>
            </a:r>
          </a:p>
          <a:p>
            <a:endParaRPr lang="tr-TR" sz="3200" b="1" dirty="0"/>
          </a:p>
          <a:p>
            <a:r>
              <a:rPr lang="tr-TR" sz="3200" dirty="0"/>
              <a:t>A) gözleri dönmek</a:t>
            </a:r>
          </a:p>
          <a:p>
            <a:r>
              <a:rPr lang="tr-TR" sz="3200" dirty="0"/>
              <a:t>B) sinir olmak</a:t>
            </a:r>
          </a:p>
          <a:p>
            <a:r>
              <a:rPr lang="tr-TR" sz="3200" dirty="0"/>
              <a:t>C) canı sıkılmak </a:t>
            </a:r>
          </a:p>
          <a:p>
            <a:r>
              <a:rPr lang="tr-TR" sz="3200" dirty="0"/>
              <a:t>D) küplere binmek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4F372F7-F7CA-4725-9952-59D214EA3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4372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E58D21C8-6701-4CBC-A9AC-6C2DF781C58C}"/>
              </a:ext>
            </a:extLst>
          </p:cNvPr>
          <p:cNvSpPr/>
          <p:nvPr/>
        </p:nvSpPr>
        <p:spPr>
          <a:xfrm>
            <a:off x="2534194" y="1231501"/>
            <a:ext cx="837764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Aşağıdakilerden hangisi “ </a:t>
            </a:r>
            <a:r>
              <a:rPr lang="tr-TR" sz="3200" b="1" dirty="0" err="1"/>
              <a:t>dayanışma”yı</a:t>
            </a:r>
            <a:r>
              <a:rPr lang="tr-TR" sz="3200" b="1" dirty="0"/>
              <a:t> anlatan bir atasözüdür ?</a:t>
            </a:r>
          </a:p>
          <a:p>
            <a:endParaRPr lang="tr-TR" sz="3200" dirty="0"/>
          </a:p>
          <a:p>
            <a:r>
              <a:rPr lang="tr-TR" sz="3200" dirty="0"/>
              <a:t>A) yatan aslandan gezen tilki iyidir</a:t>
            </a:r>
          </a:p>
          <a:p>
            <a:r>
              <a:rPr lang="tr-TR" sz="3200" dirty="0"/>
              <a:t>B) devlet adama ayağıyla gelmez </a:t>
            </a:r>
          </a:p>
          <a:p>
            <a:r>
              <a:rPr lang="tr-TR" sz="3200" dirty="0"/>
              <a:t>C) yazın başı pişenin kışın aşı pişer</a:t>
            </a:r>
          </a:p>
          <a:p>
            <a:r>
              <a:rPr lang="tr-TR" sz="3200" dirty="0"/>
              <a:t>D) Bir elin nesi var iki elin sesi var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8F2DE1EB-E525-46D6-820B-CF3DDADCC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4242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99E42E7-93F6-4346-8F67-97EEB0CF7A83}"/>
              </a:ext>
            </a:extLst>
          </p:cNvPr>
          <p:cNvSpPr/>
          <p:nvPr/>
        </p:nvSpPr>
        <p:spPr>
          <a:xfrm>
            <a:off x="2534194" y="1231501"/>
            <a:ext cx="81947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“Yaşını içine akıtmak” deyiminin anlamı aşağıdakilerden hangisidir?</a:t>
            </a:r>
          </a:p>
          <a:p>
            <a:endParaRPr lang="tr-TR" sz="3200" b="1" dirty="0"/>
          </a:p>
          <a:p>
            <a:r>
              <a:rPr lang="tr-TR" sz="3200" dirty="0"/>
              <a:t>A) acısını sezdirmemek</a:t>
            </a:r>
          </a:p>
          <a:p>
            <a:r>
              <a:rPr lang="tr-TR" sz="3200" dirty="0"/>
              <a:t>B) bir köşede ağlamak</a:t>
            </a:r>
          </a:p>
          <a:p>
            <a:r>
              <a:rPr lang="tr-TR" sz="3200" dirty="0"/>
              <a:t>C) gizli bir iş yapmak </a:t>
            </a:r>
          </a:p>
          <a:p>
            <a:r>
              <a:rPr lang="tr-TR" sz="3200" dirty="0"/>
              <a:t>D) dışına su sızdırmak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CA2C55F-842C-4D97-9BD8-B7053DECE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3858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C7AE5809-64C9-4FCD-894A-7F07B08589AB}"/>
              </a:ext>
            </a:extLst>
          </p:cNvPr>
          <p:cNvSpPr/>
          <p:nvPr/>
        </p:nvSpPr>
        <p:spPr>
          <a:xfrm>
            <a:off x="2534194" y="1231501"/>
            <a:ext cx="80728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Hangi atasözü eğitim ile ilgilidir?</a:t>
            </a:r>
          </a:p>
          <a:p>
            <a:endParaRPr lang="tr-TR" sz="3200" dirty="0"/>
          </a:p>
          <a:p>
            <a:r>
              <a:rPr lang="tr-TR" sz="3200" dirty="0"/>
              <a:t>A) işleyen demir ışıldar</a:t>
            </a:r>
          </a:p>
          <a:p>
            <a:r>
              <a:rPr lang="tr-TR" sz="3200" dirty="0"/>
              <a:t>B) ağaç yaşken eğilir</a:t>
            </a:r>
          </a:p>
          <a:p>
            <a:r>
              <a:rPr lang="tr-TR" sz="3200" dirty="0"/>
              <a:t>C)damlaya damlaya göl olur</a:t>
            </a:r>
          </a:p>
          <a:p>
            <a:r>
              <a:rPr lang="tr-TR" sz="3200" dirty="0"/>
              <a:t>D) ayağını yorganına göre uzat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7C01976-5244-4395-9DAC-1B319D613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194" y="762762"/>
            <a:ext cx="837034" cy="46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3870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A1B4183D-7CE5-460B-B773-7D8364C0BEC0}"/>
              </a:ext>
            </a:extLst>
          </p:cNvPr>
          <p:cNvSpPr/>
          <p:nvPr/>
        </p:nvSpPr>
        <p:spPr>
          <a:xfrm>
            <a:off x="3222170" y="729233"/>
            <a:ext cx="82992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altLang="tr-TR" sz="3200" dirty="0">
                <a:ea typeface="BatangChe" panose="02030609000101010101" pitchFamily="49" charset="-127"/>
              </a:rPr>
              <a:t>Konuşmalarında atasözleri ve deyimleri -yerinde ve doğru- kullanan kişilerin karşılarındaki insanlar tarafından dikkatle dinlendiklerini biliyor </a:t>
            </a:r>
            <a:r>
              <a:rPr lang="tr-TR" altLang="tr-TR" sz="3200" dirty="0">
                <a:ea typeface="BatangChe" panose="02030609000101010101" pitchFamily="49" charset="-127"/>
                <a:cs typeface="Angsana New" panose="02020603050405020304" pitchFamily="18" charset="-34"/>
              </a:rPr>
              <a:t>muydunuz</a:t>
            </a:r>
            <a:r>
              <a:rPr lang="tr-TR" altLang="tr-TR" sz="3200" dirty="0"/>
              <a:t>? </a:t>
            </a:r>
          </a:p>
          <a:p>
            <a:pPr algn="ctr"/>
            <a:endParaRPr lang="tr-TR" altLang="tr-TR" sz="3200" dirty="0"/>
          </a:p>
          <a:p>
            <a:pPr algn="ctr"/>
            <a:endParaRPr lang="tr-TR" altLang="tr-TR" sz="3200" dirty="0"/>
          </a:p>
          <a:p>
            <a:pPr algn="ctr"/>
            <a:r>
              <a:rPr lang="tr-TR" altLang="tr-TR" sz="3200" dirty="0"/>
              <a:t>Bu nedenle yazılarımızda ve konuşmalarımızda bol bol deyim ve atasözü kullanmak bizi daha etkileyici biri haline getirecektir.</a:t>
            </a:r>
          </a:p>
        </p:txBody>
      </p:sp>
    </p:spTree>
    <p:extLst>
      <p:ext uri="{BB962C8B-B14F-4D97-AF65-F5344CB8AC3E}">
        <p14:creationId xmlns:p14="http://schemas.microsoft.com/office/powerpoint/2010/main" xmlns="" val="3859161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A10EBCB5-2522-4976-9304-0CFD8ACC8839}"/>
              </a:ext>
            </a:extLst>
          </p:cNvPr>
          <p:cNvSpPr/>
          <p:nvPr/>
        </p:nvSpPr>
        <p:spPr>
          <a:xfrm>
            <a:off x="2629988" y="737941"/>
            <a:ext cx="842989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sz="3200" dirty="0">
                <a:latin typeface="Arial" panose="020B0604020202020204" pitchFamily="34" charset="0"/>
                <a:cs typeface="Arial" panose="020B0604020202020204" pitchFamily="34" charset="0"/>
              </a:rPr>
              <a:t>Türk Dil Kurumu’nun (TDK), şarkılarında çok sayıda  deyim ve atasözüne yer veren ünlü sanatçı Tarkan‘a ödül verdiğini biliyor muydunuz?</a:t>
            </a:r>
          </a:p>
        </p:txBody>
      </p:sp>
      <p:pic>
        <p:nvPicPr>
          <p:cNvPr id="3" name="Tarkan-Dilli-Duduk">
            <a:hlinkClick r:id="" action="ppaction://media"/>
            <a:extLst>
              <a:ext uri="{FF2B5EF4-FFF2-40B4-BE49-F238E27FC236}">
                <a16:creationId xmlns:a16="http://schemas.microsoft.com/office/drawing/2014/main" xmlns="" id="{1ACE8B15-4EC2-41EF-A5D3-EE121A3562C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90862" y="3814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596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D3FC0E99-4228-449C-A944-192E281591E0}"/>
              </a:ext>
            </a:extLst>
          </p:cNvPr>
          <p:cNvSpPr txBox="1"/>
          <p:nvPr/>
        </p:nvSpPr>
        <p:spPr>
          <a:xfrm>
            <a:off x="6618514" y="6217920"/>
            <a:ext cx="5279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Hazırlayan: </a:t>
            </a:r>
            <a:r>
              <a:rPr lang="tr-TR" dirty="0"/>
              <a:t>Mustafa KAFA / Türkçe Öğretmeni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8F0AC829-9A88-4C34-9B63-EC773CDA3E98}"/>
              </a:ext>
            </a:extLst>
          </p:cNvPr>
          <p:cNvSpPr txBox="1"/>
          <p:nvPr/>
        </p:nvSpPr>
        <p:spPr>
          <a:xfrm>
            <a:off x="7559040" y="2011681"/>
            <a:ext cx="38333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A53010"/>
                </a:solidFill>
              </a:rPr>
              <a:t>SUNUMUZU DİNLEDİĞİNİZ İÇİN ÇOK TEŞEKKÜR EDERİZ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C1C22971-2895-425A-A6AE-2560DE715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74" y="1600378"/>
            <a:ext cx="571500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699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B8607AF6-E516-4ACB-9E4A-39D37AB59F61}"/>
              </a:ext>
            </a:extLst>
          </p:cNvPr>
          <p:cNvSpPr/>
          <p:nvPr/>
        </p:nvSpPr>
        <p:spPr>
          <a:xfrm>
            <a:off x="3048001" y="2079900"/>
            <a:ext cx="821218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Besle kargayı oysun gözünü.</a:t>
            </a:r>
          </a:p>
          <a:p>
            <a:endParaRPr lang="tr-TR" sz="3200" dirty="0"/>
          </a:p>
          <a:p>
            <a:r>
              <a:rPr lang="tr-TR" sz="3200" dirty="0"/>
              <a:t>Acele işe şeytan karışır.</a:t>
            </a:r>
          </a:p>
          <a:p>
            <a:endParaRPr lang="tr-TR" sz="3200" dirty="0"/>
          </a:p>
          <a:p>
            <a:r>
              <a:rPr lang="tr-TR" sz="3200" dirty="0"/>
              <a:t>Sütten ağzı yanan, ayranı üfleyerek içer.</a:t>
            </a:r>
          </a:p>
          <a:p>
            <a:endParaRPr lang="tr-TR" sz="3200" dirty="0"/>
          </a:p>
          <a:p>
            <a:r>
              <a:rPr lang="tr-TR" sz="3200" dirty="0"/>
              <a:t>Sakınan göze çöp batar.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1C7B7AE7-3F1C-474E-B979-EF3BBE0B9129}"/>
              </a:ext>
            </a:extLst>
          </p:cNvPr>
          <p:cNvSpPr txBox="1"/>
          <p:nvPr/>
        </p:nvSpPr>
        <p:spPr>
          <a:xfrm>
            <a:off x="1602377" y="629434"/>
            <a:ext cx="4907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solidFill>
                  <a:srgbClr val="A53010"/>
                </a:solidFill>
              </a:rPr>
              <a:t>ÖRNEK ATASÖZLERİ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4150861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7960E00F-1969-409F-810A-5084F23A158A}"/>
              </a:ext>
            </a:extLst>
          </p:cNvPr>
          <p:cNvSpPr txBox="1"/>
          <p:nvPr/>
        </p:nvSpPr>
        <p:spPr>
          <a:xfrm>
            <a:off x="1602377" y="629434"/>
            <a:ext cx="2986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>
                <a:solidFill>
                  <a:srgbClr val="A53010"/>
                </a:solidFill>
              </a:rPr>
              <a:t>ÖZELLİKLERİ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1AB9A24D-BAA1-4005-A345-6FE15ED3B641}"/>
              </a:ext>
            </a:extLst>
          </p:cNvPr>
          <p:cNvSpPr/>
          <p:nvPr/>
        </p:nvSpPr>
        <p:spPr>
          <a:xfrm>
            <a:off x="1602377" y="1392095"/>
            <a:ext cx="8717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Atasözleri bir toplumun duygu, düşünce inanç ve kültür yapısını yansıtır.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CE565B1A-D3EA-43CE-81F7-2E2DA1F0F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948" y="3608963"/>
            <a:ext cx="3680052" cy="2552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C9C89D01-E9C1-4896-BF8C-8737FB6144E5}"/>
              </a:ext>
            </a:extLst>
          </p:cNvPr>
          <p:cNvSpPr txBox="1"/>
          <p:nvPr/>
        </p:nvSpPr>
        <p:spPr>
          <a:xfrm>
            <a:off x="6549524" y="3484007"/>
            <a:ext cx="52418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dirty="0"/>
              <a:t>Bu atasözü yardımın gizli yapılması gerektiğini anlatmaktadır. Bu durum İslam dininin kültürümüzde oluşturduğu bir davranış biçimidir ve bu söz zaman içerisinde benimsenerek atasözü halini almıştır.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23ED04EF-0EB0-474D-870B-D2EDEB747D10}"/>
              </a:ext>
            </a:extLst>
          </p:cNvPr>
          <p:cNvSpPr/>
          <p:nvPr/>
        </p:nvSpPr>
        <p:spPr>
          <a:xfrm>
            <a:off x="2293750" y="2844225"/>
            <a:ext cx="6976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00B0F0"/>
                </a:solidFill>
              </a:rPr>
              <a:t>Sağ elin verdiğini sol elin görmesin.</a:t>
            </a:r>
          </a:p>
        </p:txBody>
      </p:sp>
    </p:spTree>
    <p:extLst>
      <p:ext uri="{BB962C8B-B14F-4D97-AF65-F5344CB8AC3E}">
        <p14:creationId xmlns:p14="http://schemas.microsoft.com/office/powerpoint/2010/main" xmlns="" val="105015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81E05A10-C933-4C45-98D1-29F4E244C6FE}"/>
              </a:ext>
            </a:extLst>
          </p:cNvPr>
          <p:cNvSpPr/>
          <p:nvPr/>
        </p:nvSpPr>
        <p:spPr>
          <a:xfrm>
            <a:off x="1737360" y="651867"/>
            <a:ext cx="8717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Anonimdir yani kimin söylediği belli değildir.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06097628-C41D-43B6-804C-83BF5F205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610" y="1815060"/>
            <a:ext cx="4537405" cy="461621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D58EE8-87C0-416D-BE3B-C3E72A4F121F}"/>
              </a:ext>
            </a:extLst>
          </p:cNvPr>
          <p:cNvSpPr txBox="1"/>
          <p:nvPr/>
        </p:nvSpPr>
        <p:spPr>
          <a:xfrm>
            <a:off x="7211376" y="2320157"/>
            <a:ext cx="42403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dirty="0"/>
              <a:t>Atasözleri toplum yaşayışından kendiliğinden ortaya çıkar söylenen bir sözün toplum tarafından sürekli söylenerek bilinen bir söz haline gelmesiyle oluşmuştur. Sözü kimin, nerede, ne zaman söylediği belli değildir.</a:t>
            </a:r>
          </a:p>
        </p:txBody>
      </p:sp>
    </p:spTree>
    <p:extLst>
      <p:ext uri="{BB962C8B-B14F-4D97-AF65-F5344CB8AC3E}">
        <p14:creationId xmlns:p14="http://schemas.microsoft.com/office/powerpoint/2010/main" xmlns="" val="1486156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81E05A10-C933-4C45-98D1-29F4E244C6FE}"/>
              </a:ext>
            </a:extLst>
          </p:cNvPr>
          <p:cNvSpPr/>
          <p:nvPr/>
        </p:nvSpPr>
        <p:spPr>
          <a:xfrm>
            <a:off x="1737360" y="651867"/>
            <a:ext cx="94444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/>
              <a:t>Atasözleri kalıplaşmış sözlerdir. Sözcüklerinin yerine başka sözcükler getirilemez, sözcüklerin sıralanışında da değişiklik yapılamaz.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D58EE8-87C0-416D-BE3B-C3E72A4F121F}"/>
              </a:ext>
            </a:extLst>
          </p:cNvPr>
          <p:cNvSpPr txBox="1"/>
          <p:nvPr/>
        </p:nvSpPr>
        <p:spPr>
          <a:xfrm>
            <a:off x="2517456" y="3429000"/>
            <a:ext cx="866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dirty="0"/>
              <a:t>Damlaya damlaya göl olur. Atasözünü damlaya damlaya havuz olur şeklinde yazamayız.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F59B5D52-1490-418F-BC50-D8B6F686774B}"/>
              </a:ext>
            </a:extLst>
          </p:cNvPr>
          <p:cNvSpPr txBox="1"/>
          <p:nvPr/>
        </p:nvSpPr>
        <p:spPr>
          <a:xfrm>
            <a:off x="2517456" y="5059003"/>
            <a:ext cx="866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2400" dirty="0"/>
              <a:t>Göl olur damlaya damlaya şeklinde de yazmak doğru değildir çünkü kelimelerin yeri de değiştirilemez.</a:t>
            </a:r>
          </a:p>
        </p:txBody>
      </p:sp>
    </p:spTree>
    <p:extLst>
      <p:ext uri="{BB962C8B-B14F-4D97-AF65-F5344CB8AC3E}">
        <p14:creationId xmlns:p14="http://schemas.microsoft.com/office/powerpoint/2010/main" xmlns="" val="1007875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DA5E9A25-8257-46FE-8D90-8E49A8E08131}"/>
              </a:ext>
            </a:extLst>
          </p:cNvPr>
          <p:cNvSpPr/>
          <p:nvPr/>
        </p:nvSpPr>
        <p:spPr>
          <a:xfrm>
            <a:off x="1568676" y="675251"/>
            <a:ext cx="10482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Atasözlerinin birçoğunda mecazlı bir söyleyiş vardır.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FDC87AC0-1819-4161-8E09-F307BA7ECABB}"/>
              </a:ext>
            </a:extLst>
          </p:cNvPr>
          <p:cNvSpPr/>
          <p:nvPr/>
        </p:nvSpPr>
        <p:spPr>
          <a:xfrm>
            <a:off x="2481942" y="1487716"/>
            <a:ext cx="928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chemeClr val="accent1">
                    <a:lumMod val="75000"/>
                  </a:schemeClr>
                </a:solidFill>
              </a:rPr>
              <a:t>“Terzi kendi söküğünü dikemez ” atasözü, “İnsanlar başkalarına yaptıkları hizmetleri kendilerine yapamazlar.” anlamını taşır. Bu atasözünün terziyle,  sökükle bir ilgisi yoktur.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6A1C4F3-666D-4377-9E68-58C1E536167D}"/>
              </a:ext>
            </a:extLst>
          </p:cNvPr>
          <p:cNvSpPr/>
          <p:nvPr/>
        </p:nvSpPr>
        <p:spPr>
          <a:xfrm>
            <a:off x="2481941" y="3758978"/>
            <a:ext cx="88740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Çok az da olsa gerçek anlam taşıyan atasözleri de vardır.</a:t>
            </a:r>
          </a:p>
          <a:p>
            <a:endParaRPr lang="tr-TR" sz="2800" dirty="0"/>
          </a:p>
          <a:p>
            <a:r>
              <a:rPr lang="tr-TR" sz="2800" dirty="0"/>
              <a:t>Dost ile ye, iç; alışveriş etme.</a:t>
            </a:r>
            <a:br>
              <a:rPr lang="tr-TR" sz="2800" dirty="0"/>
            </a:br>
            <a:endParaRPr lang="tr-TR" sz="2800" dirty="0"/>
          </a:p>
          <a:p>
            <a:r>
              <a:rPr lang="tr-TR" sz="2800" dirty="0"/>
              <a:t>Bugünün işini yarına bırakma.</a:t>
            </a:r>
          </a:p>
        </p:txBody>
      </p:sp>
    </p:spTree>
    <p:extLst>
      <p:ext uri="{BB962C8B-B14F-4D97-AF65-F5344CB8AC3E}">
        <p14:creationId xmlns:p14="http://schemas.microsoft.com/office/powerpoint/2010/main" xmlns="" val="654492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DA5E9A25-8257-46FE-8D90-8E49A8E08131}"/>
              </a:ext>
            </a:extLst>
          </p:cNvPr>
          <p:cNvSpPr/>
          <p:nvPr/>
        </p:nvSpPr>
        <p:spPr>
          <a:xfrm>
            <a:off x="1568676" y="675251"/>
            <a:ext cx="6885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chemeClr val="accent1">
                    <a:lumMod val="75000"/>
                  </a:schemeClr>
                </a:solidFill>
              </a:rPr>
              <a:t>Atasözleri bir ders ve öğüt verirler.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FDC87AC0-1819-4161-8E09-F307BA7ECABB}"/>
              </a:ext>
            </a:extLst>
          </p:cNvPr>
          <p:cNvSpPr/>
          <p:nvPr/>
        </p:nvSpPr>
        <p:spPr>
          <a:xfrm>
            <a:off x="2342605" y="2090172"/>
            <a:ext cx="928333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2060"/>
                </a:solidFill>
              </a:rPr>
              <a:t>Üzüm üzüme baka baka kararır. </a:t>
            </a:r>
          </a:p>
          <a:p>
            <a:endParaRPr lang="tr-TR" sz="2800" dirty="0">
              <a:solidFill>
                <a:srgbClr val="002060"/>
              </a:solidFill>
            </a:endParaRPr>
          </a:p>
          <a:p>
            <a:endParaRPr lang="tr-TR" sz="2800" dirty="0">
              <a:solidFill>
                <a:srgbClr val="002060"/>
              </a:solidFill>
            </a:endParaRPr>
          </a:p>
          <a:p>
            <a:r>
              <a:rPr lang="tr-TR" sz="2800" dirty="0">
                <a:solidFill>
                  <a:srgbClr val="002060"/>
                </a:solidFill>
              </a:rPr>
              <a:t>Bu atasözü birlikte olduğumuz arkadaşlarımızı iyi seçmemiz gerektiği çünkü insanın zamanla yanında gezdiği insanlara benzemeye başladığı anlatılmaktadır.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98375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F4C609CB-A101-4FBC-AF0B-C4AE0DEBE375}"/>
              </a:ext>
            </a:extLst>
          </p:cNvPr>
          <p:cNvSpPr/>
          <p:nvPr/>
        </p:nvSpPr>
        <p:spPr>
          <a:xfrm>
            <a:off x="1750422" y="1428423"/>
            <a:ext cx="94923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3200" dirty="0"/>
              <a:t>Bir olayı, bir durumu, bir kavramı daha etkileyici anlatmak için bir araya getirdiğimiz birden çok sözcükten oluşan kalıplaşmış sözcük topluluğuna </a:t>
            </a:r>
            <a:r>
              <a:rPr lang="tr-TR" sz="3200" b="1" dirty="0">
                <a:solidFill>
                  <a:srgbClr val="FF0000"/>
                </a:solidFill>
              </a:rPr>
              <a:t>deyim</a:t>
            </a:r>
            <a:r>
              <a:rPr lang="tr-TR" sz="3200" b="1" dirty="0"/>
              <a:t> </a:t>
            </a:r>
            <a:r>
              <a:rPr lang="tr-TR" sz="3200" dirty="0"/>
              <a:t>denir.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762E1150-AA5E-48E2-B343-9AE515941659}"/>
              </a:ext>
            </a:extLst>
          </p:cNvPr>
          <p:cNvSpPr txBox="1"/>
          <p:nvPr/>
        </p:nvSpPr>
        <p:spPr>
          <a:xfrm>
            <a:off x="1619790" y="505093"/>
            <a:ext cx="4258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A53010"/>
                </a:solidFill>
              </a:rPr>
              <a:t>DEYİMLER</a:t>
            </a:r>
          </a:p>
        </p:txBody>
      </p:sp>
    </p:spTree>
    <p:extLst>
      <p:ext uri="{BB962C8B-B14F-4D97-AF65-F5344CB8AC3E}">
        <p14:creationId xmlns:p14="http://schemas.microsoft.com/office/powerpoint/2010/main" xmlns="" val="2006085866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97</TotalTime>
  <Words>798</Words>
  <Application>Microsoft Office PowerPoint</Application>
  <PresentationFormat>Özel</PresentationFormat>
  <Paragraphs>118</Paragraphs>
  <Slides>27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Duman</vt:lpstr>
      <vt:lpstr>ATASÖZLERİ VE DEYİMLER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ATASÖZLERİ VE DEYİMLER</dc:title>
  <dc:creator>mustafa</dc:creator>
  <cp:lastModifiedBy>ronican</cp:lastModifiedBy>
  <cp:revision>12</cp:revision>
  <dcterms:created xsi:type="dcterms:W3CDTF">2020-05-02T09:47:56Z</dcterms:created>
  <dcterms:modified xsi:type="dcterms:W3CDTF">2020-10-01T08:59:18Z</dcterms:modified>
</cp:coreProperties>
</file>