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260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293" r:id="rId14"/>
    <p:sldId id="306" r:id="rId15"/>
    <p:sldId id="382" r:id="rId16"/>
    <p:sldId id="383" r:id="rId17"/>
    <p:sldId id="384" r:id="rId18"/>
    <p:sldId id="385" r:id="rId19"/>
    <p:sldId id="386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692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9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3" Type="http://schemas.openxmlformats.org/officeDocument/2006/relationships/slide" Target="slides/slide2.xml" /><Relationship Id="rId21" Type="http://schemas.openxmlformats.org/officeDocument/2006/relationships/presProps" Target="presProp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tableStyles" Target="tableStyle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theme" Target="theme/theme1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22.10.2020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22.10.2020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22.10.2020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22.10.2020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1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1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1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1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971600" y="1916832"/>
            <a:ext cx="734481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KAT  PROBLEMLERİ</a:t>
            </a: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6"/>
          <p:cNvSpPr/>
          <p:nvPr/>
        </p:nvSpPr>
        <p:spPr>
          <a:xfrm>
            <a:off x="467544" y="188640"/>
            <a:ext cx="7992888" cy="784830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Katları toplarız:</a:t>
            </a: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3 kat + 1 kat = 4 kat</a:t>
            </a:r>
          </a:p>
          <a:p>
            <a:pPr algn="ctr"/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Comic Sans MS" pitchFamily="66" charset="0"/>
            </a:endParaRP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Fazlalığı çıkarırız:</a:t>
            </a: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356 – 12 = 344</a:t>
            </a:r>
          </a:p>
          <a:p>
            <a:pPr algn="ctr"/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Comic Sans MS" pitchFamily="66" charset="0"/>
            </a:endParaRP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Şimdi bölebiliriz:</a:t>
            </a: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344 </a:t>
            </a:r>
            <a:r>
              <a:rPr lang="tr-TR" sz="2800" dirty="0">
                <a:latin typeface="Comic Sans MS" pitchFamily="66" charset="0"/>
              </a:rPr>
              <a:t>÷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4</a:t>
            </a:r>
            <a:r>
              <a:rPr lang="tr-TR" sz="2800" dirty="0">
                <a:latin typeface="Comic Sans MS" pitchFamily="66" charset="0"/>
              </a:rPr>
              <a:t> =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86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(Az olan kutu)</a:t>
            </a: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(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86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x3) + 12 = 270 (Çok olan kutu)</a:t>
            </a:r>
          </a:p>
          <a:p>
            <a:pPr algn="ctr"/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Comic Sans MS" pitchFamily="66" charset="0"/>
            </a:endParaRPr>
          </a:p>
          <a:p>
            <a:pPr algn="ctr"/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Comic Sans MS" pitchFamily="66" charset="0"/>
            </a:endParaRPr>
          </a:p>
          <a:p>
            <a:pPr algn="ctr"/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Comic Sans MS" pitchFamily="66" charset="0"/>
            </a:endParaRPr>
          </a:p>
          <a:p>
            <a:pPr algn="ctr"/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Comic Sans MS" pitchFamily="66" charset="0"/>
            </a:endParaRPr>
          </a:p>
          <a:p>
            <a:pPr algn="ctr"/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Comic Sans MS" pitchFamily="66" charset="0"/>
            </a:endParaRPr>
          </a:p>
          <a:p>
            <a:pPr algn="ctr"/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Comic Sans MS" pitchFamily="66" charset="0"/>
            </a:endParaRPr>
          </a:p>
          <a:p>
            <a:pPr algn="ctr"/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Comic Sans MS" pitchFamily="66" charset="0"/>
            </a:endParaRPr>
          </a:p>
          <a:p>
            <a:pPr algn="ctr"/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Comic Sans MS" pitchFamily="66" charset="0"/>
            </a:endParaRPr>
          </a:p>
          <a:p>
            <a:pPr algn="ctr"/>
            <a:r>
              <a:rPr lang="tr-TR" sz="2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</a:t>
            </a:r>
          </a:p>
        </p:txBody>
      </p:sp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4365104"/>
            <a:ext cx="4968552" cy="220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320480"/>
          </a:xfrm>
        </p:spPr>
        <p:txBody>
          <a:bodyPr>
            <a:normAutofit/>
          </a:bodyPr>
          <a:lstStyle/>
          <a:p>
            <a:r>
              <a:rPr lang="tr-TR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4-</a:t>
            </a:r>
            <a:r>
              <a:rPr lang="tr-TR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İki otobüste toplam 234 yolcu var. Birinci otobüsteki yolcular diğerinin 3 katından 6 eksiktir. Her iki otobüste kaçar yolcu vardır?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260648"/>
            <a:ext cx="8003232" cy="4320480"/>
          </a:xfrm>
        </p:spPr>
        <p:txBody>
          <a:bodyPr>
            <a:normAutofit fontScale="90000"/>
          </a:bodyPr>
          <a:lstStyle/>
          <a:p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Katları toplarız:</a:t>
            </a:r>
            <a:b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</a:b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3 kat + 1 kat = 4 kat</a:t>
            </a:r>
            <a:b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</a:br>
            <a:b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</a:br>
            <a:r>
              <a:rPr lang="tr-TR" sz="3100" b="1" dirty="0"/>
              <a:t>Eksikliği toplarız.</a:t>
            </a:r>
            <a:br>
              <a:rPr lang="tr-TR" sz="3100" b="1" dirty="0"/>
            </a:br>
            <a:r>
              <a:rPr lang="tr-TR" sz="3100" b="1" dirty="0"/>
              <a:t>234 + 6 = 240</a:t>
            </a:r>
            <a:br>
              <a:rPr lang="tr-TR" sz="3100" b="1" dirty="0"/>
            </a:br>
            <a:br>
              <a:rPr lang="tr-TR" sz="3100" b="1" dirty="0"/>
            </a:b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Şimdi bölebiliriz:</a:t>
            </a:r>
            <a:b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</a:b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240 </a:t>
            </a:r>
            <a:r>
              <a:rPr lang="tr-TR" sz="3200" dirty="0">
                <a:latin typeface="Comic Sans MS" pitchFamily="66" charset="0"/>
              </a:rPr>
              <a:t>÷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4</a:t>
            </a:r>
            <a:r>
              <a:rPr lang="tr-TR" sz="3200" dirty="0">
                <a:latin typeface="Comic Sans MS" pitchFamily="66" charset="0"/>
              </a:rPr>
              <a:t> =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60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(Az olan yolcular.)</a:t>
            </a:r>
            <a:b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</a:b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(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60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x 3) - 6 = 174 (Çok olan yolcular.)</a:t>
            </a:r>
            <a:br>
              <a:rPr lang="tr-TR" dirty="0"/>
            </a:br>
            <a:endParaRPr lang="tr-TR" dirty="0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365104"/>
            <a:ext cx="5806167" cy="2126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0" y="836712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5-</a:t>
            </a:r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Demet ve  Mustafa’nın ağırlıklarının toplamı 145 kg’dır. Mustafa, Demet’in 2 katından 10 kg daha ağır olduğuna göre her birinin ağırlığını bulunuz.</a:t>
            </a:r>
          </a:p>
        </p:txBody>
      </p:sp>
    </p:spTree>
    <p:extLst>
      <p:ext uri="{BB962C8B-B14F-4D97-AF65-F5344CB8AC3E}">
        <p14:creationId xmlns:p14="http://schemas.microsoft.com/office/powerpoint/2010/main" val="298834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 Başlık"/>
          <p:cNvSpPr txBox="1">
            <a:spLocks/>
          </p:cNvSpPr>
          <p:nvPr/>
        </p:nvSpPr>
        <p:spPr>
          <a:xfrm>
            <a:off x="683568" y="0"/>
            <a:ext cx="8003232" cy="4320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Katları toplarız:</a:t>
            </a:r>
            <a:b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kat + 1 kat = 3 kat</a:t>
            </a:r>
            <a:b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b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tr-TR" sz="3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Fazlalığı çıkarırız.</a:t>
            </a:r>
            <a:br>
              <a:rPr kumimoji="0" lang="tr-TR" sz="3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tr-TR" sz="3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145 - 10 = 135</a:t>
            </a:r>
            <a:br>
              <a:rPr kumimoji="0" lang="tr-TR" sz="3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tr-TR" sz="3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Şimdi bölebiliriz:</a:t>
            </a:r>
            <a:b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135 </a:t>
            </a: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÷ </a:t>
            </a:r>
            <a: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3</a:t>
            </a: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= </a:t>
            </a:r>
            <a: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45</a:t>
            </a:r>
            <a: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(Az</a:t>
            </a:r>
            <a:r>
              <a:rPr kumimoji="0" lang="tr-TR" sz="3200" b="1" i="0" u="none" strike="noStrike" kern="1200" cap="none" spc="0" normalizeH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olan ağırlık</a:t>
            </a:r>
            <a: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.)</a:t>
            </a:r>
            <a:b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145 - </a:t>
            </a:r>
            <a: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45</a:t>
            </a:r>
            <a:r>
              <a:rPr kumimoji="0" lang="tr-TR" sz="32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= 100 (Çok olan ağırlık.)</a:t>
            </a:r>
            <a:br>
              <a:rPr kumimoji="0" lang="tr-T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005064"/>
            <a:ext cx="2961381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353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0" y="836712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atin typeface="Comic Sans MS" pitchFamily="66" charset="0"/>
              </a:rPr>
              <a:t>   </a:t>
            </a:r>
            <a:r>
              <a:rPr lang="tr-TR" sz="4000" b="1" dirty="0">
                <a:solidFill>
                  <a:srgbClr val="FF0000"/>
                </a:solidFill>
                <a:latin typeface="Comic Sans MS" pitchFamily="66" charset="0"/>
              </a:rPr>
              <a:t>6- </a:t>
            </a:r>
            <a:r>
              <a:rPr lang="tr-TR" sz="4000" b="1" dirty="0">
                <a:latin typeface="Comic Sans MS" pitchFamily="66" charset="0"/>
              </a:rPr>
              <a:t>Bir çiftlikte toplam 112   hayvan vardır. Koyunlar, ineklerin  4 katından  12 eksik   olduğuna göre, koyunların sayısı kaçtır?</a:t>
            </a:r>
            <a:endParaRPr lang="tr-TR" sz="4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4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0" y="836712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atin typeface="Comic Sans MS" pitchFamily="66" charset="0"/>
              </a:rPr>
              <a:t>   </a:t>
            </a:r>
            <a:r>
              <a:rPr lang="tr-TR" sz="4000" b="1" dirty="0">
                <a:solidFill>
                  <a:srgbClr val="FF0000"/>
                </a:solidFill>
                <a:latin typeface="Comic Sans MS" pitchFamily="66" charset="0"/>
              </a:rPr>
              <a:t>7- </a:t>
            </a:r>
            <a:r>
              <a:rPr lang="tr-TR" sz="4000" b="1" dirty="0">
                <a:latin typeface="Comic Sans MS" pitchFamily="66" charset="0"/>
              </a:rPr>
              <a:t>Cem’in ağırlığı, kardeşinin ağırlığının 2 katından 4 kg fazladır.İkisinin ağırlıklarının toplamı 73 kg ise, her birinin ağırlıklarını bulunuz.</a:t>
            </a:r>
            <a:endParaRPr lang="tr-TR" sz="4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4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0" y="836712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atin typeface="Comic Sans MS" pitchFamily="66" charset="0"/>
              </a:rPr>
              <a:t>   </a:t>
            </a:r>
            <a:r>
              <a:rPr lang="tr-TR" sz="4000" b="1" dirty="0">
                <a:solidFill>
                  <a:srgbClr val="FF0000"/>
                </a:solidFill>
                <a:latin typeface="Comic Sans MS" pitchFamily="66" charset="0"/>
              </a:rPr>
              <a:t>8- </a:t>
            </a:r>
            <a:r>
              <a:rPr lang="tr-TR" sz="4000" b="1" dirty="0">
                <a:latin typeface="Comic Sans MS" pitchFamily="66" charset="0"/>
              </a:rPr>
              <a:t>Cem’in ağırlığı, kardeşinin ağırlığının 2 katından 4 kg fazladır.İkisinin ağırlıklarının toplamı 73 kg ise, her birinin ağırlıklarını bulunuz.</a:t>
            </a:r>
            <a:endParaRPr lang="tr-TR" sz="4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4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0" y="836712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atin typeface="Comic Sans MS" pitchFamily="66" charset="0"/>
              </a:rPr>
              <a:t>   </a:t>
            </a:r>
            <a:r>
              <a:rPr lang="tr-TR" sz="4000" b="1" dirty="0">
                <a:solidFill>
                  <a:srgbClr val="FF0000"/>
                </a:solidFill>
                <a:latin typeface="Comic Sans MS" pitchFamily="66" charset="0"/>
              </a:rPr>
              <a:t>9- </a:t>
            </a:r>
            <a:r>
              <a:rPr lang="tr-TR" sz="4000" b="1" dirty="0">
                <a:latin typeface="Comic Sans MS" pitchFamily="66" charset="0"/>
              </a:rPr>
              <a:t>İki sayının toplamı 156 ‘dır. Büyük sayı küçük sayının 5 katından 12 fazla ise, büyük sayı kaçtır ? </a:t>
            </a:r>
          </a:p>
          <a:p>
            <a:pPr algn="ctr"/>
            <a:endParaRPr lang="tr-TR" sz="4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4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0" y="836712"/>
            <a:ext cx="888240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atin typeface="Comic Sans MS" pitchFamily="66" charset="0"/>
              </a:rPr>
              <a:t>   </a:t>
            </a:r>
            <a:r>
              <a:rPr lang="tr-TR" sz="4000" b="1" dirty="0">
                <a:solidFill>
                  <a:srgbClr val="FF0000"/>
                </a:solidFill>
                <a:latin typeface="Comic Sans MS" pitchFamily="66" charset="0"/>
              </a:rPr>
              <a:t>10- </a:t>
            </a:r>
            <a:r>
              <a:rPr lang="tr-TR" sz="4000" b="1" dirty="0">
                <a:latin typeface="Comic Sans MS" pitchFamily="66" charset="0"/>
              </a:rPr>
              <a:t>Okuduğum masal kitabı ile romanın sayfalarının toplamı 176’dır. Romanın sayfaları masal kitabının 3 katından 16 eksik olduğuna göre, roman kaç sayfadır?</a:t>
            </a:r>
          </a:p>
          <a:p>
            <a:pPr algn="ctr"/>
            <a:endParaRPr lang="tr-TR" sz="4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4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395536" y="908720"/>
            <a:ext cx="8496944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1-</a:t>
            </a:r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Elif ile ninesinin yaşlarının toplamı 90’dır.Ninesinin yaşı Elif’in yaşının </a:t>
            </a:r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5 katı </a:t>
            </a:r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olduğuna göre, Elif kaç yaşındadır?</a:t>
            </a:r>
          </a:p>
          <a:p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60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827584" y="404664"/>
            <a:ext cx="800610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Önce verilen katları toplarız. </a:t>
            </a: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204864"/>
            <a:ext cx="4536504" cy="4144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827584" y="404664"/>
            <a:ext cx="800610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Sonra yaşların toplamını katlar toplamına bölünce Elif’in yaşını buluruz. 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284984"/>
            <a:ext cx="5293133" cy="3219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827584" y="404664"/>
            <a:ext cx="8006107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1 kat olan Elif’in yaşını, yaşların toplamından çıkarırsak ninenin yaşını da buluruz. </a:t>
            </a: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149080"/>
            <a:ext cx="4525360" cy="22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395536" y="908720"/>
            <a:ext cx="849694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2-</a:t>
            </a:r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Çiftlikteki tavuk ve hindilerin toplamı 153’dür.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Tavukların sayısı</a:t>
            </a:r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hindilerin sayısının </a:t>
            </a:r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8 katı </a:t>
            </a:r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olduğuna göre, çiftlikte kaç tavuk vardır?</a:t>
            </a:r>
          </a:p>
          <a:p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60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467544" y="188640"/>
            <a:ext cx="79928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Önce verilen katları toplarız. </a:t>
            </a: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908720"/>
            <a:ext cx="3096344" cy="220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ikdörtgen 6"/>
          <p:cNvSpPr/>
          <p:nvPr/>
        </p:nvSpPr>
        <p:spPr>
          <a:xfrm>
            <a:off x="539552" y="3284984"/>
            <a:ext cx="838943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Sonra hayvanların toplamını katlar toplamına bölünce hindi sayısını buluruz. </a:t>
            </a:r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221088"/>
            <a:ext cx="4177623" cy="23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755576" y="692696"/>
            <a:ext cx="79928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Hayvanların toplamından hindi sayısını çıkarınca tavuk sayısını buluruz. 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153 – 17 = 136 tavuk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Comic Sans MS" pitchFamily="66" charset="0"/>
            </a:endParaRPr>
          </a:p>
        </p:txBody>
      </p:sp>
      <p:sp>
        <p:nvSpPr>
          <p:cNvPr id="6" name="Dikdörtgen 6"/>
          <p:cNvSpPr/>
          <p:nvPr/>
        </p:nvSpPr>
        <p:spPr>
          <a:xfrm>
            <a:off x="539552" y="3284984"/>
            <a:ext cx="83894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Ya da</a:t>
            </a:r>
            <a:r>
              <a:rPr lang="tr-TR" sz="32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17’nin 8 katını çarpma işlemi ile buluruz.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17</a:t>
            </a:r>
            <a:r>
              <a:rPr lang="tr-TR" sz="32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x 8 = 136 tavuk </a:t>
            </a:r>
          </a:p>
        </p:txBody>
      </p:sp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320480"/>
          </a:xfrm>
        </p:spPr>
        <p:txBody>
          <a:bodyPr>
            <a:normAutofit/>
          </a:bodyPr>
          <a:lstStyle/>
          <a:p>
            <a:r>
              <a:rPr lang="tr-TR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3-</a:t>
            </a:r>
            <a:r>
              <a:rPr lang="tr-TR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Comic Sans MS" pitchFamily="66" charset="0"/>
              </a:rPr>
              <a:t> İki kolide toplam 356 bardak vardır. Kolilerden birindeki bardaklar diğerinin 3 katından 12 fazladır. Her kolide kaç bardak olduğunu bulunuz.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362</Words>
  <Application>Microsoft Office PowerPoint</Application>
  <PresentationFormat>Ekran Gösterisi (4:3)</PresentationFormat>
  <Paragraphs>41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3- İki kolide toplam 356 bardak vardır. Kolilerden birindeki bardaklar diğerinin 3 katından 12 fazladır. Her kolide kaç bardak olduğunu bulunuz.</vt:lpstr>
      <vt:lpstr>PowerPoint Sunusu</vt:lpstr>
      <vt:lpstr>4- İki otobüste toplam 234 yolcu var. Birinci otobüsteki yolcular diğerinin 3 katından 6 eksiktir. Her iki otobüste kaçar yolcu vardır?</vt:lpstr>
      <vt:lpstr>Katları toplarız: 3 kat + 1 kat = 4 kat  Eksikliği toplarız. 234 + 6 = 240  Şimdi bölebiliriz: 240 ÷ 4 =  60 (Az olan yolcular.) (60 x 3) - 6 = 174 (Çok olan yolcular.)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Hasan Ayık</cp:lastModifiedBy>
  <cp:revision>65</cp:revision>
  <dcterms:created xsi:type="dcterms:W3CDTF">2013-07-01T19:15:16Z</dcterms:created>
  <dcterms:modified xsi:type="dcterms:W3CDTF">2020-10-22T03:01:13Z</dcterms:modified>
</cp:coreProperties>
</file>