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57" r:id="rId3"/>
    <p:sldId id="312" r:id="rId4"/>
    <p:sldId id="258" r:id="rId5"/>
    <p:sldId id="313" r:id="rId6"/>
    <p:sldId id="259" r:id="rId7"/>
    <p:sldId id="314" r:id="rId8"/>
    <p:sldId id="260" r:id="rId9"/>
    <p:sldId id="315" r:id="rId10"/>
    <p:sldId id="261" r:id="rId11"/>
    <p:sldId id="316" r:id="rId12"/>
    <p:sldId id="262" r:id="rId13"/>
    <p:sldId id="263" r:id="rId14"/>
    <p:sldId id="264" r:id="rId15"/>
    <p:sldId id="325" r:id="rId16"/>
    <p:sldId id="265" r:id="rId17"/>
    <p:sldId id="266" r:id="rId18"/>
    <p:sldId id="317" r:id="rId19"/>
    <p:sldId id="267" r:id="rId20"/>
    <p:sldId id="268" r:id="rId21"/>
    <p:sldId id="318" r:id="rId22"/>
    <p:sldId id="269" r:id="rId23"/>
    <p:sldId id="319" r:id="rId24"/>
    <p:sldId id="270" r:id="rId25"/>
    <p:sldId id="271" r:id="rId26"/>
    <p:sldId id="272" r:id="rId27"/>
    <p:sldId id="273" r:id="rId28"/>
    <p:sldId id="274" r:id="rId29"/>
    <p:sldId id="275" r:id="rId30"/>
    <p:sldId id="326" r:id="rId31"/>
    <p:sldId id="276" r:id="rId32"/>
    <p:sldId id="277" r:id="rId33"/>
    <p:sldId id="320" r:id="rId34"/>
    <p:sldId id="278" r:id="rId35"/>
    <p:sldId id="321" r:id="rId36"/>
    <p:sldId id="279" r:id="rId37"/>
    <p:sldId id="322" r:id="rId38"/>
    <p:sldId id="280" r:id="rId39"/>
    <p:sldId id="323" r:id="rId40"/>
    <p:sldId id="281" r:id="rId41"/>
    <p:sldId id="324" r:id="rId42"/>
    <p:sldId id="282" r:id="rId43"/>
    <p:sldId id="283" r:id="rId44"/>
    <p:sldId id="284" r:id="rId45"/>
    <p:sldId id="327" r:id="rId46"/>
    <p:sldId id="285" r:id="rId47"/>
    <p:sldId id="286" r:id="rId48"/>
    <p:sldId id="287" r:id="rId49"/>
    <p:sldId id="328" r:id="rId50"/>
    <p:sldId id="288" r:id="rId51"/>
    <p:sldId id="329" r:id="rId52"/>
    <p:sldId id="289" r:id="rId53"/>
    <p:sldId id="290" r:id="rId54"/>
    <p:sldId id="291" r:id="rId55"/>
    <p:sldId id="330" r:id="rId56"/>
    <p:sldId id="292" r:id="rId57"/>
    <p:sldId id="293" r:id="rId58"/>
    <p:sldId id="331" r:id="rId59"/>
    <p:sldId id="294" r:id="rId60"/>
    <p:sldId id="332" r:id="rId61"/>
    <p:sldId id="295" r:id="rId62"/>
    <p:sldId id="333" r:id="rId63"/>
    <p:sldId id="296" r:id="rId64"/>
    <p:sldId id="334" r:id="rId65"/>
    <p:sldId id="297" r:id="rId66"/>
    <p:sldId id="335" r:id="rId67"/>
    <p:sldId id="298" r:id="rId68"/>
    <p:sldId id="299" r:id="rId69"/>
    <p:sldId id="336" r:id="rId70"/>
    <p:sldId id="300" r:id="rId71"/>
    <p:sldId id="301" r:id="rId72"/>
    <p:sldId id="337" r:id="rId73"/>
    <p:sldId id="302" r:id="rId74"/>
    <p:sldId id="303" r:id="rId75"/>
    <p:sldId id="338" r:id="rId76"/>
    <p:sldId id="304" r:id="rId77"/>
    <p:sldId id="305" r:id="rId78"/>
    <p:sldId id="339" r:id="rId79"/>
    <p:sldId id="340" r:id="rId80"/>
    <p:sldId id="306" r:id="rId81"/>
    <p:sldId id="307" r:id="rId82"/>
    <p:sldId id="308" r:id="rId83"/>
    <p:sldId id="341" r:id="rId84"/>
    <p:sldId id="309" r:id="rId85"/>
    <p:sldId id="310" r:id="rId86"/>
    <p:sldId id="311" r:id="rId8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296" y="-6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 /><Relationship Id="rId18" Type="http://schemas.openxmlformats.org/officeDocument/2006/relationships/slide" Target="slides/slide17.xml" /><Relationship Id="rId26" Type="http://schemas.openxmlformats.org/officeDocument/2006/relationships/slide" Target="slides/slide25.xml" /><Relationship Id="rId39" Type="http://schemas.openxmlformats.org/officeDocument/2006/relationships/slide" Target="slides/slide38.xml" /><Relationship Id="rId21" Type="http://schemas.openxmlformats.org/officeDocument/2006/relationships/slide" Target="slides/slide20.xml" /><Relationship Id="rId34" Type="http://schemas.openxmlformats.org/officeDocument/2006/relationships/slide" Target="slides/slide33.xml" /><Relationship Id="rId42" Type="http://schemas.openxmlformats.org/officeDocument/2006/relationships/slide" Target="slides/slide41.xml" /><Relationship Id="rId47" Type="http://schemas.openxmlformats.org/officeDocument/2006/relationships/slide" Target="slides/slide46.xml" /><Relationship Id="rId50" Type="http://schemas.openxmlformats.org/officeDocument/2006/relationships/slide" Target="slides/slide49.xml" /><Relationship Id="rId55" Type="http://schemas.openxmlformats.org/officeDocument/2006/relationships/slide" Target="slides/slide54.xml" /><Relationship Id="rId63" Type="http://schemas.openxmlformats.org/officeDocument/2006/relationships/slide" Target="slides/slide62.xml" /><Relationship Id="rId68" Type="http://schemas.openxmlformats.org/officeDocument/2006/relationships/slide" Target="slides/slide67.xml" /><Relationship Id="rId76" Type="http://schemas.openxmlformats.org/officeDocument/2006/relationships/slide" Target="slides/slide75.xml" /><Relationship Id="rId84" Type="http://schemas.openxmlformats.org/officeDocument/2006/relationships/slide" Target="slides/slide83.xml" /><Relationship Id="rId89" Type="http://schemas.openxmlformats.org/officeDocument/2006/relationships/viewProps" Target="viewProps.xml" /><Relationship Id="rId7" Type="http://schemas.openxmlformats.org/officeDocument/2006/relationships/slide" Target="slides/slide6.xml" /><Relationship Id="rId71" Type="http://schemas.openxmlformats.org/officeDocument/2006/relationships/slide" Target="slides/slide70.xml" /><Relationship Id="rId2" Type="http://schemas.openxmlformats.org/officeDocument/2006/relationships/slide" Target="slides/slide1.xml" /><Relationship Id="rId16" Type="http://schemas.openxmlformats.org/officeDocument/2006/relationships/slide" Target="slides/slide15.xml" /><Relationship Id="rId29" Type="http://schemas.openxmlformats.org/officeDocument/2006/relationships/slide" Target="slides/slide28.xml" /><Relationship Id="rId11" Type="http://schemas.openxmlformats.org/officeDocument/2006/relationships/slide" Target="slides/slide10.xml" /><Relationship Id="rId24" Type="http://schemas.openxmlformats.org/officeDocument/2006/relationships/slide" Target="slides/slide23.xml" /><Relationship Id="rId32" Type="http://schemas.openxmlformats.org/officeDocument/2006/relationships/slide" Target="slides/slide31.xml" /><Relationship Id="rId37" Type="http://schemas.openxmlformats.org/officeDocument/2006/relationships/slide" Target="slides/slide36.xml" /><Relationship Id="rId40" Type="http://schemas.openxmlformats.org/officeDocument/2006/relationships/slide" Target="slides/slide39.xml" /><Relationship Id="rId45" Type="http://schemas.openxmlformats.org/officeDocument/2006/relationships/slide" Target="slides/slide44.xml" /><Relationship Id="rId53" Type="http://schemas.openxmlformats.org/officeDocument/2006/relationships/slide" Target="slides/slide52.xml" /><Relationship Id="rId58" Type="http://schemas.openxmlformats.org/officeDocument/2006/relationships/slide" Target="slides/slide57.xml" /><Relationship Id="rId66" Type="http://schemas.openxmlformats.org/officeDocument/2006/relationships/slide" Target="slides/slide65.xml" /><Relationship Id="rId74" Type="http://schemas.openxmlformats.org/officeDocument/2006/relationships/slide" Target="slides/slide73.xml" /><Relationship Id="rId79" Type="http://schemas.openxmlformats.org/officeDocument/2006/relationships/slide" Target="slides/slide78.xml" /><Relationship Id="rId87" Type="http://schemas.openxmlformats.org/officeDocument/2006/relationships/slide" Target="slides/slide86.xml" /><Relationship Id="rId5" Type="http://schemas.openxmlformats.org/officeDocument/2006/relationships/slide" Target="slides/slide4.xml" /><Relationship Id="rId61" Type="http://schemas.openxmlformats.org/officeDocument/2006/relationships/slide" Target="slides/slide60.xml" /><Relationship Id="rId82" Type="http://schemas.openxmlformats.org/officeDocument/2006/relationships/slide" Target="slides/slide81.xml" /><Relationship Id="rId90" Type="http://schemas.openxmlformats.org/officeDocument/2006/relationships/theme" Target="theme/theme1.xml" /><Relationship Id="rId19" Type="http://schemas.openxmlformats.org/officeDocument/2006/relationships/slide" Target="slides/slide18.xml" /><Relationship Id="rId14" Type="http://schemas.openxmlformats.org/officeDocument/2006/relationships/slide" Target="slides/slide13.xml" /><Relationship Id="rId22" Type="http://schemas.openxmlformats.org/officeDocument/2006/relationships/slide" Target="slides/slide21.xml" /><Relationship Id="rId27" Type="http://schemas.openxmlformats.org/officeDocument/2006/relationships/slide" Target="slides/slide26.xml" /><Relationship Id="rId30" Type="http://schemas.openxmlformats.org/officeDocument/2006/relationships/slide" Target="slides/slide29.xml" /><Relationship Id="rId35" Type="http://schemas.openxmlformats.org/officeDocument/2006/relationships/slide" Target="slides/slide34.xml" /><Relationship Id="rId43" Type="http://schemas.openxmlformats.org/officeDocument/2006/relationships/slide" Target="slides/slide42.xml" /><Relationship Id="rId48" Type="http://schemas.openxmlformats.org/officeDocument/2006/relationships/slide" Target="slides/slide47.xml" /><Relationship Id="rId56" Type="http://schemas.openxmlformats.org/officeDocument/2006/relationships/slide" Target="slides/slide55.xml" /><Relationship Id="rId64" Type="http://schemas.openxmlformats.org/officeDocument/2006/relationships/slide" Target="slides/slide63.xml" /><Relationship Id="rId69" Type="http://schemas.openxmlformats.org/officeDocument/2006/relationships/slide" Target="slides/slide68.xml" /><Relationship Id="rId77" Type="http://schemas.openxmlformats.org/officeDocument/2006/relationships/slide" Target="slides/slide76.xml" /><Relationship Id="rId8" Type="http://schemas.openxmlformats.org/officeDocument/2006/relationships/slide" Target="slides/slide7.xml" /><Relationship Id="rId51" Type="http://schemas.openxmlformats.org/officeDocument/2006/relationships/slide" Target="slides/slide50.xml" /><Relationship Id="rId72" Type="http://schemas.openxmlformats.org/officeDocument/2006/relationships/slide" Target="slides/slide71.xml" /><Relationship Id="rId80" Type="http://schemas.openxmlformats.org/officeDocument/2006/relationships/slide" Target="slides/slide79.xml" /><Relationship Id="rId85" Type="http://schemas.openxmlformats.org/officeDocument/2006/relationships/slide" Target="slides/slide84.xml" /><Relationship Id="rId3" Type="http://schemas.openxmlformats.org/officeDocument/2006/relationships/slide" Target="slides/slide2.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slide" Target="slides/slide24.xml" /><Relationship Id="rId33" Type="http://schemas.openxmlformats.org/officeDocument/2006/relationships/slide" Target="slides/slide32.xml" /><Relationship Id="rId38" Type="http://schemas.openxmlformats.org/officeDocument/2006/relationships/slide" Target="slides/slide37.xml" /><Relationship Id="rId46" Type="http://schemas.openxmlformats.org/officeDocument/2006/relationships/slide" Target="slides/slide45.xml" /><Relationship Id="rId59" Type="http://schemas.openxmlformats.org/officeDocument/2006/relationships/slide" Target="slides/slide58.xml" /><Relationship Id="rId67" Type="http://schemas.openxmlformats.org/officeDocument/2006/relationships/slide" Target="slides/slide66.xml" /><Relationship Id="rId20" Type="http://schemas.openxmlformats.org/officeDocument/2006/relationships/slide" Target="slides/slide19.xml" /><Relationship Id="rId41" Type="http://schemas.openxmlformats.org/officeDocument/2006/relationships/slide" Target="slides/slide40.xml" /><Relationship Id="rId54" Type="http://schemas.openxmlformats.org/officeDocument/2006/relationships/slide" Target="slides/slide53.xml" /><Relationship Id="rId62" Type="http://schemas.openxmlformats.org/officeDocument/2006/relationships/slide" Target="slides/slide61.xml" /><Relationship Id="rId70" Type="http://schemas.openxmlformats.org/officeDocument/2006/relationships/slide" Target="slides/slide69.xml" /><Relationship Id="rId75" Type="http://schemas.openxmlformats.org/officeDocument/2006/relationships/slide" Target="slides/slide74.xml" /><Relationship Id="rId83" Type="http://schemas.openxmlformats.org/officeDocument/2006/relationships/slide" Target="slides/slide82.xml" /><Relationship Id="rId88" Type="http://schemas.openxmlformats.org/officeDocument/2006/relationships/presProps" Target="presProps.xml" /><Relationship Id="rId91" Type="http://schemas.openxmlformats.org/officeDocument/2006/relationships/tableStyles" Target="tableStyles.xml" /><Relationship Id="rId1" Type="http://schemas.openxmlformats.org/officeDocument/2006/relationships/slideMaster" Target="slideMasters/slideMaster1.xml" /><Relationship Id="rId6" Type="http://schemas.openxmlformats.org/officeDocument/2006/relationships/slide" Target="slides/slide5.xml" /><Relationship Id="rId15" Type="http://schemas.openxmlformats.org/officeDocument/2006/relationships/slide" Target="slides/slide14.xml" /><Relationship Id="rId23" Type="http://schemas.openxmlformats.org/officeDocument/2006/relationships/slide" Target="slides/slide22.xml" /><Relationship Id="rId28" Type="http://schemas.openxmlformats.org/officeDocument/2006/relationships/slide" Target="slides/slide27.xml" /><Relationship Id="rId36" Type="http://schemas.openxmlformats.org/officeDocument/2006/relationships/slide" Target="slides/slide35.xml" /><Relationship Id="rId49" Type="http://schemas.openxmlformats.org/officeDocument/2006/relationships/slide" Target="slides/slide48.xml" /><Relationship Id="rId57" Type="http://schemas.openxmlformats.org/officeDocument/2006/relationships/slide" Target="slides/slide56.xml" /><Relationship Id="rId10" Type="http://schemas.openxmlformats.org/officeDocument/2006/relationships/slide" Target="slides/slide9.xml" /><Relationship Id="rId31" Type="http://schemas.openxmlformats.org/officeDocument/2006/relationships/slide" Target="slides/slide30.xml" /><Relationship Id="rId44" Type="http://schemas.openxmlformats.org/officeDocument/2006/relationships/slide" Target="slides/slide43.xml" /><Relationship Id="rId52" Type="http://schemas.openxmlformats.org/officeDocument/2006/relationships/slide" Target="slides/slide51.xml" /><Relationship Id="rId60" Type="http://schemas.openxmlformats.org/officeDocument/2006/relationships/slide" Target="slides/slide59.xml" /><Relationship Id="rId65" Type="http://schemas.openxmlformats.org/officeDocument/2006/relationships/slide" Target="slides/slide64.xml" /><Relationship Id="rId73" Type="http://schemas.openxmlformats.org/officeDocument/2006/relationships/slide" Target="slides/slide72.xml" /><Relationship Id="rId78" Type="http://schemas.openxmlformats.org/officeDocument/2006/relationships/slide" Target="slides/slide77.xml" /><Relationship Id="rId81" Type="http://schemas.openxmlformats.org/officeDocument/2006/relationships/slide" Target="slides/slide80.xml" /><Relationship Id="rId86" Type="http://schemas.openxmlformats.org/officeDocument/2006/relationships/slide" Target="slides/slide85.xml" /><Relationship Id="rId4" Type="http://schemas.openxmlformats.org/officeDocument/2006/relationships/slide" Target="slides/slide3.xml" /><Relationship Id="rId9" Type="http://schemas.openxmlformats.org/officeDocument/2006/relationships/slide" Target="slides/slide8.xml" /></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E4AE5B-A9B5-437E-BDF5-043B6CC2FC60}" type="datetimeFigureOut">
              <a:rPr lang="tr-TR" smtClean="0"/>
              <a:pPr/>
              <a:t>11.10.2020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E14794-D947-49DC-BCEA-3E28C771E019}"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11.xml.rels><?xml version="1.0" encoding="UTF-8" standalone="yes"?>
<Relationships xmlns="http://schemas.openxmlformats.org/package/2006/relationships"><Relationship Id="rId2" Type="http://schemas.openxmlformats.org/officeDocument/2006/relationships/image" Target="../media/image5.jpeg" /><Relationship Id="rId1" Type="http://schemas.openxmlformats.org/officeDocument/2006/relationships/slideLayout" Target="../slideLayouts/slideLayout7.xml" /></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13.xml.rels><?xml version="1.0" encoding="UTF-8" standalone="yes"?>
<Relationships xmlns="http://schemas.openxmlformats.org/package/2006/relationships"><Relationship Id="rId2" Type="http://schemas.openxmlformats.org/officeDocument/2006/relationships/image" Target="../media/image6.jpeg" /><Relationship Id="rId1" Type="http://schemas.openxmlformats.org/officeDocument/2006/relationships/slideLayout" Target="../slideLayouts/slideLayout7.xml" /></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15.xml.rels><?xml version="1.0" encoding="UTF-8" standalone="yes"?>
<Relationships xmlns="http://schemas.openxmlformats.org/package/2006/relationships"><Relationship Id="rId2" Type="http://schemas.openxmlformats.org/officeDocument/2006/relationships/image" Target="../media/image7.jpeg" /><Relationship Id="rId1" Type="http://schemas.openxmlformats.org/officeDocument/2006/relationships/slideLayout" Target="../slideLayouts/slideLayout7.xml" /></Relationships>
</file>

<file path=ppt/slides/_rels/slide16.xml.rels><?xml version="1.0" encoding="UTF-8" standalone="yes"?>
<Relationships xmlns="http://schemas.openxmlformats.org/package/2006/relationships"><Relationship Id="rId3" Type="http://schemas.openxmlformats.org/officeDocument/2006/relationships/image" Target="../media/image9.jpeg" /><Relationship Id="rId2" Type="http://schemas.openxmlformats.org/officeDocument/2006/relationships/image" Target="../media/image8.jpeg" /><Relationship Id="rId1" Type="http://schemas.openxmlformats.org/officeDocument/2006/relationships/slideLayout" Target="../slideLayouts/slideLayout7.xml" /></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18.xml.rels><?xml version="1.0" encoding="UTF-8" standalone="yes"?>
<Relationships xmlns="http://schemas.openxmlformats.org/package/2006/relationships"><Relationship Id="rId2" Type="http://schemas.openxmlformats.org/officeDocument/2006/relationships/image" Target="../media/image10.jpeg" /><Relationship Id="rId1" Type="http://schemas.openxmlformats.org/officeDocument/2006/relationships/slideLayout" Target="../slideLayouts/slideLayout7.xml" /></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21.xml.rels><?xml version="1.0" encoding="UTF-8" standalone="yes"?>
<Relationships xmlns="http://schemas.openxmlformats.org/package/2006/relationships"><Relationship Id="rId3" Type="http://schemas.openxmlformats.org/officeDocument/2006/relationships/image" Target="../media/image12.jpeg" /><Relationship Id="rId2" Type="http://schemas.openxmlformats.org/officeDocument/2006/relationships/image" Target="../media/image11.jpeg" /><Relationship Id="rId1" Type="http://schemas.openxmlformats.org/officeDocument/2006/relationships/slideLayout" Target="../slideLayouts/slideLayout7.xml" /></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23.xml.rels><?xml version="1.0" encoding="UTF-8" standalone="yes"?>
<Relationships xmlns="http://schemas.openxmlformats.org/package/2006/relationships"><Relationship Id="rId2" Type="http://schemas.openxmlformats.org/officeDocument/2006/relationships/image" Target="../media/image13.jpeg" /><Relationship Id="rId1" Type="http://schemas.openxmlformats.org/officeDocument/2006/relationships/slideLayout" Target="../slideLayouts/slideLayout7.xml" /></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3.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Layout" Target="../slideLayouts/slideLayout7.xml" /></Relationships>
</file>

<file path=ppt/slides/_rels/slide30.xml.rels><?xml version="1.0" encoding="UTF-8" standalone="yes"?>
<Relationships xmlns="http://schemas.openxmlformats.org/package/2006/relationships"><Relationship Id="rId2" Type="http://schemas.openxmlformats.org/officeDocument/2006/relationships/image" Target="../media/image14.jpeg" /><Relationship Id="rId1" Type="http://schemas.openxmlformats.org/officeDocument/2006/relationships/slideLayout" Target="../slideLayouts/slideLayout7.xml" /></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33.xml.rels><?xml version="1.0" encoding="UTF-8" standalone="yes"?>
<Relationships xmlns="http://schemas.openxmlformats.org/package/2006/relationships"><Relationship Id="rId2" Type="http://schemas.openxmlformats.org/officeDocument/2006/relationships/image" Target="../media/image15.jpeg" /><Relationship Id="rId1" Type="http://schemas.openxmlformats.org/officeDocument/2006/relationships/slideLayout" Target="../slideLayouts/slideLayout7.xml" /></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35.xml.rels><?xml version="1.0" encoding="UTF-8" standalone="yes"?>
<Relationships xmlns="http://schemas.openxmlformats.org/package/2006/relationships"><Relationship Id="rId2" Type="http://schemas.openxmlformats.org/officeDocument/2006/relationships/image" Target="../media/image16.jpeg" /><Relationship Id="rId1" Type="http://schemas.openxmlformats.org/officeDocument/2006/relationships/slideLayout" Target="../slideLayouts/slideLayout7.xml" /></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37.xml.rels><?xml version="1.0" encoding="UTF-8" standalone="yes"?>
<Relationships xmlns="http://schemas.openxmlformats.org/package/2006/relationships"><Relationship Id="rId2" Type="http://schemas.openxmlformats.org/officeDocument/2006/relationships/image" Target="../media/image17.jpeg" /><Relationship Id="rId1" Type="http://schemas.openxmlformats.org/officeDocument/2006/relationships/slideLayout" Target="../slideLayouts/slideLayout7.xml" /></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39.xml.rels><?xml version="1.0" encoding="UTF-8" standalone="yes"?>
<Relationships xmlns="http://schemas.openxmlformats.org/package/2006/relationships"><Relationship Id="rId2" Type="http://schemas.openxmlformats.org/officeDocument/2006/relationships/image" Target="../media/image18.jpeg" /><Relationship Id="rId1" Type="http://schemas.openxmlformats.org/officeDocument/2006/relationships/slideLayout" Target="../slideLayouts/slideLayout7.xml" /></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41.xml.rels><?xml version="1.0" encoding="UTF-8" standalone="yes"?>
<Relationships xmlns="http://schemas.openxmlformats.org/package/2006/relationships"><Relationship Id="rId2" Type="http://schemas.openxmlformats.org/officeDocument/2006/relationships/image" Target="../media/image19.jpeg" /><Relationship Id="rId1" Type="http://schemas.openxmlformats.org/officeDocument/2006/relationships/slideLayout" Target="../slideLayouts/slideLayout7.xml" /></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43.xml.rels><?xml version="1.0" encoding="UTF-8" standalone="yes"?>
<Relationships xmlns="http://schemas.openxmlformats.org/package/2006/relationships"><Relationship Id="rId3" Type="http://schemas.openxmlformats.org/officeDocument/2006/relationships/image" Target="../media/image21.jpeg" /><Relationship Id="rId2" Type="http://schemas.openxmlformats.org/officeDocument/2006/relationships/image" Target="../media/image20.jpeg" /><Relationship Id="rId1" Type="http://schemas.openxmlformats.org/officeDocument/2006/relationships/slideLayout" Target="../slideLayouts/slideLayout7.xml" /></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45.xml.rels><?xml version="1.0" encoding="UTF-8" standalone="yes"?>
<Relationships xmlns="http://schemas.openxmlformats.org/package/2006/relationships"><Relationship Id="rId2" Type="http://schemas.openxmlformats.org/officeDocument/2006/relationships/image" Target="../media/image22.jpeg" /><Relationship Id="rId1" Type="http://schemas.openxmlformats.org/officeDocument/2006/relationships/slideLayout" Target="../slideLayouts/slideLayout7.xml" /></Relationships>
</file>

<file path=ppt/slides/_rels/slide46.xml.rels><?xml version="1.0" encoding="UTF-8" standalone="yes"?>
<Relationships xmlns="http://schemas.openxmlformats.org/package/2006/relationships"><Relationship Id="rId2" Type="http://schemas.openxmlformats.org/officeDocument/2006/relationships/image" Target="../media/image23.jpeg" /><Relationship Id="rId1" Type="http://schemas.openxmlformats.org/officeDocument/2006/relationships/slideLayout" Target="../slideLayouts/slideLayout7.xml" /></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49.xml.rels><?xml version="1.0" encoding="UTF-8" standalone="yes"?>
<Relationships xmlns="http://schemas.openxmlformats.org/package/2006/relationships"><Relationship Id="rId2" Type="http://schemas.openxmlformats.org/officeDocument/2006/relationships/image" Target="../media/image24.jpeg" /><Relationship Id="rId1" Type="http://schemas.openxmlformats.org/officeDocument/2006/relationships/slideLayout" Target="../slideLayouts/slideLayout7.xml" /></Relationships>
</file>

<file path=ppt/slides/_rels/slide5.xml.rels><?xml version="1.0" encoding="UTF-8" standalone="yes"?>
<Relationships xmlns="http://schemas.openxmlformats.org/package/2006/relationships"><Relationship Id="rId2" Type="http://schemas.openxmlformats.org/officeDocument/2006/relationships/image" Target="../media/image2.jpeg" /><Relationship Id="rId1" Type="http://schemas.openxmlformats.org/officeDocument/2006/relationships/slideLayout" Target="../slideLayouts/slideLayout7.xml" /></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51.xml.rels><?xml version="1.0" encoding="UTF-8" standalone="yes"?>
<Relationships xmlns="http://schemas.openxmlformats.org/package/2006/relationships"><Relationship Id="rId2" Type="http://schemas.openxmlformats.org/officeDocument/2006/relationships/image" Target="../media/image25.jpeg" /><Relationship Id="rId1" Type="http://schemas.openxmlformats.org/officeDocument/2006/relationships/slideLayout" Target="../slideLayouts/slideLayout7.xml" /></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55.xml.rels><?xml version="1.0" encoding="UTF-8" standalone="yes"?>
<Relationships xmlns="http://schemas.openxmlformats.org/package/2006/relationships"><Relationship Id="rId2" Type="http://schemas.openxmlformats.org/officeDocument/2006/relationships/image" Target="../media/image26.jpeg" /><Relationship Id="rId1" Type="http://schemas.openxmlformats.org/officeDocument/2006/relationships/slideLayout" Target="../slideLayouts/slideLayout7.xml" /></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58.xml.rels><?xml version="1.0" encoding="UTF-8" standalone="yes"?>
<Relationships xmlns="http://schemas.openxmlformats.org/package/2006/relationships"><Relationship Id="rId2" Type="http://schemas.openxmlformats.org/officeDocument/2006/relationships/image" Target="../media/image27.jpeg" /><Relationship Id="rId1" Type="http://schemas.openxmlformats.org/officeDocument/2006/relationships/slideLayout" Target="../slideLayouts/slideLayout7.xml" /></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60.xml.rels><?xml version="1.0" encoding="UTF-8" standalone="yes"?>
<Relationships xmlns="http://schemas.openxmlformats.org/package/2006/relationships"><Relationship Id="rId2" Type="http://schemas.openxmlformats.org/officeDocument/2006/relationships/image" Target="../media/image28.jpeg" /><Relationship Id="rId1" Type="http://schemas.openxmlformats.org/officeDocument/2006/relationships/slideLayout" Target="../slideLayouts/slideLayout7.xml" /></Relationships>
</file>

<file path=ppt/slides/_rels/slide61.xml.rels><?xml version="1.0" encoding="UTF-8" standalone="yes"?>
<Relationships xmlns="http://schemas.openxmlformats.org/package/2006/relationships"><Relationship Id="rId2" Type="http://schemas.openxmlformats.org/officeDocument/2006/relationships/image" Target="../media/image29.jpeg" /><Relationship Id="rId1" Type="http://schemas.openxmlformats.org/officeDocument/2006/relationships/slideLayout" Target="../slideLayouts/slideLayout7.xml" /></Relationships>
</file>

<file path=ppt/slides/_rels/slide62.xml.rels><?xml version="1.0" encoding="UTF-8" standalone="yes"?>
<Relationships xmlns="http://schemas.openxmlformats.org/package/2006/relationships"><Relationship Id="rId2" Type="http://schemas.openxmlformats.org/officeDocument/2006/relationships/image" Target="../media/image30.jpeg" /><Relationship Id="rId1" Type="http://schemas.openxmlformats.org/officeDocument/2006/relationships/slideLayout" Target="../slideLayouts/slideLayout7.xml" /></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64.xml.rels><?xml version="1.0" encoding="UTF-8" standalone="yes"?>
<Relationships xmlns="http://schemas.openxmlformats.org/package/2006/relationships"><Relationship Id="rId2" Type="http://schemas.openxmlformats.org/officeDocument/2006/relationships/image" Target="../media/image31.jpeg" /><Relationship Id="rId1" Type="http://schemas.openxmlformats.org/officeDocument/2006/relationships/slideLayout" Target="../slideLayouts/slideLayout7.xml" /></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66.xml.rels><?xml version="1.0" encoding="UTF-8" standalone="yes"?>
<Relationships xmlns="http://schemas.openxmlformats.org/package/2006/relationships"><Relationship Id="rId2" Type="http://schemas.openxmlformats.org/officeDocument/2006/relationships/image" Target="../media/image32.jpeg" /><Relationship Id="rId1" Type="http://schemas.openxmlformats.org/officeDocument/2006/relationships/slideLayout" Target="../slideLayouts/slideLayout7.xml" /></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69.xml.rels><?xml version="1.0" encoding="UTF-8" standalone="yes"?>
<Relationships xmlns="http://schemas.openxmlformats.org/package/2006/relationships"><Relationship Id="rId2" Type="http://schemas.openxmlformats.org/officeDocument/2006/relationships/image" Target="../media/image33.jpeg" /><Relationship Id="rId1" Type="http://schemas.openxmlformats.org/officeDocument/2006/relationships/slideLayout" Target="../slideLayouts/slideLayout7.xml" /></Relationships>
</file>

<file path=ppt/slides/_rels/slide7.xml.rels><?xml version="1.0" encoding="UTF-8" standalone="yes"?>
<Relationships xmlns="http://schemas.openxmlformats.org/package/2006/relationships"><Relationship Id="rId2" Type="http://schemas.openxmlformats.org/officeDocument/2006/relationships/image" Target="../media/image3.jpeg" /><Relationship Id="rId1" Type="http://schemas.openxmlformats.org/officeDocument/2006/relationships/slideLayout" Target="../slideLayouts/slideLayout7.xml" /></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72.xml.rels><?xml version="1.0" encoding="UTF-8" standalone="yes"?>
<Relationships xmlns="http://schemas.openxmlformats.org/package/2006/relationships"><Relationship Id="rId2" Type="http://schemas.openxmlformats.org/officeDocument/2006/relationships/image" Target="../media/image34.jpeg" /><Relationship Id="rId1" Type="http://schemas.openxmlformats.org/officeDocument/2006/relationships/slideLayout" Target="../slideLayouts/slideLayout7.xml" /></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75.xml.rels><?xml version="1.0" encoding="UTF-8" standalone="yes"?>
<Relationships xmlns="http://schemas.openxmlformats.org/package/2006/relationships"><Relationship Id="rId2" Type="http://schemas.openxmlformats.org/officeDocument/2006/relationships/image" Target="../media/image35.jpeg" /><Relationship Id="rId1" Type="http://schemas.openxmlformats.org/officeDocument/2006/relationships/slideLayout" Target="../slideLayouts/slideLayout7.xml" /></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77.xml.rels><?xml version="1.0" encoding="UTF-8" standalone="yes"?>
<Relationships xmlns="http://schemas.openxmlformats.org/package/2006/relationships"><Relationship Id="rId2" Type="http://schemas.openxmlformats.org/officeDocument/2006/relationships/image" Target="../media/image36.png" /><Relationship Id="rId1" Type="http://schemas.openxmlformats.org/officeDocument/2006/relationships/slideLayout" Target="../slideLayouts/slideLayout7.xml" /></Relationships>
</file>

<file path=ppt/slides/_rels/slide78.xml.rels><?xml version="1.0" encoding="UTF-8" standalone="yes"?>
<Relationships xmlns="http://schemas.openxmlformats.org/package/2006/relationships"><Relationship Id="rId2" Type="http://schemas.openxmlformats.org/officeDocument/2006/relationships/image" Target="../media/image37.jpeg" /><Relationship Id="rId1" Type="http://schemas.openxmlformats.org/officeDocument/2006/relationships/slideLayout" Target="../slideLayouts/slideLayout7.xml" /></Relationships>
</file>

<file path=ppt/slides/_rels/slide79.xml.rels><?xml version="1.0" encoding="UTF-8" standalone="yes"?>
<Relationships xmlns="http://schemas.openxmlformats.org/package/2006/relationships"><Relationship Id="rId2" Type="http://schemas.openxmlformats.org/officeDocument/2006/relationships/image" Target="../media/image38.jpeg" /><Relationship Id="rId1" Type="http://schemas.openxmlformats.org/officeDocument/2006/relationships/slideLayout" Target="../slideLayouts/slideLayout7.xml" /></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83.xml.rels><?xml version="1.0" encoding="UTF-8" standalone="yes"?>
<Relationships xmlns="http://schemas.openxmlformats.org/package/2006/relationships"><Relationship Id="rId2" Type="http://schemas.openxmlformats.org/officeDocument/2006/relationships/image" Target="../media/image39.jpeg" /><Relationship Id="rId1" Type="http://schemas.openxmlformats.org/officeDocument/2006/relationships/slideLayout" Target="../slideLayouts/slideLayout7.xml" /></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Relationship Id="rId2" Type="http://schemas.openxmlformats.org/officeDocument/2006/relationships/image" Target="../media/image4.jpeg" /><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571481"/>
            <a:ext cx="7772400" cy="2286015"/>
          </a:xfrm>
        </p:spPr>
        <p:txBody>
          <a:bodyPr>
            <a:normAutofit/>
          </a:bodyPr>
          <a:lstStyle/>
          <a:p>
            <a:pPr lvl="0"/>
            <a:r>
              <a:rPr lang="tr-TR" sz="5400" b="1" dirty="0">
                <a:solidFill>
                  <a:srgbClr val="0070C0"/>
                </a:solidFill>
              </a:rPr>
              <a:t>2.ÜNİTE: </a:t>
            </a:r>
            <a:br>
              <a:rPr lang="tr-TR" sz="5400" b="1" dirty="0">
                <a:solidFill>
                  <a:srgbClr val="0070C0"/>
                </a:solidFill>
              </a:rPr>
            </a:br>
            <a:r>
              <a:rPr lang="tr-TR" sz="5400" b="1" dirty="0">
                <a:solidFill>
                  <a:srgbClr val="0070C0"/>
                </a:solidFill>
              </a:rPr>
              <a:t>MİLLİ UYANIŞ</a:t>
            </a:r>
            <a:endParaRPr lang="tr-TR" sz="5400" dirty="0">
              <a:solidFill>
                <a:srgbClr val="0070C0"/>
              </a:solidFill>
            </a:endParaRPr>
          </a:p>
        </p:txBody>
      </p:sp>
      <p:sp>
        <p:nvSpPr>
          <p:cNvPr id="3" name="2 Alt Başlık"/>
          <p:cNvSpPr>
            <a:spLocks noGrp="1"/>
          </p:cNvSpPr>
          <p:nvPr>
            <p:ph type="subTitle" idx="1"/>
          </p:nvPr>
        </p:nvSpPr>
        <p:spPr>
          <a:xfrm>
            <a:off x="1371600" y="2500306"/>
            <a:ext cx="6400800" cy="3138494"/>
          </a:xfrm>
        </p:spPr>
        <p:txBody>
          <a:bodyPr>
            <a:normAutofit lnSpcReduction="10000"/>
          </a:bodyPr>
          <a:lstStyle/>
          <a:p>
            <a:r>
              <a:rPr lang="tr-TR" sz="6000" b="1" dirty="0">
                <a:solidFill>
                  <a:srgbClr val="FF0000"/>
                </a:solidFill>
              </a:rPr>
              <a:t>BAĞIMSIZLIK YOLUNDA ATILAN ADIMLAR</a:t>
            </a:r>
            <a:br>
              <a:rPr lang="tr-TR" dirty="0"/>
            </a:b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285720" y="285728"/>
            <a:ext cx="8572560"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Osmanlı'nın Birinci Dünya Savaşı'na Almanya Yanında Girme Nedenleri</a:t>
            </a: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1-</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Osmanlı'nın siyasi yalnızlıktan kurtulmak istemesi</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2-</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İttihat ve Terakki yöneticilerinin Almanya'nın savaşı kazanacağına inanmaları Kaybedilen yerleri geri alma düşüncesi</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3-</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Rusya'nın boğazlar üzerindeki isteklerini engelleme isteği</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32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Savaşanların Gözüyle Türk Alman İttifakı 1914-1918 , Kolektif - Fiyatı &amp;  Satın Al | idefix"/>
          <p:cNvPicPr>
            <a:picLocks noChangeAspect="1" noChangeArrowheads="1"/>
          </p:cNvPicPr>
          <p:nvPr/>
        </p:nvPicPr>
        <p:blipFill>
          <a:blip r:embed="rId2"/>
          <a:srcRect/>
          <a:stretch>
            <a:fillRect/>
          </a:stretch>
        </p:blipFill>
        <p:spPr bwMode="auto">
          <a:xfrm>
            <a:off x="571472" y="285728"/>
            <a:ext cx="8215370" cy="6286544"/>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214290"/>
            <a:ext cx="8643998" cy="6001643"/>
          </a:xfrm>
          <a:prstGeom prst="rect">
            <a:avLst/>
          </a:prstGeom>
        </p:spPr>
        <p:txBody>
          <a:bodyPr wrap="square">
            <a:spAutoFit/>
          </a:bodyPr>
          <a:lstStyle/>
          <a:p>
            <a:pPr lvl="0" eaLnBrk="0" fontAlgn="base" hangingPunct="0">
              <a:spcBef>
                <a:spcPct val="0"/>
              </a:spcBef>
              <a:spcAft>
                <a:spcPct val="0"/>
              </a:spcAf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Almanya'nın Osmanlı'yı savaşa katmak istemesinin sebepleri: </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1-</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Savaşı geniş alana yayarak Almanların savaş yükünü azaltmak istemesi </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2-</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İngiltere ve Fransa'nın boğazlar yoluyla Rusya ile bağlantısını kesme düşüncesi Osmanlı'nın hammadde ve insan gücünden yararlanmak düşüncesi</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3-</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Süveyş Kanalı yoluyla İngiltere'nin uzak doğu'daki bağlantısını kesme düşüncesi</a:t>
            </a:r>
          </a:p>
          <a:p>
            <a:pPr lvl="0" eaLnBrk="0" fontAlgn="base" hangingPunct="0">
              <a:spcBef>
                <a:spcPct val="0"/>
              </a:spcBef>
              <a:spcAft>
                <a:spcPct val="0"/>
              </a:spcAft>
            </a:pP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4-</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Halifenin dini gücünden yararlanarak Müslümanları ayaklandırma düşüncesi</a:t>
            </a:r>
            <a:endParaRPr lang="tr-TR" sz="3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285720" y="428604"/>
            <a:ext cx="8643998"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Osmanlı'nın Savaşa Girme Olayı: </a:t>
            </a:r>
          </a:p>
          <a:p>
            <a:pPr marL="0" marR="0" lvl="0" indent="45720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Yavuz</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 ve </a:t>
            </a: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Midilli</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 gemilerinin Karadeniz’e</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açılarak Rus</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limanlarını topa tutması</a:t>
            </a:r>
            <a:endParaRPr kumimoji="0" lang="tr-TR" sz="3200" b="0" i="0" u="none" strike="noStrike" cap="none" normalizeH="0" baseline="0" dirty="0">
              <a:ln>
                <a:noFill/>
              </a:ln>
              <a:solidFill>
                <a:schemeClr val="tx1"/>
              </a:solidFill>
              <a:effectLst/>
              <a:latin typeface="Arial" pitchFamily="34" charset="0"/>
              <a:cs typeface="Arial" pitchFamily="34" charset="0"/>
            </a:endParaRPr>
          </a:p>
        </p:txBody>
      </p:sp>
      <p:pic>
        <p:nvPicPr>
          <p:cNvPr id="51202" name="Picture 2" descr="Kader Gemileri Yavuz ve Midilli"/>
          <p:cNvPicPr>
            <a:picLocks noChangeAspect="1" noChangeArrowheads="1"/>
          </p:cNvPicPr>
          <p:nvPr/>
        </p:nvPicPr>
        <p:blipFill>
          <a:blip r:embed="rId2"/>
          <a:srcRect/>
          <a:stretch>
            <a:fillRect/>
          </a:stretch>
        </p:blipFill>
        <p:spPr bwMode="auto">
          <a:xfrm>
            <a:off x="714348" y="2000240"/>
            <a:ext cx="7643866" cy="4714908"/>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214282" y="285728"/>
            <a:ext cx="8643998"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OSMANLI DEVLETİ’NİN SON SAVAŞI: I. DÜNYA SAVAŞI (2. Ünite 2. Kazanım) OSMANLI'NIN SAVAŞTIĞI CEPHELER</a:t>
            </a:r>
            <a:endParaRPr kumimoji="0" lang="tr-TR" sz="2800" b="0" i="0" u="none" strike="noStrike" cap="none" normalizeH="0" baseline="0" dirty="0">
              <a:ln>
                <a:noFill/>
              </a:ln>
              <a:solidFill>
                <a:schemeClr val="tx1"/>
              </a:solidFill>
              <a:effectLst/>
              <a:latin typeface="Arial" pitchFamily="34" charset="0"/>
              <a:cs typeface="Arial" pitchFamily="34" charset="0"/>
            </a:endParaRPr>
          </a:p>
        </p:txBody>
      </p:sp>
      <p:graphicFrame>
        <p:nvGraphicFramePr>
          <p:cNvPr id="3" name="2 Tablo"/>
          <p:cNvGraphicFramePr>
            <a:graphicFrameLocks noGrp="1"/>
          </p:cNvGraphicFramePr>
          <p:nvPr/>
        </p:nvGraphicFramePr>
        <p:xfrm>
          <a:off x="285719" y="1228988"/>
          <a:ext cx="8572560" cy="5414732"/>
        </p:xfrm>
        <a:graphic>
          <a:graphicData uri="http://schemas.openxmlformats.org/drawingml/2006/table">
            <a:tbl>
              <a:tblPr/>
              <a:tblGrid>
                <a:gridCol w="110994">
                  <a:extLst>
                    <a:ext uri="{9D8B030D-6E8A-4147-A177-3AD203B41FA5}">
                      <a16:colId xmlns:a16="http://schemas.microsoft.com/office/drawing/2014/main" val="20000"/>
                    </a:ext>
                  </a:extLst>
                </a:gridCol>
                <a:gridCol w="1442905">
                  <a:extLst>
                    <a:ext uri="{9D8B030D-6E8A-4147-A177-3AD203B41FA5}">
                      <a16:colId xmlns:a16="http://schemas.microsoft.com/office/drawing/2014/main" val="20001"/>
                    </a:ext>
                  </a:extLst>
                </a:gridCol>
                <a:gridCol w="95137">
                  <a:extLst>
                    <a:ext uri="{9D8B030D-6E8A-4147-A177-3AD203B41FA5}">
                      <a16:colId xmlns:a16="http://schemas.microsoft.com/office/drawing/2014/main" val="20002"/>
                    </a:ext>
                  </a:extLst>
                </a:gridCol>
                <a:gridCol w="41974">
                  <a:extLst>
                    <a:ext uri="{9D8B030D-6E8A-4147-A177-3AD203B41FA5}">
                      <a16:colId xmlns:a16="http://schemas.microsoft.com/office/drawing/2014/main" val="20003"/>
                    </a:ext>
                  </a:extLst>
                </a:gridCol>
                <a:gridCol w="63424">
                  <a:extLst>
                    <a:ext uri="{9D8B030D-6E8A-4147-A177-3AD203B41FA5}">
                      <a16:colId xmlns:a16="http://schemas.microsoft.com/office/drawing/2014/main" val="20004"/>
                    </a:ext>
                  </a:extLst>
                </a:gridCol>
                <a:gridCol w="221985">
                  <a:extLst>
                    <a:ext uri="{9D8B030D-6E8A-4147-A177-3AD203B41FA5}">
                      <a16:colId xmlns:a16="http://schemas.microsoft.com/office/drawing/2014/main" val="20005"/>
                    </a:ext>
                  </a:extLst>
                </a:gridCol>
                <a:gridCol w="967222">
                  <a:extLst>
                    <a:ext uri="{9D8B030D-6E8A-4147-A177-3AD203B41FA5}">
                      <a16:colId xmlns:a16="http://schemas.microsoft.com/office/drawing/2014/main" val="20006"/>
                    </a:ext>
                  </a:extLst>
                </a:gridCol>
                <a:gridCol w="824518">
                  <a:extLst>
                    <a:ext uri="{9D8B030D-6E8A-4147-A177-3AD203B41FA5}">
                      <a16:colId xmlns:a16="http://schemas.microsoft.com/office/drawing/2014/main" val="20007"/>
                    </a:ext>
                  </a:extLst>
                </a:gridCol>
                <a:gridCol w="586676">
                  <a:extLst>
                    <a:ext uri="{9D8B030D-6E8A-4147-A177-3AD203B41FA5}">
                      <a16:colId xmlns:a16="http://schemas.microsoft.com/office/drawing/2014/main" val="20008"/>
                    </a:ext>
                  </a:extLst>
                </a:gridCol>
                <a:gridCol w="539107">
                  <a:extLst>
                    <a:ext uri="{9D8B030D-6E8A-4147-A177-3AD203B41FA5}">
                      <a16:colId xmlns:a16="http://schemas.microsoft.com/office/drawing/2014/main" val="20009"/>
                    </a:ext>
                  </a:extLst>
                </a:gridCol>
                <a:gridCol w="428115">
                  <a:extLst>
                    <a:ext uri="{9D8B030D-6E8A-4147-A177-3AD203B41FA5}">
                      <a16:colId xmlns:a16="http://schemas.microsoft.com/office/drawing/2014/main" val="20010"/>
                    </a:ext>
                  </a:extLst>
                </a:gridCol>
                <a:gridCol w="475683">
                  <a:extLst>
                    <a:ext uri="{9D8B030D-6E8A-4147-A177-3AD203B41FA5}">
                      <a16:colId xmlns:a16="http://schemas.microsoft.com/office/drawing/2014/main" val="20011"/>
                    </a:ext>
                  </a:extLst>
                </a:gridCol>
                <a:gridCol w="63424">
                  <a:extLst>
                    <a:ext uri="{9D8B030D-6E8A-4147-A177-3AD203B41FA5}">
                      <a16:colId xmlns:a16="http://schemas.microsoft.com/office/drawing/2014/main" val="20012"/>
                    </a:ext>
                  </a:extLst>
                </a:gridCol>
                <a:gridCol w="332979">
                  <a:extLst>
                    <a:ext uri="{9D8B030D-6E8A-4147-A177-3AD203B41FA5}">
                      <a16:colId xmlns:a16="http://schemas.microsoft.com/office/drawing/2014/main" val="20013"/>
                    </a:ext>
                  </a:extLst>
                </a:gridCol>
                <a:gridCol w="110994">
                  <a:extLst>
                    <a:ext uri="{9D8B030D-6E8A-4147-A177-3AD203B41FA5}">
                      <a16:colId xmlns:a16="http://schemas.microsoft.com/office/drawing/2014/main" val="20014"/>
                    </a:ext>
                  </a:extLst>
                </a:gridCol>
                <a:gridCol w="63424">
                  <a:extLst>
                    <a:ext uri="{9D8B030D-6E8A-4147-A177-3AD203B41FA5}">
                      <a16:colId xmlns:a16="http://schemas.microsoft.com/office/drawing/2014/main" val="20015"/>
                    </a:ext>
                  </a:extLst>
                </a:gridCol>
                <a:gridCol w="2108862">
                  <a:extLst>
                    <a:ext uri="{9D8B030D-6E8A-4147-A177-3AD203B41FA5}">
                      <a16:colId xmlns:a16="http://schemas.microsoft.com/office/drawing/2014/main" val="20016"/>
                    </a:ext>
                  </a:extLst>
                </a:gridCol>
                <a:gridCol w="95137">
                  <a:extLst>
                    <a:ext uri="{9D8B030D-6E8A-4147-A177-3AD203B41FA5}">
                      <a16:colId xmlns:a16="http://schemas.microsoft.com/office/drawing/2014/main" val="20017"/>
                    </a:ext>
                  </a:extLst>
                </a:gridCol>
              </a:tblGrid>
              <a:tr h="37234">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rowSpan="2">
                  <a:txBody>
                    <a:bodyPr/>
                    <a:lstStyle/>
                    <a:p>
                      <a:pPr algn="ctr">
                        <a:spcAft>
                          <a:spcPts val="0"/>
                        </a:spcAft>
                      </a:pPr>
                      <a:r>
                        <a:rPr lang="tr-TR" sz="900" b="1">
                          <a:solidFill>
                            <a:srgbClr val="FF0000"/>
                          </a:solidFill>
                          <a:latin typeface="Times New Roman"/>
                          <a:ea typeface="Times New Roman"/>
                          <a:cs typeface="Arial"/>
                        </a:rPr>
                        <a:t>CEPHE ADI</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rowSpan="2" gridSpan="3">
                  <a:txBody>
                    <a:bodyPr/>
                    <a:lstStyle/>
                    <a:p>
                      <a:pPr marL="190500">
                        <a:spcAft>
                          <a:spcPts val="0"/>
                        </a:spcAft>
                      </a:pPr>
                      <a:r>
                        <a:rPr lang="tr-TR" sz="900" b="1">
                          <a:solidFill>
                            <a:srgbClr val="FF0000"/>
                          </a:solidFill>
                          <a:latin typeface="Times New Roman"/>
                          <a:ea typeface="Times New Roman"/>
                          <a:cs typeface="Arial"/>
                        </a:rPr>
                        <a:t>AÇILMA NEDENİ</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CCC0D9"/>
                    </a:solidFill>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rowSpan="2">
                  <a:txBody>
                    <a:bodyPr/>
                    <a:lstStyle/>
                    <a:p>
                      <a:pPr algn="ctr">
                        <a:spcAft>
                          <a:spcPts val="0"/>
                        </a:spcAft>
                      </a:pPr>
                      <a:r>
                        <a:rPr lang="tr-TR" sz="900" b="1">
                          <a:solidFill>
                            <a:srgbClr val="FF0000"/>
                          </a:solidFill>
                          <a:latin typeface="Times New Roman"/>
                          <a:ea typeface="Times New Roman"/>
                          <a:cs typeface="Arial"/>
                        </a:rPr>
                        <a:t>ÖNEMLİ ÖZELLİĞİ</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extLst>
                  <a:ext uri="{0D108BD9-81ED-4DB2-BD59-A6C34878D82A}">
                    <a16:rowId xmlns:a16="http://schemas.microsoft.com/office/drawing/2014/main" val="10000"/>
                  </a:ext>
                </a:extLst>
              </a:tr>
              <a:tr h="167553">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extLst>
                  <a:ext uri="{0D108BD9-81ED-4DB2-BD59-A6C34878D82A}">
                    <a16:rowId xmlns:a16="http://schemas.microsoft.com/office/drawing/2014/main" val="10001"/>
                  </a:ext>
                </a:extLst>
              </a:tr>
              <a:tr h="193872">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nSpc>
                          <a:spcPts val="1330"/>
                        </a:lnSpc>
                        <a:spcAft>
                          <a:spcPts val="0"/>
                        </a:spcAft>
                      </a:pPr>
                      <a:r>
                        <a:rPr lang="tr-TR" sz="900" b="1">
                          <a:solidFill>
                            <a:srgbClr val="FF0000"/>
                          </a:solidFill>
                          <a:latin typeface="Times New Roman"/>
                          <a:ea typeface="Times New Roman"/>
                          <a:cs typeface="Arial"/>
                        </a:rPr>
                        <a:t>---</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gridSpan="4">
                  <a:txBody>
                    <a:bodyPr/>
                    <a:lstStyle/>
                    <a:p>
                      <a:pPr marL="292100">
                        <a:lnSpc>
                          <a:spcPts val="1330"/>
                        </a:lnSpc>
                        <a:spcAft>
                          <a:spcPts val="0"/>
                        </a:spcAft>
                      </a:pPr>
                      <a:r>
                        <a:rPr lang="tr-TR" sz="900">
                          <a:latin typeface="Times New Roman"/>
                          <a:ea typeface="Times New Roman"/>
                          <a:cs typeface="Arial"/>
                        </a:rPr>
                        <a:t>Kafkaslara   ulaşarak   Türkleri</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hMerge="1">
                  <a:txBody>
                    <a:bodyPr/>
                    <a:lstStyle/>
                    <a:p>
                      <a:endParaRPr lang="tr-TR"/>
                    </a:p>
                  </a:txBody>
                  <a:tcPr/>
                </a:tc>
                <a:tc hMerge="1">
                  <a:txBody>
                    <a:bodyPr/>
                    <a:lstStyle/>
                    <a:p>
                      <a:endParaRPr lang="tr-TR"/>
                    </a:p>
                  </a:txBody>
                  <a:tcPr/>
                </a:tc>
                <a:tc hMerge="1">
                  <a:txBody>
                    <a:bodyPr/>
                    <a:lstStyle/>
                    <a:p>
                      <a:endParaRPr lang="tr-TR"/>
                    </a:p>
                  </a:txBody>
                  <a:tcPr/>
                </a:tc>
                <a:tc gridSpan="2">
                  <a:txBody>
                    <a:bodyPr/>
                    <a:lstStyle/>
                    <a:p>
                      <a:pPr marL="114300">
                        <a:lnSpc>
                          <a:spcPts val="1330"/>
                        </a:lnSpc>
                        <a:spcAft>
                          <a:spcPts val="0"/>
                        </a:spcAft>
                      </a:pPr>
                      <a:r>
                        <a:rPr lang="tr-TR" sz="900">
                          <a:latin typeface="Times New Roman"/>
                          <a:ea typeface="Times New Roman"/>
                          <a:cs typeface="Arial"/>
                        </a:rPr>
                        <a:t>Ruslara</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hMerge="1">
                  <a:txBody>
                    <a:bodyPr/>
                    <a:lstStyle/>
                    <a:p>
                      <a:endParaRPr lang="tr-TR"/>
                    </a:p>
                  </a:txBody>
                  <a:tcPr/>
                </a:tc>
                <a:tc gridSpan="2">
                  <a:txBody>
                    <a:bodyPr/>
                    <a:lstStyle/>
                    <a:p>
                      <a:pPr algn="r">
                        <a:lnSpc>
                          <a:spcPts val="1330"/>
                        </a:lnSpc>
                        <a:spcAft>
                          <a:spcPts val="0"/>
                        </a:spcAft>
                      </a:pPr>
                      <a:r>
                        <a:rPr lang="tr-TR" sz="900">
                          <a:latin typeface="Times New Roman"/>
                          <a:ea typeface="Times New Roman"/>
                          <a:cs typeface="Arial"/>
                        </a:rPr>
                        <a:t>karşı</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extLst>
                  <a:ext uri="{0D108BD9-81ED-4DB2-BD59-A6C34878D82A}">
                    <a16:rowId xmlns:a16="http://schemas.microsoft.com/office/drawing/2014/main" val="10002"/>
                  </a:ext>
                </a:extLst>
              </a:tr>
              <a:tr h="167553">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FF0000"/>
                          </a:solidFill>
                          <a:latin typeface="Times New Roman"/>
                          <a:ea typeface="Times New Roman"/>
                          <a:cs typeface="Arial"/>
                        </a:rPr>
                        <a:t>KAFKAS</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gridSpan="2">
                  <a:txBody>
                    <a:bodyPr/>
                    <a:lstStyle/>
                    <a:p>
                      <a:pPr>
                        <a:spcAft>
                          <a:spcPts val="0"/>
                        </a:spcAft>
                      </a:pPr>
                      <a:r>
                        <a:rPr lang="tr-TR" sz="900">
                          <a:latin typeface="Times New Roman"/>
                          <a:ea typeface="Times New Roman"/>
                          <a:cs typeface="Arial"/>
                        </a:rPr>
                        <a:t>ayaklandırmak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lgn="ctr">
                        <a:spcAft>
                          <a:spcPts val="0"/>
                        </a:spcAft>
                      </a:pPr>
                      <a:r>
                        <a:rPr lang="tr-TR" sz="900" b="1">
                          <a:solidFill>
                            <a:srgbClr val="C00000"/>
                          </a:solidFill>
                          <a:latin typeface="Times New Roman"/>
                          <a:ea typeface="Times New Roman"/>
                          <a:cs typeface="Arial"/>
                        </a:rPr>
                        <a:t>İlk </a:t>
                      </a:r>
                      <a:r>
                        <a:rPr lang="tr-TR" sz="900" b="1">
                          <a:solidFill>
                            <a:srgbClr val="7030A0"/>
                          </a:solidFill>
                          <a:latin typeface="Times New Roman"/>
                          <a:ea typeface="Times New Roman"/>
                          <a:cs typeface="Arial"/>
                        </a:rPr>
                        <a:t>taarruz cephesi</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03"/>
                  </a:ext>
                </a:extLst>
              </a:tr>
              <a:tr h="77180">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rowSpan="2">
                  <a:txBody>
                    <a:bodyPr/>
                    <a:lstStyle/>
                    <a:p>
                      <a:pPr>
                        <a:lnSpc>
                          <a:spcPts val="1355"/>
                        </a:lnSpc>
                        <a:spcAft>
                          <a:spcPts val="0"/>
                        </a:spcAft>
                      </a:pPr>
                      <a:r>
                        <a:rPr lang="tr-TR" sz="900" b="1">
                          <a:solidFill>
                            <a:srgbClr val="990000"/>
                          </a:solidFill>
                          <a:highlight>
                            <a:srgbClr val="C0C0C0"/>
                          </a:highlight>
                          <a:latin typeface="Times New Roman"/>
                          <a:ea typeface="Times New Roman"/>
                          <a:cs typeface="Arial"/>
                        </a:rPr>
                        <a:t>-</a:t>
                      </a:r>
                      <a:r>
                        <a:rPr lang="tr-TR" sz="900" b="1">
                          <a:solidFill>
                            <a:srgbClr val="FF0000"/>
                          </a:solidFill>
                          <a:highlight>
                            <a:srgbClr val="C0C0C0"/>
                          </a:highlight>
                          <a:latin typeface="Times New Roman"/>
                          <a:ea typeface="Times New Roman"/>
                          <a:cs typeface="Arial"/>
                        </a:rPr>
                        <a:t>--</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a:txBody>
                    <a:bodyPr/>
                    <a:lstStyle/>
                    <a:p>
                      <a:pPr marL="88900">
                        <a:lnSpc>
                          <a:spcPts val="1355"/>
                        </a:lnSpc>
                        <a:spcAft>
                          <a:spcPts val="0"/>
                        </a:spcAft>
                      </a:pPr>
                      <a:r>
                        <a:rPr lang="tr-TR" sz="900">
                          <a:highlight>
                            <a:srgbClr val="C0C0C0"/>
                          </a:highlight>
                          <a:latin typeface="Times New Roman"/>
                          <a:ea typeface="Times New Roman"/>
                          <a:cs typeface="Arial"/>
                        </a:rPr>
                        <a:t>Hindistan'a</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a:txBody>
                    <a:bodyPr/>
                    <a:lstStyle/>
                    <a:p>
                      <a:pPr marL="114300">
                        <a:lnSpc>
                          <a:spcPts val="1355"/>
                        </a:lnSpc>
                        <a:spcAft>
                          <a:spcPts val="0"/>
                        </a:spcAft>
                      </a:pPr>
                      <a:r>
                        <a:rPr lang="tr-TR" sz="900" dirty="0">
                          <a:highlight>
                            <a:srgbClr val="C0C0C0"/>
                          </a:highlight>
                          <a:latin typeface="Times New Roman"/>
                          <a:ea typeface="Times New Roman"/>
                          <a:cs typeface="Arial"/>
                        </a:rPr>
                        <a:t>ulaşarak</a:t>
                      </a:r>
                      <a:endParaRPr lang="tr-TR" sz="800" dirty="0">
                        <a:latin typeface="Calibri"/>
                        <a:ea typeface="Calibri"/>
                        <a:cs typeface="Arial"/>
                      </a:endParaRPr>
                    </a:p>
                  </a:txBody>
                  <a:tcPr marL="0" marR="0" marT="0" marB="0" anchor="b">
                    <a:lnL>
                      <a:noFill/>
                    </a:lnL>
                    <a:lnR>
                      <a:noFill/>
                    </a:lnR>
                    <a:lnT>
                      <a:noFill/>
                    </a:lnT>
                    <a:lnB>
                      <a:noFill/>
                    </a:lnB>
                    <a:solidFill>
                      <a:srgbClr val="CCC0D9"/>
                    </a:solidFill>
                  </a:tcPr>
                </a:tc>
                <a:tc rowSpan="2" gridSpan="2">
                  <a:txBody>
                    <a:bodyPr/>
                    <a:lstStyle/>
                    <a:p>
                      <a:pPr marL="88900">
                        <a:lnSpc>
                          <a:spcPts val="1355"/>
                        </a:lnSpc>
                        <a:spcAft>
                          <a:spcPts val="0"/>
                        </a:spcAft>
                      </a:pPr>
                      <a:r>
                        <a:rPr lang="tr-TR" sz="900">
                          <a:highlight>
                            <a:srgbClr val="C0C0C0"/>
                          </a:highlight>
                          <a:latin typeface="Times New Roman"/>
                          <a:ea typeface="Times New Roman"/>
                          <a:cs typeface="Arial"/>
                        </a:rPr>
                        <a:t>İngiltere'nin</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hMerge="1">
                  <a:txBody>
                    <a:bodyPr/>
                    <a:lstStyle/>
                    <a:p>
                      <a:endParaRPr lang="tr-TR"/>
                    </a:p>
                  </a:txBody>
                  <a:tcPr/>
                </a:tc>
                <a:tc rowSpan="2" gridSpan="4">
                  <a:txBody>
                    <a:bodyPr/>
                    <a:lstStyle/>
                    <a:p>
                      <a:pPr algn="r">
                        <a:lnSpc>
                          <a:spcPts val="1355"/>
                        </a:lnSpc>
                        <a:spcAft>
                          <a:spcPts val="0"/>
                        </a:spcAft>
                      </a:pPr>
                      <a:r>
                        <a:rPr lang="tr-TR" sz="900">
                          <a:highlight>
                            <a:srgbClr val="C0C0C0"/>
                          </a:highlight>
                          <a:latin typeface="Times New Roman"/>
                          <a:ea typeface="Times New Roman"/>
                          <a:cs typeface="Arial"/>
                        </a:rPr>
                        <a:t>sömürgeleri  ile</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04"/>
                  </a:ext>
                </a:extLst>
              </a:tr>
              <a:tr h="238301">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FF0000"/>
                          </a:solidFill>
                          <a:latin typeface="Times New Roman"/>
                          <a:ea typeface="Times New Roman"/>
                          <a:cs typeface="Arial"/>
                        </a:rPr>
                        <a:t>CEPHESİ</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vMerge="1">
                  <a:txBody>
                    <a:bodyPr/>
                    <a:lstStyle/>
                    <a:p>
                      <a:endParaRPr lang="tr-TR"/>
                    </a:p>
                  </a:txBody>
                  <a:tcPr/>
                </a:tc>
                <a:tc vMerge="1">
                  <a:txBody>
                    <a:bodyPr/>
                    <a:lstStyle/>
                    <a:p>
                      <a:endParaRPr lang="tr-TR"/>
                    </a:p>
                  </a:txBody>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05"/>
                  </a:ext>
                </a:extLst>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rowSpan="2" gridSpan="3">
                  <a:txBody>
                    <a:bodyPr/>
                    <a:lstStyle/>
                    <a:p>
                      <a:pPr>
                        <a:spcAft>
                          <a:spcPts val="0"/>
                        </a:spcAft>
                      </a:pPr>
                      <a:r>
                        <a:rPr lang="tr-TR" sz="900">
                          <a:latin typeface="Times New Roman"/>
                          <a:ea typeface="Times New Roman"/>
                          <a:cs typeface="Arial"/>
                        </a:rPr>
                        <a:t>bağlantıları kesmek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C00000"/>
                          </a:solidFill>
                          <a:highlight>
                            <a:srgbClr val="C0C0C0"/>
                          </a:highlight>
                          <a:latin typeface="Times New Roman"/>
                          <a:ea typeface="Times New Roman"/>
                          <a:cs typeface="Arial"/>
                        </a:rPr>
                        <a:t>Mustafa Kemal savaştı.</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06"/>
                  </a:ext>
                </a:extLst>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07"/>
                  </a:ext>
                </a:extLst>
              </a:tr>
              <a:tr h="208785">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gridSpan="6">
                  <a:txBody>
                    <a:bodyPr/>
                    <a:lstStyle/>
                    <a:p>
                      <a:pPr>
                        <a:lnSpc>
                          <a:spcPts val="1355"/>
                        </a:lnSpc>
                        <a:spcAft>
                          <a:spcPts val="0"/>
                        </a:spcAft>
                      </a:pPr>
                      <a:r>
                        <a:rPr lang="tr-TR" sz="900" b="1">
                          <a:solidFill>
                            <a:srgbClr val="FF0000"/>
                          </a:solidFill>
                          <a:latin typeface="Times New Roman"/>
                          <a:ea typeface="Times New Roman"/>
                          <a:cs typeface="Arial"/>
                        </a:rPr>
                        <a:t>--- </a:t>
                      </a:r>
                      <a:r>
                        <a:rPr lang="tr-TR" sz="900">
                          <a:solidFill>
                            <a:srgbClr val="000000"/>
                          </a:solidFill>
                          <a:latin typeface="Times New Roman"/>
                          <a:ea typeface="Times New Roman"/>
                          <a:cs typeface="Arial"/>
                        </a:rPr>
                        <a:t>Bakü petrollerinin denetimini ele geçirmek</a:t>
                      </a:r>
                      <a:endParaRPr lang="tr-TR" sz="8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extLst>
                  <a:ext uri="{0D108BD9-81ED-4DB2-BD59-A6C34878D82A}">
                    <a16:rowId xmlns:a16="http://schemas.microsoft.com/office/drawing/2014/main" val="10008"/>
                  </a:ext>
                </a:extLst>
              </a:tr>
              <a:tr h="178958">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rowSpan="2">
                  <a:txBody>
                    <a:bodyPr/>
                    <a:lstStyle/>
                    <a:p>
                      <a:pPr algn="ctr">
                        <a:spcAft>
                          <a:spcPts val="0"/>
                        </a:spcAft>
                      </a:pPr>
                      <a:r>
                        <a:rPr lang="tr-TR" sz="900" b="1">
                          <a:solidFill>
                            <a:srgbClr val="FF0000"/>
                          </a:solidFill>
                          <a:latin typeface="Times New Roman"/>
                          <a:ea typeface="Times New Roman"/>
                          <a:cs typeface="Arial"/>
                        </a:rPr>
                        <a:t>KANAL</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nSpc>
                          <a:spcPts val="1225"/>
                        </a:lnSpc>
                        <a:spcAft>
                          <a:spcPts val="0"/>
                        </a:spcAft>
                      </a:pPr>
                      <a:r>
                        <a:rPr lang="tr-TR" sz="900" b="1">
                          <a:solidFill>
                            <a:srgbClr val="FF0000"/>
                          </a:solidFill>
                          <a:highlight>
                            <a:srgbClr val="C0C0C0"/>
                          </a:highlight>
                          <a:latin typeface="Times New Roman"/>
                          <a:ea typeface="Times New Roman"/>
                          <a:cs typeface="Arial"/>
                        </a:rPr>
                        <a:t>---</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gridSpan="8">
                  <a:txBody>
                    <a:bodyPr/>
                    <a:lstStyle/>
                    <a:p>
                      <a:pPr algn="r">
                        <a:lnSpc>
                          <a:spcPts val="1225"/>
                        </a:lnSpc>
                        <a:spcAft>
                          <a:spcPts val="0"/>
                        </a:spcAft>
                      </a:pPr>
                      <a:r>
                        <a:rPr lang="tr-TR" sz="900">
                          <a:highlight>
                            <a:srgbClr val="C0C0C0"/>
                          </a:highlight>
                          <a:latin typeface="Times New Roman"/>
                          <a:ea typeface="Times New Roman"/>
                          <a:cs typeface="Arial"/>
                        </a:rPr>
                        <a:t>Süveyş kanalını ele geçirerek İngiltere'nin uzak doğu</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rowSpan="2">
                  <a:txBody>
                    <a:bodyPr/>
                    <a:lstStyle/>
                    <a:p>
                      <a:pPr algn="ctr">
                        <a:spcAft>
                          <a:spcPts val="0"/>
                        </a:spcAft>
                      </a:pPr>
                      <a:r>
                        <a:rPr lang="tr-TR" sz="900" b="1">
                          <a:solidFill>
                            <a:srgbClr val="C00000"/>
                          </a:solidFill>
                          <a:latin typeface="Times New Roman"/>
                          <a:ea typeface="Times New Roman"/>
                          <a:cs typeface="Arial"/>
                        </a:rPr>
                        <a:t>Almanya'nın isteğiyle</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extLst>
                  <a:ext uri="{0D108BD9-81ED-4DB2-BD59-A6C34878D82A}">
                    <a16:rowId xmlns:a16="http://schemas.microsoft.com/office/drawing/2014/main" val="10009"/>
                  </a:ext>
                </a:extLst>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rowSpan="2" gridSpan="5">
                  <a:txBody>
                    <a:bodyPr/>
                    <a:lstStyle/>
                    <a:p>
                      <a:pPr>
                        <a:spcAft>
                          <a:spcPts val="0"/>
                        </a:spcAft>
                      </a:pPr>
                      <a:r>
                        <a:rPr lang="tr-TR" sz="900">
                          <a:latin typeface="Times New Roman"/>
                          <a:ea typeface="Times New Roman"/>
                          <a:cs typeface="Arial"/>
                        </a:rPr>
                        <a:t>sömürgelerine giden bağlantıyı kesmek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10"/>
                  </a:ext>
                </a:extLst>
              </a:tr>
              <a:tr h="81124">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FF0000"/>
                          </a:solidFill>
                          <a:latin typeface="Times New Roman"/>
                          <a:ea typeface="Times New Roman"/>
                          <a:cs typeface="Arial"/>
                        </a:rPr>
                        <a:t>CEPHESİ</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gridSpan="5"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C00000"/>
                          </a:solidFill>
                          <a:latin typeface="Times New Roman"/>
                          <a:ea typeface="Times New Roman"/>
                          <a:cs typeface="Arial"/>
                        </a:rPr>
                        <a:t>açılan </a:t>
                      </a:r>
                      <a:r>
                        <a:rPr lang="tr-TR" sz="900" b="1">
                          <a:solidFill>
                            <a:srgbClr val="7030A0"/>
                          </a:solidFill>
                          <a:latin typeface="Times New Roman"/>
                          <a:ea typeface="Times New Roman"/>
                          <a:cs typeface="Arial"/>
                        </a:rPr>
                        <a:t>taarruz cephesi</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11"/>
                  </a:ext>
                </a:extLst>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rowSpan="2" gridSpan="4">
                  <a:txBody>
                    <a:bodyPr/>
                    <a:lstStyle/>
                    <a:p>
                      <a:pPr>
                        <a:spcAft>
                          <a:spcPts val="0"/>
                        </a:spcAft>
                      </a:pPr>
                      <a:r>
                        <a:rPr lang="tr-TR" sz="900" b="1">
                          <a:solidFill>
                            <a:srgbClr val="FF0000"/>
                          </a:solidFill>
                          <a:latin typeface="Times New Roman"/>
                          <a:ea typeface="Times New Roman"/>
                          <a:cs typeface="Arial"/>
                        </a:rPr>
                        <a:t>--- </a:t>
                      </a:r>
                      <a:r>
                        <a:rPr lang="tr-TR" sz="900">
                          <a:solidFill>
                            <a:srgbClr val="000000"/>
                          </a:solidFill>
                          <a:latin typeface="Times New Roman"/>
                          <a:ea typeface="Times New Roman"/>
                          <a:cs typeface="Arial"/>
                        </a:rPr>
                        <a:t>Mısırı İngiltere'den geri almak</a:t>
                      </a:r>
                      <a:endParaRPr lang="tr-TR" sz="8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12"/>
                  </a:ext>
                </a:extLst>
              </a:tr>
              <a:tr h="9464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extLst>
                  <a:ext uri="{0D108BD9-81ED-4DB2-BD59-A6C34878D82A}">
                    <a16:rowId xmlns:a16="http://schemas.microsoft.com/office/drawing/2014/main" val="10013"/>
                  </a:ext>
                </a:extLst>
              </a:tr>
              <a:tr h="193872">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nSpc>
                          <a:spcPts val="1330"/>
                        </a:lnSpc>
                        <a:spcAft>
                          <a:spcPts val="0"/>
                        </a:spcAft>
                      </a:pPr>
                      <a:r>
                        <a:rPr lang="tr-TR" sz="900" b="1">
                          <a:solidFill>
                            <a:srgbClr val="FF0000"/>
                          </a:solidFill>
                          <a:highlight>
                            <a:srgbClr val="C0C0C0"/>
                          </a:highlight>
                          <a:latin typeface="Times New Roman"/>
                          <a:ea typeface="Times New Roman"/>
                          <a:cs typeface="Arial"/>
                        </a:rPr>
                        <a:t>--</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marL="38100">
                        <a:lnSpc>
                          <a:spcPts val="1330"/>
                        </a:lnSpc>
                        <a:spcAft>
                          <a:spcPts val="0"/>
                        </a:spcAft>
                      </a:pPr>
                      <a:r>
                        <a:rPr lang="tr-TR" sz="900">
                          <a:highlight>
                            <a:srgbClr val="C0C0C0"/>
                          </a:highlight>
                          <a:latin typeface="Times New Roman"/>
                          <a:ea typeface="Times New Roman"/>
                          <a:cs typeface="Arial"/>
                        </a:rPr>
                        <a:t>İstanbul'u,</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nSpc>
                          <a:spcPts val="1330"/>
                        </a:lnSpc>
                        <a:spcAft>
                          <a:spcPts val="0"/>
                        </a:spcAft>
                      </a:pPr>
                      <a:r>
                        <a:rPr lang="tr-TR" sz="900">
                          <a:highlight>
                            <a:srgbClr val="C0C0C0"/>
                          </a:highlight>
                          <a:latin typeface="Times New Roman"/>
                          <a:ea typeface="Times New Roman"/>
                          <a:cs typeface="Arial"/>
                        </a:rPr>
                        <a:t>boğazları</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marL="25400">
                        <a:lnSpc>
                          <a:spcPts val="1330"/>
                        </a:lnSpc>
                        <a:spcAft>
                          <a:spcPts val="0"/>
                        </a:spcAft>
                      </a:pPr>
                      <a:r>
                        <a:rPr lang="tr-TR" sz="900">
                          <a:highlight>
                            <a:srgbClr val="C0C0C0"/>
                          </a:highlight>
                          <a:latin typeface="Times New Roman"/>
                          <a:ea typeface="Times New Roman"/>
                          <a:cs typeface="Arial"/>
                        </a:rPr>
                        <a:t>alarak</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gridSpan="2">
                  <a:txBody>
                    <a:bodyPr/>
                    <a:lstStyle/>
                    <a:p>
                      <a:pPr marL="38100">
                        <a:lnSpc>
                          <a:spcPts val="1330"/>
                        </a:lnSpc>
                        <a:spcAft>
                          <a:spcPts val="0"/>
                        </a:spcAft>
                      </a:pPr>
                      <a:r>
                        <a:rPr lang="tr-TR" sz="900">
                          <a:highlight>
                            <a:srgbClr val="C0C0C0"/>
                          </a:highlight>
                          <a:latin typeface="Times New Roman"/>
                          <a:ea typeface="Times New Roman"/>
                          <a:cs typeface="Arial"/>
                        </a:rPr>
                        <a:t>Osmanlı'yı</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hMerge="1">
                  <a:txBody>
                    <a:bodyPr/>
                    <a:lstStyle/>
                    <a:p>
                      <a:endParaRPr lang="tr-TR"/>
                    </a:p>
                  </a:txBody>
                  <a:tcPr/>
                </a:tc>
                <a:tc gridSpan="2">
                  <a:txBody>
                    <a:bodyPr/>
                    <a:lstStyle/>
                    <a:p>
                      <a:pPr marL="38100">
                        <a:lnSpc>
                          <a:spcPts val="1330"/>
                        </a:lnSpc>
                        <a:spcAft>
                          <a:spcPts val="0"/>
                        </a:spcAft>
                      </a:pPr>
                      <a:r>
                        <a:rPr lang="tr-TR" sz="900">
                          <a:highlight>
                            <a:srgbClr val="C0C0C0"/>
                          </a:highlight>
                          <a:latin typeface="Times New Roman"/>
                          <a:ea typeface="Times New Roman"/>
                          <a:cs typeface="Arial"/>
                        </a:rPr>
                        <a:t>savaş</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hMerge="1">
                  <a:txBody>
                    <a:bodyPr/>
                    <a:lstStyle/>
                    <a:p>
                      <a:endParaRPr lang="tr-TR"/>
                    </a:p>
                  </a:txBody>
                  <a:tcPr/>
                </a:tc>
                <a:tc>
                  <a:txBody>
                    <a:bodyPr/>
                    <a:lstStyle/>
                    <a:p>
                      <a:pPr algn="r">
                        <a:lnSpc>
                          <a:spcPts val="1330"/>
                        </a:lnSpc>
                        <a:spcAft>
                          <a:spcPts val="0"/>
                        </a:spcAft>
                      </a:pPr>
                      <a:r>
                        <a:rPr lang="tr-TR" sz="900">
                          <a:highlight>
                            <a:srgbClr val="C0C0C0"/>
                          </a:highlight>
                          <a:latin typeface="Times New Roman"/>
                          <a:ea typeface="Times New Roman"/>
                          <a:cs typeface="Arial"/>
                        </a:rPr>
                        <a:t>dışı</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rowSpan="2">
                  <a:txBody>
                    <a:bodyPr/>
                    <a:lstStyle/>
                    <a:p>
                      <a:pPr algn="ctr">
                        <a:spcAft>
                          <a:spcPts val="0"/>
                        </a:spcAft>
                      </a:pPr>
                      <a:r>
                        <a:rPr lang="tr-TR" sz="900" b="1">
                          <a:solidFill>
                            <a:srgbClr val="FF0000"/>
                          </a:solidFill>
                          <a:latin typeface="Times New Roman"/>
                          <a:ea typeface="Times New Roman"/>
                          <a:cs typeface="Arial"/>
                        </a:rPr>
                        <a:t>Savunma cephesi</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extLst>
                  <a:ext uri="{0D108BD9-81ED-4DB2-BD59-A6C34878D82A}">
                    <a16:rowId xmlns:a16="http://schemas.microsoft.com/office/drawing/2014/main" val="10014"/>
                  </a:ext>
                </a:extLst>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rowSpan="2" gridSpan="2">
                  <a:txBody>
                    <a:bodyPr/>
                    <a:lstStyle/>
                    <a:p>
                      <a:pPr>
                        <a:spcAft>
                          <a:spcPts val="0"/>
                        </a:spcAft>
                      </a:pPr>
                      <a:r>
                        <a:rPr lang="tr-TR" sz="900">
                          <a:latin typeface="Times New Roman"/>
                          <a:ea typeface="Times New Roman"/>
                          <a:cs typeface="Arial"/>
                        </a:rPr>
                        <a:t>bırakmak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15"/>
                  </a:ext>
                </a:extLst>
              </a:tr>
              <a:tr h="80561">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16"/>
                  </a:ext>
                </a:extLst>
              </a:tr>
              <a:tr h="167553">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lgn="ctr">
                        <a:spcAft>
                          <a:spcPts val="0"/>
                        </a:spcAft>
                      </a:pPr>
                      <a:r>
                        <a:rPr lang="tr-TR" sz="900" b="1">
                          <a:solidFill>
                            <a:srgbClr val="FF0000"/>
                          </a:solidFill>
                          <a:highlight>
                            <a:srgbClr val="C0C0C0"/>
                          </a:highlight>
                          <a:latin typeface="Times New Roman"/>
                          <a:ea typeface="Times New Roman"/>
                          <a:cs typeface="Arial"/>
                        </a:rPr>
                        <a:t>ÇANAKKALE</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r>
                        <a:rPr lang="tr-TR" sz="900" b="1">
                          <a:solidFill>
                            <a:srgbClr val="FF0000"/>
                          </a:solidFill>
                          <a:highlight>
                            <a:srgbClr val="C0C0C0"/>
                          </a:highlight>
                          <a:latin typeface="Times New Roman"/>
                          <a:ea typeface="Times New Roman"/>
                          <a:cs typeface="Arial"/>
                        </a:rPr>
                        <a:t>---</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marL="76200">
                        <a:spcAft>
                          <a:spcPts val="0"/>
                        </a:spcAft>
                      </a:pPr>
                      <a:r>
                        <a:rPr lang="tr-TR" sz="900">
                          <a:highlight>
                            <a:srgbClr val="C0C0C0"/>
                          </a:highlight>
                          <a:latin typeface="Times New Roman"/>
                          <a:ea typeface="Times New Roman"/>
                          <a:cs typeface="Arial"/>
                        </a:rPr>
                        <a:t>İstanbul'u,</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marL="38100">
                        <a:spcAft>
                          <a:spcPts val="0"/>
                        </a:spcAft>
                      </a:pPr>
                      <a:r>
                        <a:rPr lang="tr-TR" sz="900">
                          <a:highlight>
                            <a:srgbClr val="C0C0C0"/>
                          </a:highlight>
                          <a:latin typeface="Times New Roman"/>
                          <a:ea typeface="Times New Roman"/>
                          <a:cs typeface="Arial"/>
                        </a:rPr>
                        <a:t>boğazları</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marL="50800">
                        <a:spcAft>
                          <a:spcPts val="0"/>
                        </a:spcAft>
                      </a:pPr>
                      <a:r>
                        <a:rPr lang="tr-TR" sz="900">
                          <a:highlight>
                            <a:srgbClr val="C0C0C0"/>
                          </a:highlight>
                          <a:latin typeface="Times New Roman"/>
                          <a:ea typeface="Times New Roman"/>
                          <a:cs typeface="Arial"/>
                        </a:rPr>
                        <a:t>alarak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gridSpan="2">
                  <a:txBody>
                    <a:bodyPr/>
                    <a:lstStyle/>
                    <a:p>
                      <a:pPr marL="50800">
                        <a:spcAft>
                          <a:spcPts val="0"/>
                        </a:spcAft>
                      </a:pPr>
                      <a:r>
                        <a:rPr lang="tr-TR" sz="900">
                          <a:highlight>
                            <a:srgbClr val="C0C0C0"/>
                          </a:highlight>
                          <a:latin typeface="Times New Roman"/>
                          <a:ea typeface="Times New Roman"/>
                          <a:cs typeface="Arial"/>
                        </a:rPr>
                        <a:t>Osmanlı'yı</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hMerge="1">
                  <a:txBody>
                    <a:bodyPr/>
                    <a:lstStyle/>
                    <a:p>
                      <a:endParaRPr lang="tr-TR"/>
                    </a:p>
                  </a:txBody>
                  <a:tcPr/>
                </a:tc>
                <a:tc gridSpan="2">
                  <a:txBody>
                    <a:bodyPr/>
                    <a:lstStyle/>
                    <a:p>
                      <a:pPr marL="50800">
                        <a:spcAft>
                          <a:spcPts val="0"/>
                        </a:spcAft>
                      </a:pPr>
                      <a:r>
                        <a:rPr lang="tr-TR" sz="900">
                          <a:highlight>
                            <a:srgbClr val="C0C0C0"/>
                          </a:highlight>
                          <a:latin typeface="Times New Roman"/>
                          <a:ea typeface="Times New Roman"/>
                          <a:cs typeface="Arial"/>
                        </a:rPr>
                        <a:t>savaş</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hMerge="1">
                  <a:txBody>
                    <a:bodyPr/>
                    <a:lstStyle/>
                    <a:p>
                      <a:endParaRPr lang="tr-TR"/>
                    </a:p>
                  </a:txBody>
                  <a:tcPr/>
                </a:tc>
                <a:tc>
                  <a:txBody>
                    <a:bodyPr/>
                    <a:lstStyle/>
                    <a:p>
                      <a:pPr algn="r">
                        <a:spcAft>
                          <a:spcPts val="0"/>
                        </a:spcAft>
                      </a:pPr>
                      <a:r>
                        <a:rPr lang="tr-TR" sz="900">
                          <a:highlight>
                            <a:srgbClr val="C0C0C0"/>
                          </a:highlight>
                          <a:latin typeface="Times New Roman"/>
                          <a:ea typeface="Times New Roman"/>
                          <a:cs typeface="Arial"/>
                        </a:rPr>
                        <a:t>dışı</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C00000"/>
                          </a:solidFill>
                          <a:highlight>
                            <a:srgbClr val="C0C0C0"/>
                          </a:highlight>
                          <a:latin typeface="Times New Roman"/>
                          <a:ea typeface="Times New Roman"/>
                          <a:cs typeface="Arial"/>
                        </a:rPr>
                        <a:t>Kazandığımız tek cephe</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17"/>
                  </a:ext>
                </a:extLst>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FF0000"/>
                          </a:solidFill>
                          <a:latin typeface="Times New Roman"/>
                          <a:ea typeface="Times New Roman"/>
                          <a:cs typeface="Arial"/>
                        </a:rPr>
                        <a:t>CEPHESİ</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rowSpan="2" gridSpan="2">
                  <a:txBody>
                    <a:bodyPr/>
                    <a:lstStyle/>
                    <a:p>
                      <a:pPr>
                        <a:lnSpc>
                          <a:spcPts val="1355"/>
                        </a:lnSpc>
                        <a:spcAft>
                          <a:spcPts val="0"/>
                        </a:spcAft>
                      </a:pPr>
                      <a:r>
                        <a:rPr lang="tr-TR" sz="900">
                          <a:latin typeface="Times New Roman"/>
                          <a:ea typeface="Times New Roman"/>
                          <a:cs typeface="Arial"/>
                        </a:rPr>
                        <a:t>bırakmak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18"/>
                  </a:ext>
                </a:extLst>
              </a:tr>
              <a:tr h="119305">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19"/>
                  </a:ext>
                </a:extLst>
              </a:tr>
              <a:tr h="208785">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gridSpan="4">
                  <a:txBody>
                    <a:bodyPr/>
                    <a:lstStyle/>
                    <a:p>
                      <a:pPr>
                        <a:lnSpc>
                          <a:spcPts val="1355"/>
                        </a:lnSpc>
                        <a:spcAft>
                          <a:spcPts val="0"/>
                        </a:spcAft>
                      </a:pPr>
                      <a:r>
                        <a:rPr lang="tr-TR" sz="900">
                          <a:latin typeface="Times New Roman"/>
                          <a:ea typeface="Times New Roman"/>
                          <a:cs typeface="Arial"/>
                        </a:rPr>
                        <a:t>-</a:t>
                      </a:r>
                      <a:r>
                        <a:rPr lang="tr-TR" sz="900" b="1">
                          <a:solidFill>
                            <a:srgbClr val="FF0000"/>
                          </a:solidFill>
                          <a:latin typeface="Times New Roman"/>
                          <a:ea typeface="Times New Roman"/>
                          <a:cs typeface="Arial"/>
                        </a:rPr>
                        <a:t>--</a:t>
                      </a:r>
                      <a:r>
                        <a:rPr lang="tr-TR" sz="900">
                          <a:latin typeface="Times New Roman"/>
                          <a:ea typeface="Times New Roman"/>
                          <a:cs typeface="Arial"/>
                        </a:rPr>
                        <a:t> Rusya'ya yardım göndermek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C00000"/>
                          </a:solidFill>
                          <a:highlight>
                            <a:srgbClr val="C0C0C0"/>
                          </a:highlight>
                          <a:latin typeface="Times New Roman"/>
                          <a:ea typeface="Times New Roman"/>
                          <a:cs typeface="Arial"/>
                        </a:rPr>
                        <a:t>Mustafa Kemal savaştı.</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20"/>
                  </a:ext>
                </a:extLst>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rowSpan="2" gridSpan="7">
                  <a:txBody>
                    <a:bodyPr/>
                    <a:lstStyle/>
                    <a:p>
                      <a:pPr>
                        <a:spcAft>
                          <a:spcPts val="0"/>
                        </a:spcAft>
                      </a:pPr>
                      <a:r>
                        <a:rPr lang="tr-TR" sz="900" b="1">
                          <a:solidFill>
                            <a:srgbClr val="FF0000"/>
                          </a:solidFill>
                          <a:latin typeface="Times New Roman"/>
                          <a:ea typeface="Times New Roman"/>
                          <a:cs typeface="Arial"/>
                        </a:rPr>
                        <a:t>--- </a:t>
                      </a:r>
                      <a:r>
                        <a:rPr lang="tr-TR" sz="900">
                          <a:solidFill>
                            <a:srgbClr val="000000"/>
                          </a:solidFill>
                          <a:latin typeface="Times New Roman"/>
                          <a:ea typeface="Times New Roman"/>
                          <a:cs typeface="Arial"/>
                        </a:rPr>
                        <a:t>Almanya Osmanlı arasındaki bağlantıyı kesmek</a:t>
                      </a:r>
                      <a:endParaRPr lang="tr-TR" sz="8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21"/>
                  </a:ext>
                </a:extLst>
              </a:tr>
              <a:tr h="111702">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gridSpan="7"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extLst>
                  <a:ext uri="{0D108BD9-81ED-4DB2-BD59-A6C34878D82A}">
                    <a16:rowId xmlns:a16="http://schemas.microsoft.com/office/drawing/2014/main" val="10022"/>
                  </a:ext>
                </a:extLst>
              </a:tr>
              <a:tr h="193872">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gn="ctr">
                        <a:lnSpc>
                          <a:spcPts val="1265"/>
                        </a:lnSpc>
                        <a:spcAft>
                          <a:spcPts val="0"/>
                        </a:spcAft>
                      </a:pPr>
                      <a:r>
                        <a:rPr lang="tr-TR" sz="900" b="1">
                          <a:solidFill>
                            <a:srgbClr val="FF0000"/>
                          </a:solidFill>
                          <a:highlight>
                            <a:srgbClr val="C0C0C0"/>
                          </a:highlight>
                          <a:latin typeface="Times New Roman"/>
                          <a:ea typeface="Times New Roman"/>
                          <a:cs typeface="Arial"/>
                        </a:rPr>
                        <a:t>HİCAZ-YEMEN</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gridSpan="7">
                  <a:txBody>
                    <a:bodyPr/>
                    <a:lstStyle/>
                    <a:p>
                      <a:pPr>
                        <a:lnSpc>
                          <a:spcPts val="1245"/>
                        </a:lnSpc>
                        <a:spcAft>
                          <a:spcPts val="0"/>
                        </a:spcAft>
                      </a:pPr>
                      <a:r>
                        <a:rPr lang="tr-TR" sz="900" b="1">
                          <a:solidFill>
                            <a:srgbClr val="FF0000"/>
                          </a:solidFill>
                          <a:highlight>
                            <a:srgbClr val="C0C0C0"/>
                          </a:highlight>
                          <a:latin typeface="Times New Roman"/>
                          <a:ea typeface="Times New Roman"/>
                          <a:cs typeface="Arial"/>
                        </a:rPr>
                        <a:t>---  Hicaz  </a:t>
                      </a:r>
                      <a:r>
                        <a:rPr lang="tr-TR" sz="900">
                          <a:solidFill>
                            <a:srgbClr val="000000"/>
                          </a:solidFill>
                          <a:highlight>
                            <a:srgbClr val="C0C0C0"/>
                          </a:highlight>
                          <a:latin typeface="Times New Roman"/>
                          <a:ea typeface="Times New Roman"/>
                          <a:cs typeface="Arial"/>
                        </a:rPr>
                        <a:t>(Mekke-Medine)</a:t>
                      </a:r>
                      <a:r>
                        <a:rPr lang="tr-TR" sz="900" b="1">
                          <a:solidFill>
                            <a:srgbClr val="FF0000"/>
                          </a:solidFill>
                          <a:highlight>
                            <a:srgbClr val="C0C0C0"/>
                          </a:highlight>
                          <a:latin typeface="Times New Roman"/>
                          <a:ea typeface="Times New Roman"/>
                          <a:cs typeface="Arial"/>
                        </a:rPr>
                        <a:t>  </a:t>
                      </a:r>
                      <a:r>
                        <a:rPr lang="tr-TR" sz="900">
                          <a:solidFill>
                            <a:srgbClr val="000000"/>
                          </a:solidFill>
                          <a:highlight>
                            <a:srgbClr val="C0C0C0"/>
                          </a:highlight>
                          <a:latin typeface="Times New Roman"/>
                          <a:ea typeface="Times New Roman"/>
                          <a:cs typeface="Arial"/>
                        </a:rPr>
                        <a:t>bölgesini  savunmak</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gn="r">
                        <a:lnSpc>
                          <a:spcPts val="1245"/>
                        </a:lnSpc>
                        <a:spcAft>
                          <a:spcPts val="0"/>
                        </a:spcAft>
                      </a:pPr>
                      <a:r>
                        <a:rPr lang="tr-TR" sz="900">
                          <a:highlight>
                            <a:srgbClr val="C0C0C0"/>
                          </a:highlight>
                          <a:latin typeface="Times New Roman"/>
                          <a:ea typeface="Times New Roman"/>
                          <a:cs typeface="Arial"/>
                        </a:rPr>
                        <a:t>için</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gn="ctr">
                        <a:lnSpc>
                          <a:spcPts val="1265"/>
                        </a:lnSpc>
                        <a:spcAft>
                          <a:spcPts val="0"/>
                        </a:spcAft>
                      </a:pPr>
                      <a:r>
                        <a:rPr lang="tr-TR" sz="900" b="1">
                          <a:solidFill>
                            <a:srgbClr val="C00000"/>
                          </a:solidFill>
                          <a:latin typeface="Times New Roman"/>
                          <a:ea typeface="Times New Roman"/>
                          <a:cs typeface="Arial"/>
                        </a:rPr>
                        <a:t>Fahrettin Paşa Medine</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extLst>
                  <a:ext uri="{0D108BD9-81ED-4DB2-BD59-A6C34878D82A}">
                    <a16:rowId xmlns:a16="http://schemas.microsoft.com/office/drawing/2014/main" val="10023"/>
                  </a:ext>
                </a:extLst>
              </a:tr>
              <a:tr h="208785">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lgn="ctr">
                        <a:spcAft>
                          <a:spcPts val="0"/>
                        </a:spcAft>
                      </a:pPr>
                      <a:r>
                        <a:rPr lang="tr-TR" sz="900" b="1">
                          <a:solidFill>
                            <a:srgbClr val="FF0000"/>
                          </a:solidFill>
                          <a:latin typeface="Times New Roman"/>
                          <a:ea typeface="Times New Roman"/>
                          <a:cs typeface="Arial"/>
                        </a:rPr>
                        <a:t>CEPHESİ</a:t>
                      </a:r>
                      <a:endParaRPr lang="tr-TR" sz="8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gridSpan="4">
                  <a:txBody>
                    <a:bodyPr/>
                    <a:lstStyle/>
                    <a:p>
                      <a:pPr>
                        <a:lnSpc>
                          <a:spcPts val="1355"/>
                        </a:lnSpc>
                        <a:spcAft>
                          <a:spcPts val="0"/>
                        </a:spcAft>
                      </a:pPr>
                      <a:r>
                        <a:rPr lang="tr-TR" sz="900">
                          <a:latin typeface="Times New Roman"/>
                          <a:ea typeface="Times New Roman"/>
                          <a:cs typeface="Arial"/>
                        </a:rPr>
                        <a:t>İngilizlerle mücadele edilmiştir.</a:t>
                      </a:r>
                      <a:endParaRPr lang="tr-TR" sz="8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lgn="ctr">
                        <a:spcAft>
                          <a:spcPts val="0"/>
                        </a:spcAft>
                      </a:pPr>
                      <a:r>
                        <a:rPr lang="tr-TR" sz="900" b="1">
                          <a:solidFill>
                            <a:srgbClr val="C00000"/>
                          </a:solidFill>
                          <a:latin typeface="Times New Roman"/>
                          <a:ea typeface="Times New Roman"/>
                          <a:cs typeface="Arial"/>
                        </a:rPr>
                        <a:t>savunması</a:t>
                      </a:r>
                      <a:endParaRPr lang="tr-TR" sz="8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extLst>
                  <a:ext uri="{0D108BD9-81ED-4DB2-BD59-A6C34878D82A}">
                    <a16:rowId xmlns:a16="http://schemas.microsoft.com/office/drawing/2014/main" val="10024"/>
                  </a:ext>
                </a:extLst>
              </a:tr>
              <a:tr h="193872">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gn="ctr">
                        <a:lnSpc>
                          <a:spcPts val="1265"/>
                        </a:lnSpc>
                        <a:spcAft>
                          <a:spcPts val="0"/>
                        </a:spcAft>
                      </a:pPr>
                      <a:r>
                        <a:rPr lang="tr-TR" sz="900" b="1">
                          <a:solidFill>
                            <a:srgbClr val="FF0000"/>
                          </a:solidFill>
                          <a:latin typeface="Times New Roman"/>
                          <a:ea typeface="Times New Roman"/>
                          <a:cs typeface="Arial"/>
                        </a:rPr>
                        <a:t>Savunma cephesi</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extLst>
                  <a:ext uri="{0D108BD9-81ED-4DB2-BD59-A6C34878D82A}">
                    <a16:rowId xmlns:a16="http://schemas.microsoft.com/office/drawing/2014/main" val="10025"/>
                  </a:ext>
                </a:extLst>
              </a:tr>
              <a:tr h="208785">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FF0000"/>
                          </a:solidFill>
                          <a:highlight>
                            <a:srgbClr val="C0C0C0"/>
                          </a:highlight>
                          <a:latin typeface="Times New Roman"/>
                          <a:ea typeface="Times New Roman"/>
                          <a:cs typeface="Arial"/>
                        </a:rPr>
                        <a:t>IRAK CEPHESİ</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gridSpan="6">
                  <a:txBody>
                    <a:bodyPr/>
                    <a:lstStyle/>
                    <a:p>
                      <a:pPr>
                        <a:lnSpc>
                          <a:spcPts val="1355"/>
                        </a:lnSpc>
                        <a:spcAft>
                          <a:spcPts val="0"/>
                        </a:spcAft>
                      </a:pPr>
                      <a:r>
                        <a:rPr lang="tr-TR" sz="900" b="1">
                          <a:solidFill>
                            <a:srgbClr val="FF0000"/>
                          </a:solidFill>
                          <a:latin typeface="Times New Roman"/>
                          <a:ea typeface="Times New Roman"/>
                          <a:cs typeface="Arial"/>
                        </a:rPr>
                        <a:t>--- </a:t>
                      </a:r>
                      <a:r>
                        <a:rPr lang="tr-TR" sz="900">
                          <a:solidFill>
                            <a:srgbClr val="000000"/>
                          </a:solidFill>
                          <a:latin typeface="Times New Roman"/>
                          <a:ea typeface="Times New Roman"/>
                          <a:cs typeface="Arial"/>
                        </a:rPr>
                        <a:t>Musul Kerkük petrollerini ele geçirmek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26"/>
                  </a:ext>
                </a:extLst>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rowSpan="2" gridSpan="4">
                  <a:txBody>
                    <a:bodyPr/>
                    <a:lstStyle/>
                    <a:p>
                      <a:pPr>
                        <a:spcAft>
                          <a:spcPts val="0"/>
                        </a:spcAft>
                      </a:pPr>
                      <a:r>
                        <a:rPr lang="tr-TR" sz="900" b="1">
                          <a:solidFill>
                            <a:srgbClr val="FF0000"/>
                          </a:solidFill>
                          <a:latin typeface="Times New Roman"/>
                          <a:ea typeface="Times New Roman"/>
                          <a:cs typeface="Arial"/>
                        </a:rPr>
                        <a:t>--- </a:t>
                      </a:r>
                      <a:r>
                        <a:rPr lang="tr-TR" sz="900">
                          <a:solidFill>
                            <a:srgbClr val="000000"/>
                          </a:solidFill>
                          <a:latin typeface="Times New Roman"/>
                          <a:ea typeface="Times New Roman"/>
                          <a:cs typeface="Arial"/>
                        </a:rPr>
                        <a:t>Rusya'ya yardım götürmek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7030A0"/>
                          </a:solidFill>
                          <a:latin typeface="Times New Roman"/>
                          <a:ea typeface="Times New Roman"/>
                          <a:cs typeface="Arial"/>
                        </a:rPr>
                        <a:t>Kutul Amarede </a:t>
                      </a:r>
                      <a:r>
                        <a:rPr lang="tr-TR" sz="900" b="1">
                          <a:solidFill>
                            <a:srgbClr val="C00000"/>
                          </a:solidFill>
                          <a:latin typeface="Times New Roman"/>
                          <a:ea typeface="Times New Roman"/>
                          <a:cs typeface="Arial"/>
                        </a:rPr>
                        <a:t>Türk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27"/>
                  </a:ext>
                </a:extLst>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28"/>
                  </a:ext>
                </a:extLst>
              </a:tr>
              <a:tr h="185345">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lgn="ctr">
                        <a:spcAft>
                          <a:spcPts val="0"/>
                        </a:spcAft>
                      </a:pPr>
                      <a:r>
                        <a:rPr lang="tr-TR" sz="900" b="1">
                          <a:solidFill>
                            <a:srgbClr val="C00000"/>
                          </a:solidFill>
                          <a:highlight>
                            <a:srgbClr val="C0C0C0"/>
                          </a:highlight>
                          <a:latin typeface="Times New Roman"/>
                          <a:ea typeface="Times New Roman"/>
                          <a:cs typeface="Arial"/>
                        </a:rPr>
                        <a:t>ordusu başarılı olmuştur.</a:t>
                      </a:r>
                      <a:endParaRPr lang="tr-TR" sz="8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extLst>
                  <a:ext uri="{0D108BD9-81ED-4DB2-BD59-A6C34878D82A}">
                    <a16:rowId xmlns:a16="http://schemas.microsoft.com/office/drawing/2014/main" val="10029"/>
                  </a:ext>
                </a:extLst>
              </a:tr>
              <a:tr h="193872">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gn="ctr">
                        <a:lnSpc>
                          <a:spcPts val="1255"/>
                        </a:lnSpc>
                        <a:spcAft>
                          <a:spcPts val="0"/>
                        </a:spcAft>
                      </a:pPr>
                      <a:r>
                        <a:rPr lang="tr-TR" sz="900" b="1">
                          <a:solidFill>
                            <a:srgbClr val="FF0000"/>
                          </a:solidFill>
                          <a:latin typeface="Times New Roman"/>
                          <a:ea typeface="Times New Roman"/>
                          <a:cs typeface="Arial"/>
                        </a:rPr>
                        <a:t>Savunma cephesi</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extLst>
                  <a:ext uri="{0D108BD9-81ED-4DB2-BD59-A6C34878D82A}">
                    <a16:rowId xmlns:a16="http://schemas.microsoft.com/office/drawing/2014/main" val="10030"/>
                  </a:ext>
                </a:extLst>
              </a:tr>
              <a:tr h="167553">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lgn="ctr">
                        <a:spcAft>
                          <a:spcPts val="0"/>
                        </a:spcAft>
                      </a:pPr>
                      <a:r>
                        <a:rPr lang="tr-TR" sz="900" b="1">
                          <a:solidFill>
                            <a:srgbClr val="FF0000"/>
                          </a:solidFill>
                          <a:latin typeface="Times New Roman"/>
                          <a:ea typeface="Times New Roman"/>
                          <a:cs typeface="Arial"/>
                        </a:rPr>
                        <a:t>SURİYE</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rowSpan="2" gridSpan="7">
                  <a:txBody>
                    <a:bodyPr/>
                    <a:lstStyle/>
                    <a:p>
                      <a:pPr>
                        <a:spcAft>
                          <a:spcPts val="0"/>
                        </a:spcAft>
                      </a:pPr>
                      <a:r>
                        <a:rPr lang="tr-TR" sz="900" b="1">
                          <a:solidFill>
                            <a:srgbClr val="FF0000"/>
                          </a:solidFill>
                          <a:latin typeface="Times New Roman"/>
                          <a:ea typeface="Times New Roman"/>
                          <a:cs typeface="Arial"/>
                        </a:rPr>
                        <a:t>--- </a:t>
                      </a:r>
                      <a:r>
                        <a:rPr lang="tr-TR" sz="900">
                          <a:solidFill>
                            <a:srgbClr val="000000"/>
                          </a:solidFill>
                          <a:latin typeface="Times New Roman"/>
                          <a:ea typeface="Times New Roman"/>
                          <a:cs typeface="Arial"/>
                        </a:rPr>
                        <a:t>Kanal cephesinde yenilen</a:t>
                      </a:r>
                      <a:r>
                        <a:rPr lang="tr-TR" sz="900" b="1">
                          <a:solidFill>
                            <a:srgbClr val="FF0000"/>
                          </a:solidFill>
                          <a:latin typeface="Times New Roman"/>
                          <a:ea typeface="Times New Roman"/>
                          <a:cs typeface="Arial"/>
                        </a:rPr>
                        <a:t> </a:t>
                      </a:r>
                      <a:r>
                        <a:rPr lang="tr-TR" sz="900">
                          <a:solidFill>
                            <a:srgbClr val="000000"/>
                          </a:solidFill>
                          <a:latin typeface="Times New Roman"/>
                          <a:ea typeface="Times New Roman"/>
                          <a:cs typeface="Arial"/>
                        </a:rPr>
                        <a:t>Osmanlıyı durdurmak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31"/>
                  </a:ext>
                </a:extLst>
              </a:tr>
              <a:tr h="75490">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FF0000"/>
                          </a:solidFill>
                          <a:latin typeface="Times New Roman"/>
                          <a:ea typeface="Times New Roman"/>
                          <a:cs typeface="Arial"/>
                        </a:rPr>
                        <a:t>CEPHESİ</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gridSpan="7"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C00000"/>
                          </a:solidFill>
                          <a:latin typeface="Times New Roman"/>
                          <a:ea typeface="Times New Roman"/>
                          <a:cs typeface="Arial"/>
                        </a:rPr>
                        <a:t>Mustafa Kemal'in</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32"/>
                  </a:ext>
                </a:extLst>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33"/>
                  </a:ext>
                </a:extLst>
              </a:tr>
              <a:tr h="172388">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lgn="ctr">
                        <a:spcAft>
                          <a:spcPts val="0"/>
                        </a:spcAft>
                      </a:pPr>
                      <a:r>
                        <a:rPr lang="tr-TR" sz="900" b="1">
                          <a:solidFill>
                            <a:srgbClr val="660033"/>
                          </a:solidFill>
                          <a:latin typeface="Times New Roman"/>
                          <a:ea typeface="Times New Roman"/>
                          <a:cs typeface="Arial"/>
                        </a:rPr>
                        <a:t>son görev yeridir</a:t>
                      </a:r>
                      <a:endParaRPr lang="tr-TR" sz="8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extLst>
                  <a:ext uri="{0D108BD9-81ED-4DB2-BD59-A6C34878D82A}">
                    <a16:rowId xmlns:a16="http://schemas.microsoft.com/office/drawing/2014/main" val="10034"/>
                  </a:ext>
                </a:extLst>
              </a:tr>
              <a:tr h="193872">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gn="ctr">
                        <a:lnSpc>
                          <a:spcPts val="1330"/>
                        </a:lnSpc>
                        <a:spcAft>
                          <a:spcPts val="0"/>
                        </a:spcAft>
                      </a:pPr>
                      <a:r>
                        <a:rPr lang="tr-TR" sz="900">
                          <a:solidFill>
                            <a:srgbClr val="FF0000"/>
                          </a:solidFill>
                          <a:latin typeface="Times New Roman"/>
                          <a:ea typeface="Times New Roman"/>
                          <a:cs typeface="Arial"/>
                        </a:rPr>
                        <a:t>GALİÇYA</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rowSpan="2">
                  <a:txBody>
                    <a:bodyPr/>
                    <a:lstStyle/>
                    <a:p>
                      <a:pPr algn="ctr">
                        <a:spcAft>
                          <a:spcPts val="0"/>
                        </a:spcAft>
                      </a:pPr>
                      <a:r>
                        <a:rPr lang="tr-TR" sz="900" b="1">
                          <a:solidFill>
                            <a:srgbClr val="660033"/>
                          </a:solidFill>
                          <a:highlight>
                            <a:srgbClr val="C0C0C0"/>
                          </a:highlight>
                          <a:latin typeface="Times New Roman"/>
                          <a:ea typeface="Times New Roman"/>
                          <a:cs typeface="Arial"/>
                        </a:rPr>
                        <a:t>Müttefiklere yardım için</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extLst>
                  <a:ext uri="{0D108BD9-81ED-4DB2-BD59-A6C34878D82A}">
                    <a16:rowId xmlns:a16="http://schemas.microsoft.com/office/drawing/2014/main" val="10035"/>
                  </a:ext>
                </a:extLst>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a:solidFill>
                            <a:srgbClr val="FF0000"/>
                          </a:solidFill>
                          <a:highlight>
                            <a:srgbClr val="C0C0C0"/>
                          </a:highlight>
                          <a:latin typeface="Times New Roman"/>
                          <a:ea typeface="Times New Roman"/>
                          <a:cs typeface="Arial"/>
                        </a:rPr>
                        <a:t>MAKEDONYA</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36"/>
                  </a:ext>
                </a:extLst>
              </a:tr>
              <a:tr h="81124">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660033"/>
                          </a:solidFill>
                          <a:latin typeface="Times New Roman"/>
                          <a:ea typeface="Times New Roman"/>
                          <a:cs typeface="Arial"/>
                        </a:rPr>
                        <a:t>açılan cepheler</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37"/>
                  </a:ext>
                </a:extLst>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a:solidFill>
                            <a:srgbClr val="FF0000"/>
                          </a:solidFill>
                          <a:latin typeface="Times New Roman"/>
                          <a:ea typeface="Times New Roman"/>
                          <a:cs typeface="Arial"/>
                        </a:rPr>
                        <a:t>ROMANYA</a:t>
                      </a:r>
                      <a:endParaRPr lang="tr-TR" sz="8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extLst>
                  <a:ext uri="{0D108BD9-81ED-4DB2-BD59-A6C34878D82A}">
                    <a16:rowId xmlns:a16="http://schemas.microsoft.com/office/drawing/2014/main" val="10038"/>
                  </a:ext>
                </a:extLst>
              </a:tr>
              <a:tr h="95771">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dirty="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extLst>
                  <a:ext uri="{0D108BD9-81ED-4DB2-BD59-A6C34878D82A}">
                    <a16:rowId xmlns:a16="http://schemas.microsoft.com/office/drawing/2014/main" val="10039"/>
                  </a:ext>
                </a:extLst>
              </a:tr>
            </a:tbl>
          </a:graphicData>
        </a:graphic>
      </p:graphicFrame>
      <p:sp>
        <p:nvSpPr>
          <p:cNvPr id="215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tr-TR" sz="700" b="0" i="0" u="none" strike="noStrike" cap="none" normalizeH="0" baseline="0">
                <a:ln>
                  <a:noFill/>
                </a:ln>
                <a:solidFill>
                  <a:schemeClr val="tx1"/>
                </a:solidFill>
                <a:effectLst/>
                <a:latin typeface="Arial" pitchFamily="34" charset="0"/>
                <a:ea typeface="Times New Roman" pitchFamily="18" charset="0"/>
                <a:cs typeface="Arial" pitchFamily="34" charset="0"/>
              </a:rPr>
            </a:br>
            <a:endParaRPr kumimoji="0" lang="tr-TR" sz="1800" b="0" i="0" u="none" strike="noStrike" cap="none" normalizeH="0" baseline="0">
              <a:ln>
                <a:noFill/>
              </a:ln>
              <a:solidFill>
                <a:schemeClr val="tx1"/>
              </a:solidFill>
              <a:effectLst/>
              <a:latin typeface="Arial" pitchFamily="34" charset="0"/>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Osmanlı Devletinin I. Dünya Savaşında Savaştığı Cepheler - Osmanlı Devleti"/>
          <p:cNvPicPr>
            <a:picLocks noChangeAspect="1" noChangeArrowheads="1"/>
          </p:cNvPicPr>
          <p:nvPr/>
        </p:nvPicPr>
        <p:blipFill>
          <a:blip r:embed="rId2"/>
          <a:srcRect/>
          <a:stretch>
            <a:fillRect/>
          </a:stretch>
        </p:blipFill>
        <p:spPr bwMode="auto">
          <a:xfrm>
            <a:off x="285720" y="285728"/>
            <a:ext cx="8572560" cy="6143668"/>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214282" y="214290"/>
            <a:ext cx="8643998"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Ermeni Sorunu:</a:t>
            </a:r>
            <a:endParaRPr kumimoji="0" lang="tr-TR" sz="3200" b="0" i="0" u="none" strike="noStrike" cap="none" normalizeH="0" baseline="0" dirty="0">
              <a:ln>
                <a:noFill/>
              </a:ln>
              <a:solidFill>
                <a:schemeClr val="tx1"/>
              </a:solidFill>
              <a:effectLst/>
              <a:latin typeface="Arial" pitchFamily="34" charset="0"/>
              <a:cs typeface="Arial" pitchFamily="34" charset="0"/>
            </a:endParaRPr>
          </a:p>
          <a:p>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Balkanlardaki birçok azınlık isyan  </a:t>
            </a:r>
            <a:r>
              <a:rPr lang="tr-TR" sz="3200" dirty="0"/>
              <a:t>ederken Ermeniler böyle bir isyanı akıllarından bile</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geçirmemişlerdi.</a:t>
            </a:r>
            <a:r>
              <a:rPr lang="tr-TR" sz="3200" dirty="0"/>
              <a:t> </a:t>
            </a:r>
          </a:p>
          <a:p>
            <a:pPr lvl="0" indent="457200" algn="just" eaLnBrk="0" fontAlgn="base" hangingPunct="0">
              <a:spcBef>
                <a:spcPct val="0"/>
              </a:spcBef>
              <a:spcAft>
                <a:spcPct val="0"/>
              </a:spcAft>
            </a:pP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İşte bu nedenle Ermeniler,</a:t>
            </a:r>
            <a:r>
              <a:rPr lang="tr-TR" sz="3200" dirty="0"/>
              <a:t> Osmanlı yönetimince </a:t>
            </a:r>
            <a:r>
              <a:rPr lang="tr-TR" sz="3200" dirty="0">
                <a:solidFill>
                  <a:srgbClr val="FF0000"/>
                </a:solidFill>
              </a:rPr>
              <a:t>“millet-i </a:t>
            </a:r>
            <a:r>
              <a:rPr lang="tr-TR" sz="3200" dirty="0" err="1">
                <a:solidFill>
                  <a:srgbClr val="FF0000"/>
                </a:solidFill>
              </a:rPr>
              <a:t>sâdıka</a:t>
            </a:r>
            <a:r>
              <a:rPr lang="tr-TR" sz="3200" dirty="0">
                <a:solidFill>
                  <a:srgbClr val="FF0000"/>
                </a:solidFill>
              </a:rPr>
              <a:t>” (sadık millet)”</a:t>
            </a: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olarak adlandırılmışlardı.</a:t>
            </a:r>
            <a:endParaRPr kumimoji="0" lang="tr-TR" sz="3200" b="0" i="0" u="none" strike="noStrike" cap="none" normalizeH="0" baseline="0" dirty="0">
              <a:ln>
                <a:noFill/>
              </a:ln>
              <a:solidFill>
                <a:schemeClr val="tx1"/>
              </a:solidFill>
              <a:effectLst/>
              <a:latin typeface="Arial" pitchFamily="34" charset="0"/>
              <a:cs typeface="Arial" pitchFamily="34" charset="0"/>
            </a:endParaRPr>
          </a:p>
        </p:txBody>
      </p:sp>
      <p:pic>
        <p:nvPicPr>
          <p:cNvPr id="49154" name="Picture 2" descr="Ermeni Sorunu ve Gerçekler"/>
          <p:cNvPicPr>
            <a:picLocks noChangeAspect="1" noChangeArrowheads="1"/>
          </p:cNvPicPr>
          <p:nvPr/>
        </p:nvPicPr>
        <p:blipFill>
          <a:blip r:embed="rId2"/>
          <a:srcRect/>
          <a:stretch>
            <a:fillRect/>
          </a:stretch>
        </p:blipFill>
        <p:spPr bwMode="auto">
          <a:xfrm>
            <a:off x="3643306" y="3214686"/>
            <a:ext cx="5291126" cy="3486139"/>
          </a:xfrm>
          <a:prstGeom prst="rect">
            <a:avLst/>
          </a:prstGeom>
          <a:noFill/>
        </p:spPr>
      </p:pic>
      <p:pic>
        <p:nvPicPr>
          <p:cNvPr id="49156" name="Picture 4" descr="ERMENİ MESELESİ - dedekorkut1 - Blogcu.com"/>
          <p:cNvPicPr>
            <a:picLocks noChangeAspect="1" noChangeArrowheads="1"/>
          </p:cNvPicPr>
          <p:nvPr/>
        </p:nvPicPr>
        <p:blipFill>
          <a:blip r:embed="rId3"/>
          <a:srcRect/>
          <a:stretch>
            <a:fillRect/>
          </a:stretch>
        </p:blipFill>
        <p:spPr bwMode="auto">
          <a:xfrm>
            <a:off x="285720" y="3929066"/>
            <a:ext cx="3333750" cy="2643206"/>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285720" y="285728"/>
            <a:ext cx="8643998"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Ermenilerden kendi çıkarları için yararlanmaya çalışan iki devlet, birbirine düşman olan Rusya ve İngiltere olmuştur. Rusya, Ermenilerin yardımıyla Akdeniz’e inmenin hayalini kurarken İngiltere de Ermenileri kullanarak Rusya’nın Akdeniz’e inmesini engellemeye çalışmıştır. Böylece Ermenilerin yaşadığı coğrafya iki büyük devletin çekişme alanı olmuş, bölgede yaşayan hem Ermeniler hem de Müslümanlar bu çekişmeden zarar görmüştür.</a:t>
            </a:r>
            <a:endParaRPr kumimoji="0" lang="tr-TR" sz="32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Tehcir Kanunu ( Sevk ve İskan Kanunu )"/>
          <p:cNvPicPr>
            <a:picLocks noChangeAspect="1" noChangeArrowheads="1"/>
          </p:cNvPicPr>
          <p:nvPr/>
        </p:nvPicPr>
        <p:blipFill>
          <a:blip r:embed="rId2"/>
          <a:srcRect/>
          <a:stretch>
            <a:fillRect/>
          </a:stretch>
        </p:blipFill>
        <p:spPr bwMode="auto">
          <a:xfrm>
            <a:off x="285720" y="214290"/>
            <a:ext cx="8429684" cy="642942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28596" y="500043"/>
            <a:ext cx="8429684" cy="4524315"/>
          </a:xfrm>
          <a:prstGeom prst="rect">
            <a:avLst/>
          </a:prstGeom>
        </p:spPr>
        <p:txBody>
          <a:bodyPr wrap="square">
            <a:spAutoFit/>
          </a:bodyPr>
          <a:lstStyle/>
          <a:p>
            <a:pPr lvl="0" indent="457200" eaLnBrk="0" fontAlgn="base" hangingPunct="0">
              <a:spcBef>
                <a:spcPct val="0"/>
              </a:spcBef>
              <a:spcAft>
                <a:spcPct val="0"/>
              </a:spcAft>
            </a:pP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Osmanlı Devleti, ölüm kalım savaşının verildiği bir ortamda Ermeni çeteleriyle uğraşmak zorunda kalmıştır. Ermenilerin olumsuzlukları üzerine Osmanlı </a:t>
            </a:r>
            <a:r>
              <a:rPr kumimoji="0" lang="tr-TR" sz="3200" b="0" i="0" u="none" strike="noStrike" cap="none" normalizeH="0" baseline="0" dirty="0" err="1">
                <a:ln>
                  <a:noFill/>
                </a:ln>
                <a:solidFill>
                  <a:schemeClr val="tx1"/>
                </a:solidFill>
                <a:effectLst/>
                <a:latin typeface="Arial" pitchFamily="34" charset="0"/>
                <a:ea typeface="Times New Roman" pitchFamily="18" charset="0"/>
                <a:cs typeface="Arial" pitchFamily="34" charset="0"/>
              </a:rPr>
              <a:t>Hükûmeti</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çıkardığı </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Sevk ve</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İskân</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Kanunu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ile (27 Mayıs 1915) olaylara karışan Ermenilerle onlara yardım edenleri ülkenin daha sakin bir</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bölgesi olan Suriye’ye nakletme kararı almıştır.</a:t>
            </a:r>
            <a:r>
              <a:rPr kumimoji="0" lang="tr-TR" sz="3200" b="0" i="0" u="none" strike="noStrike" cap="none" normalizeH="0" baseline="0" dirty="0">
                <a:ln>
                  <a:noFill/>
                </a:ln>
                <a:solidFill>
                  <a:schemeClr val="tx1"/>
                </a:solidFill>
                <a:effectLst/>
                <a:latin typeface="Arial" pitchFamily="34" charset="0"/>
                <a:cs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14282" y="285728"/>
            <a:ext cx="8929718"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9563" algn="ctr" defTabSz="914400" rtl="0" eaLnBrk="1" fontAlgn="base" latinLnBrk="0" hangingPunct="1">
              <a:lnSpc>
                <a:spcPct val="100000"/>
              </a:lnSpc>
              <a:spcBef>
                <a:spcPct val="0"/>
              </a:spcBef>
              <a:spcAft>
                <a:spcPct val="0"/>
              </a:spcAft>
              <a:buClrTx/>
              <a:buSzTx/>
              <a:buFontTx/>
              <a:buNone/>
              <a:tabLst/>
            </a:pPr>
            <a:r>
              <a:rPr kumimoji="0" lang="tr-TR" sz="1200" b="1" i="0" u="none" strike="noStrike" cap="none" normalizeH="0" baseline="0" dirty="0">
                <a:ln>
                  <a:noFill/>
                </a:ln>
                <a:solidFill>
                  <a:srgbClr val="FF0000"/>
                </a:solidFill>
                <a:effectLst/>
                <a:latin typeface="Arial" pitchFamily="34" charset="0"/>
                <a:ea typeface="Times New Roman" pitchFamily="18" charset="0"/>
                <a:cs typeface="Arial" pitchFamily="34" charset="0"/>
              </a:rPr>
              <a:t>I</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 DÜNYA SAVAŞINA YOL AÇAN GELİŞMELER (2. Ünite 1. Kazanım) Birinci Dünya Savaşı'nın </a:t>
            </a:r>
            <a:r>
              <a:rPr kumimoji="0" lang="tr-TR" sz="3200" b="1" i="0" u="none" strike="noStrike" cap="none" normalizeH="0" baseline="0" dirty="0">
                <a:ln>
                  <a:noFill/>
                </a:ln>
                <a:solidFill>
                  <a:srgbClr val="0070C0"/>
                </a:solidFill>
                <a:effectLst/>
                <a:latin typeface="Arial" pitchFamily="34" charset="0"/>
                <a:ea typeface="Times New Roman" pitchFamily="18" charset="0"/>
                <a:cs typeface="Arial" pitchFamily="34" charset="0"/>
              </a:rPr>
              <a:t>Genel Sebepleri:</a:t>
            </a:r>
            <a:endParaRPr kumimoji="0" lang="tr-TR" sz="3200" b="0" i="0" u="none" strike="noStrike" cap="none" normalizeH="0" baseline="0" dirty="0">
              <a:ln>
                <a:noFill/>
              </a:ln>
              <a:solidFill>
                <a:srgbClr val="0070C0"/>
              </a:solidFill>
              <a:effectLst/>
              <a:latin typeface="Arial" pitchFamily="34" charset="0"/>
              <a:cs typeface="Arial" pitchFamily="34" charset="0"/>
            </a:endParaRPr>
          </a:p>
        </p:txBody>
      </p:sp>
      <p:sp>
        <p:nvSpPr>
          <p:cNvPr id="1026" name="Rectangle 2"/>
          <p:cNvSpPr>
            <a:spLocks noChangeArrowheads="1"/>
          </p:cNvSpPr>
          <p:nvPr/>
        </p:nvSpPr>
        <p:spPr bwMode="auto">
          <a:xfrm>
            <a:off x="142844" y="1928802"/>
            <a:ext cx="8786874"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a:ln>
                  <a:noFill/>
                </a:ln>
                <a:solidFill>
                  <a:srgbClr val="002060"/>
                </a:solidFill>
                <a:effectLst/>
                <a:latin typeface="Arial" pitchFamily="34" charset="0"/>
                <a:ea typeface="Times New Roman" pitchFamily="18" charset="0"/>
                <a:cs typeface="Arial" pitchFamily="34" charset="0"/>
              </a:rPr>
              <a:t>1- Milliyetçilik akımı: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Fransız </a:t>
            </a:r>
            <a:r>
              <a:rPr kumimoji="0" lang="tr-TR" sz="2800" b="0" i="0" u="none" strike="noStrike" cap="none" normalizeH="0" baseline="0" dirty="0" err="1">
                <a:ln>
                  <a:noFill/>
                </a:ln>
                <a:solidFill>
                  <a:srgbClr val="000000"/>
                </a:solidFill>
                <a:effectLst/>
                <a:latin typeface="Arial" pitchFamily="34" charset="0"/>
                <a:ea typeface="Times New Roman" pitchFamily="18" charset="0"/>
                <a:cs typeface="Arial" pitchFamily="34" charset="0"/>
              </a:rPr>
              <a:t>İhtilali'nin</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 yaydığı milliyetçilik akımı Avrupa'da siyasi ve sosyal</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hayatta değişikliklere sebep oldu. Milliyetçilik akımı ile Osmanlı ve Avusturya Macaristan gibi çok uluslu devletler parçalandı.</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a:ln>
                  <a:noFill/>
                </a:ln>
                <a:solidFill>
                  <a:srgbClr val="002060"/>
                </a:solidFill>
                <a:effectLst/>
                <a:latin typeface="Arial" pitchFamily="34" charset="0"/>
                <a:ea typeface="Times New Roman" pitchFamily="18" charset="0"/>
                <a:cs typeface="Arial" pitchFamily="34" charset="0"/>
              </a:rPr>
              <a:t>2- Sömürgecilik yarışı: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Sanayi</a:t>
            </a:r>
            <a:r>
              <a:rPr kumimoji="0" lang="tr-TR" sz="2800" b="1" i="0" u="none" strike="noStrike" cap="none" normalizeH="0" baseline="0" dirty="0">
                <a:ln>
                  <a:noFill/>
                </a:ln>
                <a:solidFill>
                  <a:srgbClr val="00206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İnkılabı sonrası sanayileşen Avrupa devletleri ürettikleri ürünler</a:t>
            </a:r>
            <a:r>
              <a:rPr kumimoji="0" lang="tr-TR" sz="2800" b="1" i="0" u="none" strike="noStrike" cap="none" normalizeH="0" baseline="0" dirty="0">
                <a:ln>
                  <a:noFill/>
                </a:ln>
                <a:solidFill>
                  <a:srgbClr val="00206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için pazar ve sanayi için hammadde arayışına girdi. Bu durum devletler arasındaki sorunlar ve rekabet ile çıkar çatışmasına neden oldu.</a:t>
            </a:r>
            <a:endParaRPr kumimoji="0" lang="tr-TR" sz="2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214282" y="285728"/>
            <a:ext cx="8786874"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698500" algn="l"/>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Wilson İlkeleri (8 Ocak 1918):</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98500" algn="l"/>
              </a:tabLst>
            </a:pP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ABD Başkanı Wilson tarafından yayınlanan 14 maddeden oluşan ilkelerdir.</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98500" algn="l"/>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1-</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Yenen devletler yenilen devletlerden toprak almayacak.</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98500" algn="l"/>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2-</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Devletler arasında gizli antlaşmalar yapılmayacak.</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98500" algn="l"/>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3-</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Antlaşmazlıklar barış yoluyla çözümlenecek.</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98500" algn="l"/>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4-</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İmparatorluklar içinde yaşayan milletlere kendi geleceklerini belirleme hakkı verilecek.</a:t>
            </a:r>
            <a:endParaRPr kumimoji="0" lang="tr-TR" sz="32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Sessiz Tarih: Wilson İlkeleri Nedir?"/>
          <p:cNvPicPr>
            <a:picLocks noChangeAspect="1" noChangeArrowheads="1"/>
          </p:cNvPicPr>
          <p:nvPr/>
        </p:nvPicPr>
        <p:blipFill>
          <a:blip r:embed="rId2"/>
          <a:srcRect/>
          <a:stretch>
            <a:fillRect/>
          </a:stretch>
        </p:blipFill>
        <p:spPr bwMode="auto">
          <a:xfrm>
            <a:off x="3357554" y="357166"/>
            <a:ext cx="5357850" cy="6000745"/>
          </a:xfrm>
          <a:prstGeom prst="rect">
            <a:avLst/>
          </a:prstGeom>
          <a:noFill/>
        </p:spPr>
      </p:pic>
      <p:sp>
        <p:nvSpPr>
          <p:cNvPr id="76804" name="AutoShape 4" descr="Wilson İlkeleri - Tarihsel Bilg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76806" name="Picture 6" descr="Wilson İlkeleri Ve Wilson İlkeleri'nin Maddeleri Hakkında Kısa Bilgi »  İnkılap Tarihi"/>
          <p:cNvPicPr>
            <a:picLocks noChangeAspect="1" noChangeArrowheads="1"/>
          </p:cNvPicPr>
          <p:nvPr/>
        </p:nvPicPr>
        <p:blipFill>
          <a:blip r:embed="rId3"/>
          <a:srcRect/>
          <a:stretch>
            <a:fillRect/>
          </a:stretch>
        </p:blipFill>
        <p:spPr bwMode="auto">
          <a:xfrm>
            <a:off x="214282" y="857232"/>
            <a:ext cx="3167072" cy="5214974"/>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214282" y="285728"/>
            <a:ext cx="8715436"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Paris Barış Konferansı (18 Ocak 1919):</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Amaç: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Yenilen devletlerle imzalanacak barış antlaşmalarının şartlarını belirlemekti.</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Katılan devlet sayısı: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32</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Söz sahibi devletler</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İngiltere, Fransa, ABD.</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Konferansın konusu: </a:t>
            </a: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1-</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Avrupa haritasını yeniden çizmek. </a:t>
            </a: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2-</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Osmanlı topraklarının yeniden</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paylaşım planını yapmak.</a:t>
            </a:r>
            <a:endParaRPr kumimoji="0" lang="tr-TR" sz="32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PARİS BARIŞ KONFERANSI - ppt video online indir"/>
          <p:cNvPicPr>
            <a:picLocks noChangeAspect="1" noChangeArrowheads="1"/>
          </p:cNvPicPr>
          <p:nvPr/>
        </p:nvPicPr>
        <p:blipFill>
          <a:blip r:embed="rId2"/>
          <a:srcRect/>
          <a:stretch>
            <a:fillRect/>
          </a:stretch>
        </p:blipFill>
        <p:spPr bwMode="auto">
          <a:xfrm>
            <a:off x="214282" y="428604"/>
            <a:ext cx="8501122" cy="6153172"/>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142844" y="357166"/>
            <a:ext cx="8786874"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596900" algn="l"/>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Alınan kararlar:</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96900"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1-</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İtalya'ya bırakılan İzmir ve çevresi Yunanistan'a verildi.</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96900"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2-</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Milletler Cemiyeti'nin kurulmasına karar verildi.</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96900"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3-</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Wilson ilkelerindeki galip devletlerin toprak alamayacağı ilkesi sebebiyle </a:t>
            </a:r>
            <a:r>
              <a:rPr kumimoji="0" lang="tr-TR" sz="2800" b="1" i="0" u="none" strike="noStrike" cap="none" normalizeH="0" baseline="0" dirty="0">
                <a:ln>
                  <a:noFill/>
                </a:ln>
                <a:solidFill>
                  <a:srgbClr val="002060"/>
                </a:solidFill>
                <a:effectLst/>
                <a:latin typeface="Arial" pitchFamily="34" charset="0"/>
                <a:ea typeface="Times New Roman" pitchFamily="18" charset="0"/>
                <a:cs typeface="Arial" pitchFamily="34" charset="0"/>
              </a:rPr>
              <a:t>“Manda ve Himaye”</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 adlı yeni bir sistem ortaya çıktı.</a:t>
            </a:r>
          </a:p>
          <a:p>
            <a:pPr marL="0" marR="0" lvl="0" indent="0" algn="l" defTabSz="914400" rtl="0" eaLnBrk="0" fontAlgn="base" latinLnBrk="0" hangingPunct="0">
              <a:lnSpc>
                <a:spcPct val="100000"/>
              </a:lnSpc>
              <a:spcBef>
                <a:spcPct val="0"/>
              </a:spcBef>
              <a:spcAft>
                <a:spcPct val="0"/>
              </a:spcAft>
              <a:buClrTx/>
              <a:buSzTx/>
              <a:buFontTx/>
              <a:buNone/>
              <a:tabLst>
                <a:tab pos="596900" algn="l"/>
              </a:tabLst>
            </a:pP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96900" algn="l"/>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Osmanlı'nın Savaşa Girmesinin Sonuçları:</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96900"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1-</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Yeni cepheler açıldı.</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96900"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2-</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Savaş geniş alana yayıldı.</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96900"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3-</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Savaşın süresi uzadı.</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96900"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4-</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İtilaf Devletleri Rusya'ya yardım götüremedi.</a:t>
            </a:r>
            <a:endParaRPr kumimoji="0" lang="tr-TR" sz="2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142844" y="357166"/>
            <a:ext cx="8786874"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İŞGAL YILLARINDA ANADOLU (2. Ünite 3. Kazanım)</a:t>
            </a:r>
          </a:p>
          <a:p>
            <a:pPr marL="0" marR="0" lvl="0" indent="457200" algn="ctr" defTabSz="914400" rtl="0" eaLnBrk="1" fontAlgn="base" latinLnBrk="0" hangingPunct="1">
              <a:lnSpc>
                <a:spcPct val="100000"/>
              </a:lnSpc>
              <a:spcBef>
                <a:spcPct val="0"/>
              </a:spcBef>
              <a:spcAft>
                <a:spcPct val="0"/>
              </a:spcAft>
              <a:buClrTx/>
              <a:buSzTx/>
              <a:buFontTx/>
              <a:buNone/>
              <a:tabLst/>
            </a:pPr>
            <a:endParaRPr kumimoji="0" lang="tr-TR" sz="3200" b="0" i="0" u="none" strike="noStrike" cap="none" normalizeH="0" baseline="0" dirty="0">
              <a:ln>
                <a:noFill/>
              </a:ln>
              <a:solidFill>
                <a:srgbClr val="FF0000"/>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MONDROS ATEŞKES ANTLAŞMASI</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30 Ekim 1918 tarihinde </a:t>
            </a:r>
            <a:r>
              <a:rPr kumimoji="0" lang="tr-TR" sz="3200" b="0" i="0" u="none" strike="noStrike" cap="none" normalizeH="0" baseline="0" dirty="0" err="1">
                <a:ln>
                  <a:noFill/>
                </a:ln>
                <a:solidFill>
                  <a:srgbClr val="FF0000"/>
                </a:solidFill>
                <a:effectLst/>
                <a:latin typeface="Arial" pitchFamily="34" charset="0"/>
                <a:ea typeface="Times New Roman" pitchFamily="18" charset="0"/>
                <a:cs typeface="Arial" pitchFamily="34" charset="0"/>
              </a:rPr>
              <a:t>Limni</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adasının </a:t>
            </a: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Mondros</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limanında imzalandı. Osmanlı adına </a:t>
            </a: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Bahriye Nazırı Rauf Bey </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İtilaf Devletleri adına </a:t>
            </a: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Amiral </a:t>
            </a:r>
            <a:r>
              <a:rPr kumimoji="0" lang="tr-TR" sz="3200" b="0" i="0" u="none" strike="noStrike" cap="none" normalizeH="0" baseline="0" dirty="0" err="1">
                <a:ln>
                  <a:noFill/>
                </a:ln>
                <a:solidFill>
                  <a:srgbClr val="FF0000"/>
                </a:solidFill>
                <a:effectLst/>
                <a:latin typeface="Arial" pitchFamily="34" charset="0"/>
                <a:ea typeface="Times New Roman" pitchFamily="18" charset="0"/>
                <a:cs typeface="Arial" pitchFamily="34" charset="0"/>
              </a:rPr>
              <a:t>Calthorpe</a:t>
            </a: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tarafından imzalandı.</a:t>
            </a:r>
            <a:endParaRPr kumimoji="0" lang="tr-TR" sz="32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285720" y="285722"/>
          <a:ext cx="8572559" cy="6215113"/>
        </p:xfrm>
        <a:graphic>
          <a:graphicData uri="http://schemas.openxmlformats.org/drawingml/2006/table">
            <a:tbl>
              <a:tblPr/>
              <a:tblGrid>
                <a:gridCol w="98105">
                  <a:extLst>
                    <a:ext uri="{9D8B030D-6E8A-4147-A177-3AD203B41FA5}">
                      <a16:colId xmlns:a16="http://schemas.microsoft.com/office/drawing/2014/main" val="20000"/>
                    </a:ext>
                  </a:extLst>
                </a:gridCol>
                <a:gridCol w="899299">
                  <a:extLst>
                    <a:ext uri="{9D8B030D-6E8A-4147-A177-3AD203B41FA5}">
                      <a16:colId xmlns:a16="http://schemas.microsoft.com/office/drawing/2014/main" val="20001"/>
                    </a:ext>
                  </a:extLst>
                </a:gridCol>
                <a:gridCol w="523229">
                  <a:extLst>
                    <a:ext uri="{9D8B030D-6E8A-4147-A177-3AD203B41FA5}">
                      <a16:colId xmlns:a16="http://schemas.microsoft.com/office/drawing/2014/main" val="20002"/>
                    </a:ext>
                  </a:extLst>
                </a:gridCol>
                <a:gridCol w="425122">
                  <a:extLst>
                    <a:ext uri="{9D8B030D-6E8A-4147-A177-3AD203B41FA5}">
                      <a16:colId xmlns:a16="http://schemas.microsoft.com/office/drawing/2014/main" val="20003"/>
                    </a:ext>
                  </a:extLst>
                </a:gridCol>
                <a:gridCol w="212561">
                  <a:extLst>
                    <a:ext uri="{9D8B030D-6E8A-4147-A177-3AD203B41FA5}">
                      <a16:colId xmlns:a16="http://schemas.microsoft.com/office/drawing/2014/main" val="20004"/>
                    </a:ext>
                  </a:extLst>
                </a:gridCol>
                <a:gridCol w="261614">
                  <a:extLst>
                    <a:ext uri="{9D8B030D-6E8A-4147-A177-3AD203B41FA5}">
                      <a16:colId xmlns:a16="http://schemas.microsoft.com/office/drawing/2014/main" val="20005"/>
                    </a:ext>
                  </a:extLst>
                </a:gridCol>
                <a:gridCol w="523229">
                  <a:extLst>
                    <a:ext uri="{9D8B030D-6E8A-4147-A177-3AD203B41FA5}">
                      <a16:colId xmlns:a16="http://schemas.microsoft.com/office/drawing/2014/main" val="20006"/>
                    </a:ext>
                  </a:extLst>
                </a:gridCol>
                <a:gridCol w="637686">
                  <a:extLst>
                    <a:ext uri="{9D8B030D-6E8A-4147-A177-3AD203B41FA5}">
                      <a16:colId xmlns:a16="http://schemas.microsoft.com/office/drawing/2014/main" val="20007"/>
                    </a:ext>
                  </a:extLst>
                </a:gridCol>
                <a:gridCol w="637686">
                  <a:extLst>
                    <a:ext uri="{9D8B030D-6E8A-4147-A177-3AD203B41FA5}">
                      <a16:colId xmlns:a16="http://schemas.microsoft.com/office/drawing/2014/main" val="20008"/>
                    </a:ext>
                  </a:extLst>
                </a:gridCol>
                <a:gridCol w="392423">
                  <a:extLst>
                    <a:ext uri="{9D8B030D-6E8A-4147-A177-3AD203B41FA5}">
                      <a16:colId xmlns:a16="http://schemas.microsoft.com/office/drawing/2014/main" val="20009"/>
                    </a:ext>
                  </a:extLst>
                </a:gridCol>
                <a:gridCol w="98105">
                  <a:extLst>
                    <a:ext uri="{9D8B030D-6E8A-4147-A177-3AD203B41FA5}">
                      <a16:colId xmlns:a16="http://schemas.microsoft.com/office/drawing/2014/main" val="20010"/>
                    </a:ext>
                  </a:extLst>
                </a:gridCol>
                <a:gridCol w="37392">
                  <a:extLst>
                    <a:ext uri="{9D8B030D-6E8A-4147-A177-3AD203B41FA5}">
                      <a16:colId xmlns:a16="http://schemas.microsoft.com/office/drawing/2014/main" val="20011"/>
                    </a:ext>
                  </a:extLst>
                </a:gridCol>
                <a:gridCol w="65403">
                  <a:extLst>
                    <a:ext uri="{9D8B030D-6E8A-4147-A177-3AD203B41FA5}">
                      <a16:colId xmlns:a16="http://schemas.microsoft.com/office/drawing/2014/main" val="20012"/>
                    </a:ext>
                  </a:extLst>
                </a:gridCol>
                <a:gridCol w="245263">
                  <a:extLst>
                    <a:ext uri="{9D8B030D-6E8A-4147-A177-3AD203B41FA5}">
                      <a16:colId xmlns:a16="http://schemas.microsoft.com/office/drawing/2014/main" val="20013"/>
                    </a:ext>
                  </a:extLst>
                </a:gridCol>
                <a:gridCol w="457826">
                  <a:extLst>
                    <a:ext uri="{9D8B030D-6E8A-4147-A177-3AD203B41FA5}">
                      <a16:colId xmlns:a16="http://schemas.microsoft.com/office/drawing/2014/main" val="20014"/>
                    </a:ext>
                  </a:extLst>
                </a:gridCol>
                <a:gridCol w="670387">
                  <a:extLst>
                    <a:ext uri="{9D8B030D-6E8A-4147-A177-3AD203B41FA5}">
                      <a16:colId xmlns:a16="http://schemas.microsoft.com/office/drawing/2014/main" val="20015"/>
                    </a:ext>
                  </a:extLst>
                </a:gridCol>
                <a:gridCol w="899299">
                  <a:extLst>
                    <a:ext uri="{9D8B030D-6E8A-4147-A177-3AD203B41FA5}">
                      <a16:colId xmlns:a16="http://schemas.microsoft.com/office/drawing/2014/main" val="20016"/>
                    </a:ext>
                  </a:extLst>
                </a:gridCol>
                <a:gridCol w="261614">
                  <a:extLst>
                    <a:ext uri="{9D8B030D-6E8A-4147-A177-3AD203B41FA5}">
                      <a16:colId xmlns:a16="http://schemas.microsoft.com/office/drawing/2014/main" val="20017"/>
                    </a:ext>
                  </a:extLst>
                </a:gridCol>
                <a:gridCol w="196210">
                  <a:extLst>
                    <a:ext uri="{9D8B030D-6E8A-4147-A177-3AD203B41FA5}">
                      <a16:colId xmlns:a16="http://schemas.microsoft.com/office/drawing/2014/main" val="20018"/>
                    </a:ext>
                  </a:extLst>
                </a:gridCol>
                <a:gridCol w="932001">
                  <a:extLst>
                    <a:ext uri="{9D8B030D-6E8A-4147-A177-3AD203B41FA5}">
                      <a16:colId xmlns:a16="http://schemas.microsoft.com/office/drawing/2014/main" val="20019"/>
                    </a:ext>
                  </a:extLst>
                </a:gridCol>
                <a:gridCol w="98105">
                  <a:extLst>
                    <a:ext uri="{9D8B030D-6E8A-4147-A177-3AD203B41FA5}">
                      <a16:colId xmlns:a16="http://schemas.microsoft.com/office/drawing/2014/main" val="20020"/>
                    </a:ext>
                  </a:extLst>
                </a:gridCol>
              </a:tblGrid>
              <a:tr h="52286">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gridSpan="6">
                  <a:txBody>
                    <a:bodyPr/>
                    <a:lstStyle/>
                    <a:p>
                      <a:pPr marL="241300">
                        <a:spcAft>
                          <a:spcPts val="0"/>
                        </a:spcAft>
                      </a:pPr>
                      <a:r>
                        <a:rPr lang="tr-TR" sz="1000" b="1">
                          <a:solidFill>
                            <a:srgbClr val="FF0000"/>
                          </a:solidFill>
                          <a:latin typeface="Times New Roman"/>
                          <a:ea typeface="Times New Roman"/>
                          <a:cs typeface="Arial"/>
                        </a:rPr>
                        <a:t>ANTLAŞMA MADDESİ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D6E3BC"/>
                      </a:solidFill>
                      <a:prstDash val="solid"/>
                      <a:round/>
                      <a:headEnd type="none" w="med" len="med"/>
                      <a:tailEnd type="none" w="med" len="med"/>
                    </a:lnB>
                    <a:solidFill>
                      <a:srgbClr val="D6E3BC"/>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gridSpan="6">
                  <a:txBody>
                    <a:bodyPr/>
                    <a:lstStyle/>
                    <a:p>
                      <a:pPr marL="50800">
                        <a:spcAft>
                          <a:spcPts val="0"/>
                        </a:spcAft>
                      </a:pPr>
                      <a:r>
                        <a:rPr lang="tr-TR" sz="1000" b="1">
                          <a:solidFill>
                            <a:srgbClr val="FF0000"/>
                          </a:solidFill>
                          <a:latin typeface="Times New Roman"/>
                          <a:ea typeface="Times New Roman"/>
                          <a:cs typeface="Arial"/>
                        </a:rPr>
                        <a:t>ANTLAŞMA MADDESİ YORUMU</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D6E3BC"/>
                      </a:solidFill>
                      <a:prstDash val="solid"/>
                      <a:round/>
                      <a:headEnd type="none" w="med" len="med"/>
                      <a:tailEnd type="none" w="med" len="med"/>
                    </a:lnB>
                    <a:solidFill>
                      <a:srgbClr val="D6E3BC"/>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extLst>
                  <a:ext uri="{0D108BD9-81ED-4DB2-BD59-A6C34878D82A}">
                    <a16:rowId xmlns:a16="http://schemas.microsoft.com/office/drawing/2014/main" val="10000"/>
                  </a:ext>
                </a:extLst>
              </a:tr>
              <a:tr h="272215">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D6E3BC"/>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D6E3BC"/>
                      </a:solidFill>
                      <a:prstDash val="solid"/>
                      <a:round/>
                      <a:headEnd type="none" w="med" len="med"/>
                      <a:tailEnd type="none" w="med" len="med"/>
                    </a:lnB>
                    <a:solidFill>
                      <a:srgbClr val="D6E3BC"/>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D6E3BC"/>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D6E3BC"/>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D6E3BC"/>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D6E3BC"/>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D6E3BC"/>
                      </a:solidFill>
                      <a:prstDash val="solid"/>
                      <a:round/>
                      <a:headEnd type="none" w="med" len="med"/>
                      <a:tailEnd type="none" w="med" len="med"/>
                    </a:lnB>
                    <a:solidFill>
                      <a:srgbClr val="D6E3BC"/>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D6E3BC"/>
                      </a:solidFill>
                      <a:prstDash val="solid"/>
                      <a:round/>
                      <a:headEnd type="none" w="med" len="med"/>
                      <a:tailEnd type="none" w="med" len="med"/>
                    </a:lnB>
                    <a:solidFill>
                      <a:srgbClr val="D6E3BC"/>
                    </a:solidFill>
                  </a:tcPr>
                </a:tc>
                <a:extLst>
                  <a:ext uri="{0D108BD9-81ED-4DB2-BD59-A6C34878D82A}">
                    <a16:rowId xmlns:a16="http://schemas.microsoft.com/office/drawing/2014/main" val="10001"/>
                  </a:ext>
                </a:extLst>
              </a:tr>
              <a:tr h="227752">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D6E3BC"/>
                      </a:solidFill>
                      <a:prstDash val="solid"/>
                      <a:round/>
                      <a:headEnd type="none" w="med" len="med"/>
                      <a:tailEnd type="none" w="med" len="med"/>
                    </a:lnT>
                    <a:lnB>
                      <a:noFill/>
                    </a:lnB>
                    <a:solidFill>
                      <a:srgbClr val="D6E3BC"/>
                    </a:solidFill>
                  </a:tcPr>
                </a:tc>
                <a:tc gridSpan="9">
                  <a:txBody>
                    <a:bodyPr/>
                    <a:lstStyle/>
                    <a:p>
                      <a:pPr>
                        <a:lnSpc>
                          <a:spcPts val="1225"/>
                        </a:lnSpc>
                        <a:spcAft>
                          <a:spcPts val="0"/>
                        </a:spcAft>
                      </a:pPr>
                      <a:r>
                        <a:rPr lang="tr-TR" sz="1000">
                          <a:latin typeface="Times New Roman"/>
                          <a:ea typeface="Times New Roman"/>
                          <a:cs typeface="Arial"/>
                        </a:rPr>
                        <a:t>Çanakkale ve İstanbul boğazları açılacak ve bu yerdeki</a:t>
                      </a:r>
                      <a:endParaRPr lang="tr-TR" sz="900">
                        <a:latin typeface="Calibri"/>
                        <a:ea typeface="Calibri"/>
                        <a:cs typeface="Arial"/>
                      </a:endParaRPr>
                    </a:p>
                  </a:txBody>
                  <a:tcPr marL="0" marR="0" marT="0" marB="0" anchor="b">
                    <a:lnL>
                      <a:noFill/>
                    </a:lnL>
                    <a:lnR>
                      <a:noFill/>
                    </a:lnR>
                    <a:lnT w="12700" cap="flat" cmpd="sng" algn="ctr">
                      <a:solidFill>
                        <a:srgbClr val="D6E3BC"/>
                      </a:solidFill>
                      <a:prstDash val="solid"/>
                      <a:round/>
                      <a:headEnd type="none" w="med" len="med"/>
                      <a:tailEnd type="none" w="med" len="med"/>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D6E3BC"/>
                      </a:solidFill>
                      <a:prstDash val="solid"/>
                      <a:round/>
                      <a:headEnd type="none" w="med" len="med"/>
                      <a:tailEnd type="none" w="med" len="med"/>
                    </a:lnT>
                    <a:lnB>
                      <a:noFill/>
                    </a:lnB>
                    <a:solidFill>
                      <a:srgbClr val="D6E3BC"/>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D6E3BC"/>
                      </a:solidFill>
                      <a:prstDash val="solid"/>
                      <a:round/>
                      <a:headEnd type="none" w="med" len="med"/>
                      <a:tailEnd type="none" w="med" len="med"/>
                    </a:lnT>
                    <a:lnB>
                      <a:noFill/>
                    </a:lnB>
                    <a:solidFill>
                      <a:srgbClr val="D6E3BC"/>
                    </a:solidFill>
                  </a:tcPr>
                </a:tc>
                <a:tc gridSpan="7">
                  <a:txBody>
                    <a:bodyPr/>
                    <a:lstStyle/>
                    <a:p>
                      <a:pPr>
                        <a:lnSpc>
                          <a:spcPts val="1225"/>
                        </a:lnSpc>
                        <a:spcAft>
                          <a:spcPts val="0"/>
                        </a:spcAft>
                      </a:pPr>
                      <a:r>
                        <a:rPr lang="tr-TR" sz="1000" b="1">
                          <a:solidFill>
                            <a:srgbClr val="FF0000"/>
                          </a:solidFill>
                          <a:latin typeface="Times New Roman"/>
                          <a:ea typeface="Times New Roman"/>
                          <a:cs typeface="Arial"/>
                        </a:rPr>
                        <a:t>---  </a:t>
                      </a:r>
                      <a:r>
                        <a:rPr lang="tr-TR" sz="1000">
                          <a:solidFill>
                            <a:srgbClr val="000000"/>
                          </a:solidFill>
                          <a:latin typeface="Times New Roman"/>
                          <a:ea typeface="Times New Roman"/>
                          <a:cs typeface="Arial"/>
                        </a:rPr>
                        <a:t>İstanbul  ve  Anadolu  arasındaki  bağlantı</a:t>
                      </a:r>
                      <a:endParaRPr lang="tr-TR" sz="900">
                        <a:latin typeface="Calibri"/>
                        <a:ea typeface="Calibri"/>
                        <a:cs typeface="Arial"/>
                      </a:endParaRPr>
                    </a:p>
                  </a:txBody>
                  <a:tcPr marL="0" marR="0" marT="0" marB="0" anchor="b">
                    <a:lnL>
                      <a:noFill/>
                    </a:lnL>
                    <a:lnR>
                      <a:noFill/>
                    </a:lnR>
                    <a:lnT w="12700" cap="flat" cmpd="sng" algn="ctr">
                      <a:solidFill>
                        <a:srgbClr val="D6E3BC"/>
                      </a:solidFill>
                      <a:prstDash val="solid"/>
                      <a:round/>
                      <a:headEnd type="none" w="med" len="med"/>
                      <a:tailEnd type="none" w="med" len="med"/>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D6E3BC"/>
                      </a:solidFill>
                      <a:prstDash val="solid"/>
                      <a:round/>
                      <a:headEnd type="none" w="med" len="med"/>
                      <a:tailEnd type="none" w="med" len="med"/>
                    </a:lnT>
                    <a:lnB>
                      <a:noFill/>
                    </a:lnB>
                    <a:solidFill>
                      <a:srgbClr val="D6E3BC"/>
                    </a:solidFill>
                  </a:tcPr>
                </a:tc>
                <a:extLst>
                  <a:ext uri="{0D108BD9-81ED-4DB2-BD59-A6C34878D82A}">
                    <a16:rowId xmlns:a16="http://schemas.microsoft.com/office/drawing/2014/main" val="10002"/>
                  </a:ext>
                </a:extLst>
              </a:tr>
              <a:tr h="239019">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gridSpan="9">
                  <a:txBody>
                    <a:bodyPr/>
                    <a:lstStyle/>
                    <a:p>
                      <a:pPr>
                        <a:spcAft>
                          <a:spcPts val="0"/>
                        </a:spcAft>
                      </a:pPr>
                      <a:r>
                        <a:rPr lang="tr-TR" sz="1000">
                          <a:latin typeface="Times New Roman"/>
                          <a:ea typeface="Times New Roman"/>
                          <a:cs typeface="Arial"/>
                        </a:rPr>
                        <a:t>istihkamlar  itilaf  devletleri  tarafından  işgal  edilecekti.</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6E3BC"/>
                    </a:solidFill>
                  </a:tcPr>
                </a:tc>
                <a:tc gridSpan="7">
                  <a:txBody>
                    <a:bodyPr/>
                    <a:lstStyle/>
                    <a:p>
                      <a:pPr>
                        <a:spcAft>
                          <a:spcPts val="0"/>
                        </a:spcAft>
                      </a:pPr>
                      <a:r>
                        <a:rPr lang="tr-TR" sz="1000">
                          <a:latin typeface="Times New Roman"/>
                          <a:ea typeface="Times New Roman"/>
                          <a:cs typeface="Arial"/>
                        </a:rPr>
                        <a:t>kesildiği için İstanbul'un güvenliğini tehlikeye</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extLst>
                  <a:ext uri="{0D108BD9-81ED-4DB2-BD59-A6C34878D82A}">
                    <a16:rowId xmlns:a16="http://schemas.microsoft.com/office/drawing/2014/main" val="10003"/>
                  </a:ext>
                </a:extLst>
              </a:tr>
              <a:tr h="258107">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r>
                        <a:rPr lang="tr-TR" sz="1000" b="1">
                          <a:latin typeface="Times New Roman"/>
                          <a:ea typeface="Times New Roman"/>
                          <a:cs typeface="Arial"/>
                        </a:rPr>
                        <a:t>(Madde 1)</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gridSpan="3">
                  <a:txBody>
                    <a:bodyPr/>
                    <a:lstStyle/>
                    <a:p>
                      <a:pPr>
                        <a:spcAft>
                          <a:spcPts val="0"/>
                        </a:spcAft>
                      </a:pPr>
                      <a:r>
                        <a:rPr lang="tr-TR" sz="1000">
                          <a:latin typeface="Times New Roman"/>
                          <a:ea typeface="Times New Roman"/>
                          <a:cs typeface="Arial"/>
                        </a:rPr>
                        <a:t>girmiştir.</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extLst>
                  <a:ext uri="{0D108BD9-81ED-4DB2-BD59-A6C34878D82A}">
                    <a16:rowId xmlns:a16="http://schemas.microsoft.com/office/drawing/2014/main" val="10004"/>
                  </a:ext>
                </a:extLst>
              </a:tr>
              <a:tr h="431560">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6E3BC"/>
                    </a:solidFill>
                  </a:tcPr>
                </a:tc>
                <a:tc gridSpan="9">
                  <a:txBody>
                    <a:bodyPr/>
                    <a:lstStyle/>
                    <a:p>
                      <a:pPr>
                        <a:lnSpc>
                          <a:spcPts val="1330"/>
                        </a:lnSpc>
                        <a:spcAft>
                          <a:spcPts val="0"/>
                        </a:spcAft>
                      </a:pPr>
                      <a:r>
                        <a:rPr lang="tr-TR" sz="1000">
                          <a:latin typeface="Times New Roman"/>
                          <a:ea typeface="Times New Roman"/>
                          <a:cs typeface="Arial"/>
                        </a:rPr>
                        <a:t>Sınırlarının korunması ve iç güvenliğinin sağlanması için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a:txBody>
                    <a:bodyPr/>
                    <a:lstStyle/>
                    <a:p>
                      <a:pPr>
                        <a:spcAft>
                          <a:spcPts val="0"/>
                        </a:spcAft>
                      </a:pPr>
                      <a:r>
                        <a:rPr lang="tr-TR" sz="10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gridSpan="2">
                  <a:txBody>
                    <a:bodyPr/>
                    <a:lstStyle/>
                    <a:p>
                      <a:pPr marL="127000">
                        <a:spcAft>
                          <a:spcPts val="0"/>
                        </a:spcAft>
                      </a:pPr>
                      <a:r>
                        <a:rPr lang="tr-TR" sz="1000">
                          <a:latin typeface="Times New Roman"/>
                          <a:ea typeface="Times New Roman"/>
                          <a:cs typeface="Arial"/>
                        </a:rPr>
                        <a:t>Osmanlı'nın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hMerge="1">
                  <a:txBody>
                    <a:bodyPr/>
                    <a:lstStyle/>
                    <a:p>
                      <a:endParaRPr lang="tr-TR"/>
                    </a:p>
                  </a:txBody>
                  <a:tcPr/>
                </a:tc>
                <a:tc rowSpan="2">
                  <a:txBody>
                    <a:bodyPr/>
                    <a:lstStyle/>
                    <a:p>
                      <a:pPr marL="152400">
                        <a:spcAft>
                          <a:spcPts val="0"/>
                        </a:spcAft>
                      </a:pPr>
                      <a:r>
                        <a:rPr lang="tr-TR" sz="1000">
                          <a:latin typeface="Times New Roman"/>
                          <a:ea typeface="Times New Roman"/>
                          <a:cs typeface="Arial"/>
                        </a:rPr>
                        <a:t>savunma</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gridSpan="3">
                  <a:txBody>
                    <a:bodyPr/>
                    <a:lstStyle/>
                    <a:p>
                      <a:pPr algn="r">
                        <a:spcAft>
                          <a:spcPts val="0"/>
                        </a:spcAft>
                      </a:pPr>
                      <a:r>
                        <a:rPr lang="tr-TR" sz="1000">
                          <a:latin typeface="Times New Roman"/>
                          <a:ea typeface="Times New Roman"/>
                          <a:cs typeface="Arial"/>
                        </a:rPr>
                        <a:t>gücü   ortadan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extLst>
                  <a:ext uri="{0D108BD9-81ED-4DB2-BD59-A6C34878D82A}">
                    <a16:rowId xmlns:a16="http://schemas.microsoft.com/office/drawing/2014/main" val="10005"/>
                  </a:ext>
                </a:extLst>
              </a:tr>
              <a:tr h="11950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rowSpan="2" gridSpan="2">
                  <a:txBody>
                    <a:bodyPr/>
                    <a:lstStyle/>
                    <a:p>
                      <a:pPr>
                        <a:spcAft>
                          <a:spcPts val="0"/>
                        </a:spcAft>
                      </a:pPr>
                      <a:r>
                        <a:rPr lang="tr-TR" sz="1000">
                          <a:latin typeface="Times New Roman"/>
                          <a:ea typeface="Times New Roman"/>
                          <a:cs typeface="Arial"/>
                        </a:rPr>
                        <a:t>gereken birlikler</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gridSpan="2">
                  <a:txBody>
                    <a:bodyPr/>
                    <a:lstStyle/>
                    <a:p>
                      <a:pPr marL="12700">
                        <a:spcAft>
                          <a:spcPts val="0"/>
                        </a:spcAft>
                      </a:pPr>
                      <a:r>
                        <a:rPr lang="tr-TR" sz="1000">
                          <a:latin typeface="Times New Roman"/>
                          <a:ea typeface="Times New Roman"/>
                          <a:cs typeface="Arial"/>
                        </a:rPr>
                        <a:t>dışında</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gridSpan="2">
                  <a:txBody>
                    <a:bodyPr/>
                    <a:lstStyle/>
                    <a:p>
                      <a:pPr marL="38100">
                        <a:spcAft>
                          <a:spcPts val="0"/>
                        </a:spcAft>
                      </a:pPr>
                      <a:r>
                        <a:rPr lang="tr-TR" sz="1000">
                          <a:latin typeface="Times New Roman"/>
                          <a:ea typeface="Times New Roman"/>
                          <a:cs typeface="Arial"/>
                        </a:rPr>
                        <a:t>Osmanlı</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a:txBody>
                    <a:bodyPr/>
                    <a:lstStyle/>
                    <a:p>
                      <a:pPr marL="12700">
                        <a:spcAft>
                          <a:spcPts val="0"/>
                        </a:spcAft>
                      </a:pPr>
                      <a:r>
                        <a:rPr lang="tr-TR" sz="1000">
                          <a:latin typeface="Times New Roman"/>
                          <a:ea typeface="Times New Roman"/>
                          <a:cs typeface="Arial"/>
                        </a:rPr>
                        <a:t>ordusu</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gridSpan="2">
                  <a:txBody>
                    <a:bodyPr/>
                    <a:lstStyle/>
                    <a:p>
                      <a:pPr algn="r">
                        <a:spcAft>
                          <a:spcPts val="0"/>
                        </a:spcAft>
                      </a:pPr>
                      <a:r>
                        <a:rPr lang="tr-TR" sz="1000">
                          <a:latin typeface="Times New Roman"/>
                          <a:ea typeface="Times New Roman"/>
                          <a:cs typeface="Arial"/>
                        </a:rPr>
                        <a:t>derhal terhis</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extLst>
                  <a:ext uri="{0D108BD9-81ED-4DB2-BD59-A6C34878D82A}">
                    <a16:rowId xmlns:a16="http://schemas.microsoft.com/office/drawing/2014/main" val="10006"/>
                  </a:ext>
                </a:extLst>
              </a:tr>
              <a:tr h="11950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gridSpan="2"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rowSpan="2" gridSpan="3">
                  <a:txBody>
                    <a:bodyPr/>
                    <a:lstStyle/>
                    <a:p>
                      <a:pPr>
                        <a:spcAft>
                          <a:spcPts val="0"/>
                        </a:spcAft>
                      </a:pPr>
                      <a:r>
                        <a:rPr lang="tr-TR" sz="1000">
                          <a:latin typeface="Times New Roman"/>
                          <a:ea typeface="Times New Roman"/>
                          <a:cs typeface="Arial"/>
                        </a:rPr>
                        <a:t>kalkmıştır.</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extLst>
                  <a:ext uri="{0D108BD9-81ED-4DB2-BD59-A6C34878D82A}">
                    <a16:rowId xmlns:a16="http://schemas.microsoft.com/office/drawing/2014/main" val="10007"/>
                  </a:ext>
                </a:extLst>
              </a:tr>
              <a:tr h="11950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rowSpan="2" gridSpan="3">
                  <a:txBody>
                    <a:bodyPr/>
                    <a:lstStyle/>
                    <a:p>
                      <a:pPr>
                        <a:spcAft>
                          <a:spcPts val="0"/>
                        </a:spcAft>
                      </a:pPr>
                      <a:r>
                        <a:rPr lang="tr-TR" sz="1000">
                          <a:latin typeface="Times New Roman"/>
                          <a:ea typeface="Times New Roman"/>
                          <a:cs typeface="Arial"/>
                        </a:rPr>
                        <a:t>edilecekti. </a:t>
                      </a:r>
                      <a:r>
                        <a:rPr lang="tr-TR" sz="1000" b="1">
                          <a:latin typeface="Times New Roman"/>
                          <a:ea typeface="Times New Roman"/>
                          <a:cs typeface="Arial"/>
                        </a:rPr>
                        <a:t>(Madde 5)</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extLst>
                  <a:ext uri="{0D108BD9-81ED-4DB2-BD59-A6C34878D82A}">
                    <a16:rowId xmlns:a16="http://schemas.microsoft.com/office/drawing/2014/main" val="10008"/>
                  </a:ext>
                </a:extLst>
              </a:tr>
              <a:tr h="142747">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6E3BC"/>
                    </a:solidFill>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extLst>
                  <a:ext uri="{0D108BD9-81ED-4DB2-BD59-A6C34878D82A}">
                    <a16:rowId xmlns:a16="http://schemas.microsoft.com/office/drawing/2014/main" val="10009"/>
                  </a:ext>
                </a:extLst>
              </a:tr>
              <a:tr h="265711">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6E3BC"/>
                    </a:solidFill>
                  </a:tcPr>
                </a:tc>
                <a:tc rowSpan="2" gridSpan="2">
                  <a:txBody>
                    <a:bodyPr/>
                    <a:lstStyle/>
                    <a:p>
                      <a:pPr>
                        <a:spcAft>
                          <a:spcPts val="0"/>
                        </a:spcAft>
                      </a:pPr>
                      <a:r>
                        <a:rPr lang="tr-TR" sz="1000" b="1">
                          <a:solidFill>
                            <a:srgbClr val="632423"/>
                          </a:solidFill>
                          <a:latin typeface="Times New Roman"/>
                          <a:ea typeface="Times New Roman"/>
                          <a:cs typeface="Arial"/>
                        </a:rPr>
                        <a:t>İtilaf  Devletleri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hMerge="1">
                  <a:txBody>
                    <a:bodyPr/>
                    <a:lstStyle/>
                    <a:p>
                      <a:endParaRPr lang="tr-TR"/>
                    </a:p>
                  </a:txBody>
                  <a:tcPr/>
                </a:tc>
                <a:tc rowSpan="2" gridSpan="4">
                  <a:txBody>
                    <a:bodyPr/>
                    <a:lstStyle/>
                    <a:p>
                      <a:pPr marL="101600">
                        <a:spcAft>
                          <a:spcPts val="0"/>
                        </a:spcAft>
                      </a:pPr>
                      <a:r>
                        <a:rPr lang="tr-TR" sz="1000" b="1">
                          <a:solidFill>
                            <a:srgbClr val="632423"/>
                          </a:solidFill>
                          <a:latin typeface="Times New Roman"/>
                          <a:ea typeface="Times New Roman"/>
                          <a:cs typeface="Arial"/>
                        </a:rPr>
                        <a:t>güvenliklerini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a:txBody>
                    <a:bodyPr/>
                    <a:lstStyle/>
                    <a:p>
                      <a:pPr marL="25400">
                        <a:spcAft>
                          <a:spcPts val="0"/>
                        </a:spcAft>
                      </a:pPr>
                      <a:r>
                        <a:rPr lang="tr-TR" sz="1000" b="1">
                          <a:solidFill>
                            <a:srgbClr val="632423"/>
                          </a:solidFill>
                          <a:latin typeface="Times New Roman"/>
                          <a:ea typeface="Times New Roman"/>
                          <a:cs typeface="Arial"/>
                        </a:rPr>
                        <a:t>tehdit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a:txBody>
                    <a:bodyPr/>
                    <a:lstStyle/>
                    <a:p>
                      <a:pPr marL="38100">
                        <a:spcAft>
                          <a:spcPts val="0"/>
                        </a:spcAft>
                      </a:pPr>
                      <a:r>
                        <a:rPr lang="tr-TR" sz="1000" b="1">
                          <a:solidFill>
                            <a:srgbClr val="632423"/>
                          </a:solidFill>
                          <a:latin typeface="Times New Roman"/>
                          <a:ea typeface="Times New Roman"/>
                          <a:cs typeface="Arial"/>
                        </a:rPr>
                        <a:t>edecek</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a:txBody>
                    <a:bodyPr/>
                    <a:lstStyle/>
                    <a:p>
                      <a:pPr algn="r">
                        <a:spcAft>
                          <a:spcPts val="0"/>
                        </a:spcAft>
                      </a:pPr>
                      <a:r>
                        <a:rPr lang="tr-TR" sz="1000" b="1">
                          <a:solidFill>
                            <a:srgbClr val="632423"/>
                          </a:solidFill>
                          <a:latin typeface="Times New Roman"/>
                          <a:ea typeface="Times New Roman"/>
                          <a:cs typeface="Arial"/>
                        </a:rPr>
                        <a:t>bir</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gridSpan="7">
                  <a:txBody>
                    <a:bodyPr/>
                    <a:lstStyle/>
                    <a:p>
                      <a:pPr>
                        <a:lnSpc>
                          <a:spcPts val="1360"/>
                        </a:lnSpc>
                        <a:spcAft>
                          <a:spcPts val="0"/>
                        </a:spcAft>
                      </a:pPr>
                      <a:r>
                        <a:rPr lang="tr-TR" sz="1000" b="1">
                          <a:solidFill>
                            <a:srgbClr val="FF0000"/>
                          </a:solidFill>
                          <a:latin typeface="Times New Roman"/>
                          <a:ea typeface="Times New Roman"/>
                          <a:cs typeface="Arial"/>
                        </a:rPr>
                        <a:t>--- Antlaşmanın en ağır maddesidir.</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extLst>
                  <a:ext uri="{0D108BD9-81ED-4DB2-BD59-A6C34878D82A}">
                    <a16:rowId xmlns:a16="http://schemas.microsoft.com/office/drawing/2014/main" val="10010"/>
                  </a:ext>
                </a:extLst>
              </a:tr>
              <a:tr h="113877">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gridSpan="2" vMerge="1">
                  <a:txBody>
                    <a:bodyPr/>
                    <a:lstStyle/>
                    <a:p>
                      <a:endParaRPr lang="tr-TR"/>
                    </a:p>
                  </a:txBody>
                  <a:tcPr/>
                </a:tc>
                <a:tc hMerge="1" vMerge="1">
                  <a:txBody>
                    <a:bodyPr/>
                    <a:lstStyle/>
                    <a:p>
                      <a:endParaRPr lang="tr-TR"/>
                    </a:p>
                  </a:txBody>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rowSpan="2">
                  <a:txBody>
                    <a:bodyPr/>
                    <a:lstStyle/>
                    <a:p>
                      <a:pPr>
                        <a:spcAft>
                          <a:spcPts val="0"/>
                        </a:spcAft>
                      </a:pPr>
                      <a:r>
                        <a:rPr lang="tr-TR" sz="10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gridSpan="2">
                  <a:txBody>
                    <a:bodyPr/>
                    <a:lstStyle/>
                    <a:p>
                      <a:pPr marL="38100">
                        <a:spcAft>
                          <a:spcPts val="0"/>
                        </a:spcAft>
                      </a:pPr>
                      <a:r>
                        <a:rPr lang="tr-TR" sz="1000" b="1">
                          <a:solidFill>
                            <a:srgbClr val="FF0000"/>
                          </a:solidFill>
                          <a:latin typeface="Times New Roman"/>
                          <a:ea typeface="Times New Roman"/>
                          <a:cs typeface="Arial"/>
                        </a:rPr>
                        <a:t>Anadolu'da</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a:txBody>
                    <a:bodyPr/>
                    <a:lstStyle/>
                    <a:p>
                      <a:pPr marL="12700">
                        <a:spcAft>
                          <a:spcPts val="0"/>
                        </a:spcAft>
                      </a:pPr>
                      <a:r>
                        <a:rPr lang="tr-TR" sz="1000" b="1">
                          <a:solidFill>
                            <a:srgbClr val="FF0000"/>
                          </a:solidFill>
                          <a:latin typeface="Times New Roman"/>
                          <a:ea typeface="Times New Roman"/>
                          <a:cs typeface="Arial"/>
                        </a:rPr>
                        <a:t>istedikleri</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gridSpan="2">
                  <a:txBody>
                    <a:bodyPr/>
                    <a:lstStyle/>
                    <a:p>
                      <a:pPr marL="50800">
                        <a:spcAft>
                          <a:spcPts val="0"/>
                        </a:spcAft>
                      </a:pPr>
                      <a:r>
                        <a:rPr lang="tr-TR" sz="1000" b="1">
                          <a:solidFill>
                            <a:srgbClr val="FF0000"/>
                          </a:solidFill>
                          <a:latin typeface="Times New Roman"/>
                          <a:ea typeface="Times New Roman"/>
                          <a:cs typeface="Arial"/>
                        </a:rPr>
                        <a:t>yeri</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a:txBody>
                    <a:bodyPr/>
                    <a:lstStyle/>
                    <a:p>
                      <a:pPr algn="r">
                        <a:spcAft>
                          <a:spcPts val="0"/>
                        </a:spcAft>
                      </a:pPr>
                      <a:r>
                        <a:rPr lang="tr-TR" sz="1000" b="1">
                          <a:solidFill>
                            <a:srgbClr val="FF0000"/>
                          </a:solidFill>
                          <a:latin typeface="Times New Roman"/>
                          <a:ea typeface="Times New Roman"/>
                          <a:cs typeface="Arial"/>
                        </a:rPr>
                        <a:t>işgal  etme</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extLst>
                  <a:ext uri="{0D108BD9-81ED-4DB2-BD59-A6C34878D82A}">
                    <a16:rowId xmlns:a16="http://schemas.microsoft.com/office/drawing/2014/main" val="10011"/>
                  </a:ext>
                </a:extLst>
              </a:tr>
              <a:tr h="12531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rowSpan="2">
                  <a:txBody>
                    <a:bodyPr/>
                    <a:lstStyle/>
                    <a:p>
                      <a:pPr>
                        <a:spcAft>
                          <a:spcPts val="0"/>
                        </a:spcAft>
                      </a:pPr>
                      <a:r>
                        <a:rPr lang="tr-TR" sz="1000" b="1">
                          <a:solidFill>
                            <a:srgbClr val="632423"/>
                          </a:solidFill>
                          <a:latin typeface="Times New Roman"/>
                          <a:ea typeface="Times New Roman"/>
                          <a:cs typeface="Arial"/>
                        </a:rPr>
                        <a:t>durumda</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gridSpan="2">
                  <a:txBody>
                    <a:bodyPr/>
                    <a:lstStyle/>
                    <a:p>
                      <a:pPr marL="76200">
                        <a:spcAft>
                          <a:spcPts val="0"/>
                        </a:spcAft>
                      </a:pPr>
                      <a:r>
                        <a:rPr lang="tr-TR" sz="1000" b="1">
                          <a:solidFill>
                            <a:srgbClr val="632423"/>
                          </a:solidFill>
                          <a:latin typeface="Times New Roman"/>
                          <a:ea typeface="Times New Roman"/>
                          <a:cs typeface="Arial"/>
                        </a:rPr>
                        <a:t>herhangi</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gridSpan="2">
                  <a:txBody>
                    <a:bodyPr/>
                    <a:lstStyle/>
                    <a:p>
                      <a:pPr algn="ctr">
                        <a:spcAft>
                          <a:spcPts val="0"/>
                        </a:spcAft>
                      </a:pPr>
                      <a:r>
                        <a:rPr lang="tr-TR" sz="1000" b="1">
                          <a:solidFill>
                            <a:srgbClr val="632423"/>
                          </a:solidFill>
                          <a:latin typeface="Times New Roman"/>
                          <a:ea typeface="Times New Roman"/>
                          <a:cs typeface="Arial"/>
                        </a:rPr>
                        <a:t>bir</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gridSpan="3">
                  <a:txBody>
                    <a:bodyPr/>
                    <a:lstStyle/>
                    <a:p>
                      <a:pPr marL="50800">
                        <a:spcAft>
                          <a:spcPts val="0"/>
                        </a:spcAft>
                      </a:pPr>
                      <a:r>
                        <a:rPr lang="tr-TR" sz="1000" b="1">
                          <a:solidFill>
                            <a:srgbClr val="632423"/>
                          </a:solidFill>
                          <a:latin typeface="Times New Roman"/>
                          <a:ea typeface="Times New Roman"/>
                          <a:cs typeface="Arial"/>
                        </a:rPr>
                        <a:t>stratejik   noktayı</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hMerge="1">
                  <a:txBody>
                    <a:bodyPr/>
                    <a:lstStyle/>
                    <a:p>
                      <a:endParaRPr lang="tr-TR"/>
                    </a:p>
                  </a:txBody>
                  <a:tcPr/>
                </a:tc>
                <a:tc rowSpan="2">
                  <a:txBody>
                    <a:bodyPr/>
                    <a:lstStyle/>
                    <a:p>
                      <a:pPr algn="r">
                        <a:spcAft>
                          <a:spcPts val="0"/>
                        </a:spcAft>
                      </a:pPr>
                      <a:r>
                        <a:rPr lang="tr-TR" sz="1000" b="1">
                          <a:solidFill>
                            <a:srgbClr val="632423"/>
                          </a:solidFill>
                          <a:latin typeface="Times New Roman"/>
                          <a:ea typeface="Times New Roman"/>
                          <a:cs typeface="Arial"/>
                        </a:rPr>
                        <a:t>işgal</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extLst>
                  <a:ext uri="{0D108BD9-81ED-4DB2-BD59-A6C34878D82A}">
                    <a16:rowId xmlns:a16="http://schemas.microsoft.com/office/drawing/2014/main" val="10012"/>
                  </a:ext>
                </a:extLst>
              </a:tr>
              <a:tr h="113877">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rowSpan="2" gridSpan="5">
                  <a:txBody>
                    <a:bodyPr/>
                    <a:lstStyle/>
                    <a:p>
                      <a:pPr>
                        <a:spcAft>
                          <a:spcPts val="0"/>
                        </a:spcAft>
                      </a:pPr>
                      <a:r>
                        <a:rPr lang="tr-TR" sz="1000" b="1">
                          <a:solidFill>
                            <a:srgbClr val="FF0000"/>
                          </a:solidFill>
                          <a:latin typeface="Times New Roman"/>
                          <a:ea typeface="Times New Roman"/>
                          <a:cs typeface="Arial"/>
                        </a:rPr>
                        <a:t>hakkı   elde   ettikleri   için</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gridSpan="2">
                  <a:txBody>
                    <a:bodyPr/>
                    <a:lstStyle/>
                    <a:p>
                      <a:pPr algn="r">
                        <a:spcAft>
                          <a:spcPts val="0"/>
                        </a:spcAft>
                      </a:pPr>
                      <a:r>
                        <a:rPr lang="tr-TR" sz="1000" b="1">
                          <a:solidFill>
                            <a:srgbClr val="FF0000"/>
                          </a:solidFill>
                          <a:latin typeface="Times New Roman"/>
                          <a:ea typeface="Times New Roman"/>
                          <a:cs typeface="Arial"/>
                        </a:rPr>
                        <a:t>Anadolu'nun</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extLst>
                  <a:ext uri="{0D108BD9-81ED-4DB2-BD59-A6C34878D82A}">
                    <a16:rowId xmlns:a16="http://schemas.microsoft.com/office/drawing/2014/main" val="10013"/>
                  </a:ext>
                </a:extLst>
              </a:tr>
              <a:tr h="12531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rowSpan="2" gridSpan="4">
                  <a:txBody>
                    <a:bodyPr/>
                    <a:lstStyle/>
                    <a:p>
                      <a:pPr>
                        <a:spcAft>
                          <a:spcPts val="0"/>
                        </a:spcAft>
                      </a:pPr>
                      <a:r>
                        <a:rPr lang="tr-TR" sz="1000" b="1">
                          <a:solidFill>
                            <a:srgbClr val="632423"/>
                          </a:solidFill>
                          <a:latin typeface="Times New Roman"/>
                          <a:ea typeface="Times New Roman"/>
                          <a:cs typeface="Arial"/>
                        </a:rPr>
                        <a:t>edebilecekti. </a:t>
                      </a:r>
                      <a:r>
                        <a:rPr lang="tr-TR" sz="1000" b="1">
                          <a:solidFill>
                            <a:srgbClr val="000000"/>
                          </a:solidFill>
                          <a:latin typeface="Times New Roman"/>
                          <a:ea typeface="Times New Roman"/>
                          <a:cs typeface="Arial"/>
                        </a:rPr>
                        <a:t>(Madde 7)</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gridSpan="5"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extLst>
                  <a:ext uri="{0D108BD9-81ED-4DB2-BD59-A6C34878D82A}">
                    <a16:rowId xmlns:a16="http://schemas.microsoft.com/office/drawing/2014/main" val="10014"/>
                  </a:ext>
                </a:extLst>
              </a:tr>
              <a:tr h="113877">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rowSpan="2" gridSpan="5">
                  <a:txBody>
                    <a:bodyPr/>
                    <a:lstStyle/>
                    <a:p>
                      <a:pPr>
                        <a:spcAft>
                          <a:spcPts val="0"/>
                        </a:spcAft>
                      </a:pPr>
                      <a:r>
                        <a:rPr lang="tr-TR" sz="1000" b="1">
                          <a:solidFill>
                            <a:srgbClr val="FF0000"/>
                          </a:solidFill>
                          <a:latin typeface="Times New Roman"/>
                          <a:ea typeface="Times New Roman"/>
                          <a:cs typeface="Arial"/>
                        </a:rPr>
                        <a:t>tamamı işgal altına girmiştir.</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extLst>
                  <a:ext uri="{0D108BD9-81ED-4DB2-BD59-A6C34878D82A}">
                    <a16:rowId xmlns:a16="http://schemas.microsoft.com/office/drawing/2014/main" val="10015"/>
                  </a:ext>
                </a:extLst>
              </a:tr>
              <a:tr h="159427">
                <a:tc>
                  <a:txBody>
                    <a:bodyPr/>
                    <a:lstStyle/>
                    <a:p>
                      <a:pPr>
                        <a:spcAft>
                          <a:spcPts val="0"/>
                        </a:spcAft>
                      </a:pPr>
                      <a:endParaRPr lang="tr-TR" sz="7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gridSpan="5"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extLst>
                  <a:ext uri="{0D108BD9-81ED-4DB2-BD59-A6C34878D82A}">
                    <a16:rowId xmlns:a16="http://schemas.microsoft.com/office/drawing/2014/main" val="10016"/>
                  </a:ext>
                </a:extLst>
              </a:tr>
              <a:tr h="227752">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6E3BC"/>
                    </a:solidFill>
                  </a:tcPr>
                </a:tc>
                <a:tc gridSpan="9">
                  <a:txBody>
                    <a:bodyPr/>
                    <a:lstStyle/>
                    <a:p>
                      <a:pPr>
                        <a:lnSpc>
                          <a:spcPts val="1245"/>
                        </a:lnSpc>
                        <a:spcAft>
                          <a:spcPts val="0"/>
                        </a:spcAft>
                      </a:pPr>
                      <a:r>
                        <a:rPr lang="tr-TR" sz="1000">
                          <a:latin typeface="Times New Roman"/>
                          <a:ea typeface="Times New Roman"/>
                          <a:cs typeface="Arial"/>
                        </a:rPr>
                        <a:t>İtilaf devletleri Osmanlı demiryollarından yararlanacak,</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gridSpan="7">
                  <a:txBody>
                    <a:bodyPr/>
                    <a:lstStyle/>
                    <a:p>
                      <a:pPr>
                        <a:lnSpc>
                          <a:spcPts val="1245"/>
                        </a:lnSpc>
                        <a:spcAft>
                          <a:spcPts val="0"/>
                        </a:spcAft>
                      </a:pPr>
                      <a:r>
                        <a:rPr lang="tr-TR" sz="1000" b="1">
                          <a:solidFill>
                            <a:srgbClr val="FF0000"/>
                          </a:solidFill>
                          <a:latin typeface="Times New Roman"/>
                          <a:ea typeface="Times New Roman"/>
                          <a:cs typeface="Arial"/>
                        </a:rPr>
                        <a:t>---   </a:t>
                      </a:r>
                      <a:r>
                        <a:rPr lang="tr-TR" sz="1000">
                          <a:solidFill>
                            <a:srgbClr val="000000"/>
                          </a:solidFill>
                          <a:latin typeface="Times New Roman"/>
                          <a:ea typeface="Times New Roman"/>
                          <a:cs typeface="Arial"/>
                        </a:rPr>
                        <a:t>İtilaf   devletleri   Osmanlı   Devleti'nin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extLst>
                  <a:ext uri="{0D108BD9-81ED-4DB2-BD59-A6C34878D82A}">
                    <a16:rowId xmlns:a16="http://schemas.microsoft.com/office/drawing/2014/main" val="10017"/>
                  </a:ext>
                </a:extLst>
              </a:tr>
              <a:tr h="239019">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gridSpan="9">
                  <a:txBody>
                    <a:bodyPr/>
                    <a:lstStyle/>
                    <a:p>
                      <a:pPr>
                        <a:spcAft>
                          <a:spcPts val="0"/>
                        </a:spcAft>
                      </a:pPr>
                      <a:r>
                        <a:rPr lang="tr-TR" sz="1000">
                          <a:latin typeface="Times New Roman"/>
                          <a:ea typeface="Times New Roman"/>
                          <a:cs typeface="Arial"/>
                        </a:rPr>
                        <a:t>Osmanlı ticaret gemileri itilaf devletlerinin hizmetinde</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6E3BC"/>
                    </a:solidFill>
                  </a:tcPr>
                </a:tc>
                <a:tc gridSpan="7">
                  <a:txBody>
                    <a:bodyPr/>
                    <a:lstStyle/>
                    <a:p>
                      <a:pPr>
                        <a:spcAft>
                          <a:spcPts val="0"/>
                        </a:spcAft>
                      </a:pPr>
                      <a:r>
                        <a:rPr lang="tr-TR" sz="1000">
                          <a:latin typeface="Times New Roman"/>
                          <a:ea typeface="Times New Roman"/>
                          <a:cs typeface="Arial"/>
                        </a:rPr>
                        <a:t>ekonomik   ve   ulaşım   imkânlarını   kendi</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extLst>
                  <a:ext uri="{0D108BD9-81ED-4DB2-BD59-A6C34878D82A}">
                    <a16:rowId xmlns:a16="http://schemas.microsoft.com/office/drawing/2014/main" val="10018"/>
                  </a:ext>
                </a:extLst>
              </a:tr>
              <a:tr h="277195">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6E3BC"/>
                    </a:solidFill>
                  </a:tcPr>
                </a:tc>
                <a:tc gridSpan="4">
                  <a:txBody>
                    <a:bodyPr/>
                    <a:lstStyle/>
                    <a:p>
                      <a:pPr>
                        <a:spcAft>
                          <a:spcPts val="0"/>
                        </a:spcAft>
                      </a:pPr>
                      <a:r>
                        <a:rPr lang="tr-TR" sz="1000">
                          <a:latin typeface="Times New Roman"/>
                          <a:ea typeface="Times New Roman"/>
                          <a:cs typeface="Arial"/>
                        </a:rPr>
                        <a:t>bulunacaktı. </a:t>
                      </a:r>
                      <a:r>
                        <a:rPr lang="tr-TR" sz="1000" b="1">
                          <a:latin typeface="Times New Roman"/>
                          <a:ea typeface="Times New Roman"/>
                          <a:cs typeface="Arial"/>
                        </a:rPr>
                        <a:t>(Madde 8)</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gridSpan="7">
                  <a:txBody>
                    <a:bodyPr/>
                    <a:lstStyle/>
                    <a:p>
                      <a:pPr>
                        <a:spcAft>
                          <a:spcPts val="0"/>
                        </a:spcAft>
                      </a:pPr>
                      <a:r>
                        <a:rPr lang="tr-TR" sz="1000">
                          <a:latin typeface="Times New Roman"/>
                          <a:ea typeface="Times New Roman"/>
                          <a:cs typeface="Arial"/>
                        </a:rPr>
                        <a:t>çıkarları doğrultusunda kullanmak istemiştir.</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extLst>
                  <a:ext uri="{0D108BD9-81ED-4DB2-BD59-A6C34878D82A}">
                    <a16:rowId xmlns:a16="http://schemas.microsoft.com/office/drawing/2014/main" val="10019"/>
                  </a:ext>
                </a:extLst>
              </a:tr>
              <a:tr h="227752">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6E3BC"/>
                    </a:solidFill>
                  </a:tcPr>
                </a:tc>
                <a:tc gridSpan="9">
                  <a:txBody>
                    <a:bodyPr/>
                    <a:lstStyle/>
                    <a:p>
                      <a:pPr>
                        <a:lnSpc>
                          <a:spcPts val="1225"/>
                        </a:lnSpc>
                        <a:spcAft>
                          <a:spcPts val="0"/>
                        </a:spcAft>
                      </a:pPr>
                      <a:r>
                        <a:rPr lang="tr-TR" sz="1000">
                          <a:latin typeface="Times New Roman"/>
                          <a:ea typeface="Times New Roman"/>
                          <a:cs typeface="Arial"/>
                        </a:rPr>
                        <a:t>Toros tünelleri itilaf devletleri tarafından işgal edilecekti.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gridSpan="7">
                  <a:txBody>
                    <a:bodyPr/>
                    <a:lstStyle/>
                    <a:p>
                      <a:pPr>
                        <a:lnSpc>
                          <a:spcPts val="1225"/>
                        </a:lnSpc>
                        <a:spcAft>
                          <a:spcPts val="0"/>
                        </a:spcAft>
                      </a:pPr>
                      <a:r>
                        <a:rPr lang="tr-TR" sz="1000" b="1">
                          <a:solidFill>
                            <a:srgbClr val="FF0000"/>
                          </a:solidFill>
                          <a:latin typeface="Times New Roman"/>
                          <a:ea typeface="Times New Roman"/>
                          <a:cs typeface="Arial"/>
                        </a:rPr>
                        <a:t>---  </a:t>
                      </a:r>
                      <a:r>
                        <a:rPr lang="tr-TR" sz="1000">
                          <a:solidFill>
                            <a:srgbClr val="000000"/>
                          </a:solidFill>
                          <a:latin typeface="Times New Roman"/>
                          <a:ea typeface="Times New Roman"/>
                          <a:cs typeface="Arial"/>
                        </a:rPr>
                        <a:t>İtilaf  Devletleri'nin  Osmanlı</a:t>
                      </a:r>
                      <a:r>
                        <a:rPr lang="tr-TR" sz="1000" b="1">
                          <a:solidFill>
                            <a:srgbClr val="FF0000"/>
                          </a:solidFill>
                          <a:latin typeface="Times New Roman"/>
                          <a:ea typeface="Times New Roman"/>
                          <a:cs typeface="Arial"/>
                        </a:rPr>
                        <a:t>  </a:t>
                      </a:r>
                      <a:r>
                        <a:rPr lang="tr-TR" sz="1000">
                          <a:solidFill>
                            <a:srgbClr val="000000"/>
                          </a:solidFill>
                          <a:latin typeface="Times New Roman"/>
                          <a:ea typeface="Times New Roman"/>
                          <a:cs typeface="Arial"/>
                        </a:rPr>
                        <a:t>devletinin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extLst>
                  <a:ext uri="{0D108BD9-81ED-4DB2-BD59-A6C34878D82A}">
                    <a16:rowId xmlns:a16="http://schemas.microsoft.com/office/drawing/2014/main" val="10020"/>
                  </a:ext>
                </a:extLst>
              </a:tr>
              <a:tr h="277195">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6E3BC"/>
                    </a:solidFill>
                  </a:tcPr>
                </a:tc>
                <a:tc gridSpan="2">
                  <a:txBody>
                    <a:bodyPr/>
                    <a:lstStyle/>
                    <a:p>
                      <a:pPr>
                        <a:spcAft>
                          <a:spcPts val="0"/>
                        </a:spcAft>
                      </a:pPr>
                      <a:r>
                        <a:rPr lang="tr-TR" sz="1000" b="1">
                          <a:latin typeface="Times New Roman"/>
                          <a:ea typeface="Times New Roman"/>
                          <a:cs typeface="Arial"/>
                        </a:rPr>
                        <a:t>(Madde 10)</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gridSpan="7">
                  <a:txBody>
                    <a:bodyPr/>
                    <a:lstStyle/>
                    <a:p>
                      <a:pPr>
                        <a:spcAft>
                          <a:spcPts val="0"/>
                        </a:spcAft>
                      </a:pPr>
                      <a:r>
                        <a:rPr lang="tr-TR" sz="1000">
                          <a:latin typeface="Times New Roman"/>
                          <a:ea typeface="Times New Roman"/>
                          <a:cs typeface="Arial"/>
                        </a:rPr>
                        <a:t>ulaşımını denetimi altına almak istemiştir.</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extLst>
                  <a:ext uri="{0D108BD9-81ED-4DB2-BD59-A6C34878D82A}">
                    <a16:rowId xmlns:a16="http://schemas.microsoft.com/office/drawing/2014/main" val="10021"/>
                  </a:ext>
                </a:extLst>
              </a:tr>
              <a:tr h="227752">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6E3BC"/>
                    </a:solidFill>
                  </a:tcPr>
                </a:tc>
                <a:tc rowSpan="2">
                  <a:txBody>
                    <a:bodyPr/>
                    <a:lstStyle/>
                    <a:p>
                      <a:pPr>
                        <a:spcAft>
                          <a:spcPts val="0"/>
                        </a:spcAft>
                      </a:pPr>
                      <a:r>
                        <a:rPr lang="tr-TR" sz="1000">
                          <a:latin typeface="Times New Roman"/>
                          <a:ea typeface="Times New Roman"/>
                          <a:cs typeface="Arial"/>
                        </a:rPr>
                        <a:t>Hükümet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gridSpan="3">
                  <a:txBody>
                    <a:bodyPr/>
                    <a:lstStyle/>
                    <a:p>
                      <a:pPr marL="12700">
                        <a:spcAft>
                          <a:spcPts val="0"/>
                        </a:spcAft>
                      </a:pPr>
                      <a:r>
                        <a:rPr lang="tr-TR" sz="1000">
                          <a:latin typeface="Times New Roman"/>
                          <a:ea typeface="Times New Roman"/>
                          <a:cs typeface="Arial"/>
                        </a:rPr>
                        <a:t>haberleşmesi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hMerge="1">
                  <a:txBody>
                    <a:bodyPr/>
                    <a:lstStyle/>
                    <a:p>
                      <a:endParaRPr lang="tr-TR"/>
                    </a:p>
                  </a:txBody>
                  <a:tcPr/>
                </a:tc>
                <a:tc rowSpan="2" hMerge="1">
                  <a:txBody>
                    <a:bodyPr/>
                    <a:lstStyle/>
                    <a:p>
                      <a:endParaRPr lang="tr-TR"/>
                    </a:p>
                  </a:txBody>
                  <a:tcPr/>
                </a:tc>
                <a:tc rowSpan="2" gridSpan="2">
                  <a:txBody>
                    <a:bodyPr/>
                    <a:lstStyle/>
                    <a:p>
                      <a:pPr marL="38100">
                        <a:spcAft>
                          <a:spcPts val="0"/>
                        </a:spcAft>
                      </a:pPr>
                      <a:r>
                        <a:rPr lang="tr-TR" sz="1000">
                          <a:latin typeface="Times New Roman"/>
                          <a:ea typeface="Times New Roman"/>
                          <a:cs typeface="Arial"/>
                        </a:rPr>
                        <a:t>dışındaki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hMerge="1">
                  <a:txBody>
                    <a:bodyPr/>
                    <a:lstStyle/>
                    <a:p>
                      <a:endParaRPr lang="tr-TR"/>
                    </a:p>
                  </a:txBody>
                  <a:tcPr/>
                </a:tc>
                <a:tc rowSpan="2">
                  <a:txBody>
                    <a:bodyPr/>
                    <a:lstStyle/>
                    <a:p>
                      <a:pPr marL="127000">
                        <a:spcAft>
                          <a:spcPts val="0"/>
                        </a:spcAft>
                      </a:pPr>
                      <a:r>
                        <a:rPr lang="tr-TR" sz="1000">
                          <a:latin typeface="Times New Roman"/>
                          <a:ea typeface="Times New Roman"/>
                          <a:cs typeface="Arial"/>
                        </a:rPr>
                        <a:t>telsiz,</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gridSpan="2">
                  <a:txBody>
                    <a:bodyPr/>
                    <a:lstStyle/>
                    <a:p>
                      <a:pPr algn="r">
                        <a:spcAft>
                          <a:spcPts val="0"/>
                        </a:spcAft>
                      </a:pPr>
                      <a:r>
                        <a:rPr lang="tr-TR" sz="1000">
                          <a:latin typeface="Times New Roman"/>
                          <a:ea typeface="Times New Roman"/>
                          <a:cs typeface="Arial"/>
                        </a:rPr>
                        <a:t>telgraf  ve</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lnSpc>
                          <a:spcPts val="1245"/>
                        </a:lnSpc>
                        <a:spcAft>
                          <a:spcPts val="0"/>
                        </a:spcAft>
                      </a:pPr>
                      <a:r>
                        <a:rPr lang="tr-TR" sz="10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marL="50800">
                        <a:lnSpc>
                          <a:spcPts val="1245"/>
                        </a:lnSpc>
                        <a:spcAft>
                          <a:spcPts val="0"/>
                        </a:spcAft>
                      </a:pPr>
                      <a:r>
                        <a:rPr lang="tr-TR" sz="1000">
                          <a:latin typeface="Times New Roman"/>
                          <a:ea typeface="Times New Roman"/>
                          <a:cs typeface="Arial"/>
                        </a:rPr>
                        <a:t>İtilaf</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gridSpan="2">
                  <a:txBody>
                    <a:bodyPr/>
                    <a:lstStyle/>
                    <a:p>
                      <a:pPr marL="88900">
                        <a:lnSpc>
                          <a:spcPts val="1245"/>
                        </a:lnSpc>
                        <a:spcAft>
                          <a:spcPts val="0"/>
                        </a:spcAft>
                      </a:pPr>
                      <a:r>
                        <a:rPr lang="tr-TR" sz="1000">
                          <a:latin typeface="Times New Roman"/>
                          <a:ea typeface="Times New Roman"/>
                          <a:cs typeface="Arial"/>
                        </a:rPr>
                        <a:t>devletleri  ulaşım</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hMerge="1">
                  <a:txBody>
                    <a:bodyPr/>
                    <a:lstStyle/>
                    <a:p>
                      <a:endParaRPr lang="tr-TR"/>
                    </a:p>
                  </a:txBody>
                  <a:tcPr/>
                </a:tc>
                <a:tc>
                  <a:txBody>
                    <a:bodyPr/>
                    <a:lstStyle/>
                    <a:p>
                      <a:pPr marL="25400">
                        <a:lnSpc>
                          <a:spcPts val="1245"/>
                        </a:lnSpc>
                        <a:spcAft>
                          <a:spcPts val="0"/>
                        </a:spcAft>
                      </a:pPr>
                      <a:r>
                        <a:rPr lang="tr-TR" sz="1000">
                          <a:latin typeface="Times New Roman"/>
                          <a:ea typeface="Times New Roman"/>
                          <a:cs typeface="Arial"/>
                        </a:rPr>
                        <a:t>ve</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gridSpan="2">
                  <a:txBody>
                    <a:bodyPr/>
                    <a:lstStyle/>
                    <a:p>
                      <a:pPr algn="r">
                        <a:lnSpc>
                          <a:spcPts val="1245"/>
                        </a:lnSpc>
                        <a:spcAft>
                          <a:spcPts val="0"/>
                        </a:spcAft>
                      </a:pPr>
                      <a:r>
                        <a:rPr lang="tr-TR" sz="1000">
                          <a:latin typeface="Times New Roman"/>
                          <a:ea typeface="Times New Roman"/>
                          <a:cs typeface="Arial"/>
                        </a:rPr>
                        <a:t>haberleşmeyi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extLst>
                  <a:ext uri="{0D108BD9-81ED-4DB2-BD59-A6C34878D82A}">
                    <a16:rowId xmlns:a16="http://schemas.microsoft.com/office/drawing/2014/main" val="10022"/>
                  </a:ext>
                </a:extLst>
              </a:tr>
              <a:tr h="11950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vMerge="1">
                  <a:txBody>
                    <a:bodyPr/>
                    <a:lstStyle/>
                    <a:p>
                      <a:endParaRPr lang="tr-TR"/>
                    </a:p>
                  </a:txBody>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rowSpan="2" gridSpan="2">
                  <a:txBody>
                    <a:bodyPr/>
                    <a:lstStyle/>
                    <a:p>
                      <a:pPr>
                        <a:spcAft>
                          <a:spcPts val="0"/>
                        </a:spcAft>
                      </a:pPr>
                      <a:r>
                        <a:rPr lang="tr-TR" sz="1000">
                          <a:latin typeface="Times New Roman"/>
                          <a:ea typeface="Times New Roman"/>
                          <a:cs typeface="Arial"/>
                        </a:rPr>
                        <a:t>kontrol</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a:txBody>
                    <a:bodyPr/>
                    <a:lstStyle/>
                    <a:p>
                      <a:pPr marL="12700">
                        <a:spcAft>
                          <a:spcPts val="0"/>
                        </a:spcAft>
                      </a:pPr>
                      <a:r>
                        <a:rPr lang="tr-TR" sz="1000">
                          <a:latin typeface="Times New Roman"/>
                          <a:ea typeface="Times New Roman"/>
                          <a:cs typeface="Arial"/>
                        </a:rPr>
                        <a:t>ederek</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a:txBody>
                    <a:bodyPr/>
                    <a:lstStyle/>
                    <a:p>
                      <a:pPr marL="12700">
                        <a:spcAft>
                          <a:spcPts val="0"/>
                        </a:spcAft>
                      </a:pPr>
                      <a:r>
                        <a:rPr lang="tr-TR" sz="1000">
                          <a:latin typeface="Times New Roman"/>
                          <a:ea typeface="Times New Roman"/>
                          <a:cs typeface="Arial"/>
                        </a:rPr>
                        <a:t>işgallerin</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gridSpan="2">
                  <a:txBody>
                    <a:bodyPr/>
                    <a:lstStyle/>
                    <a:p>
                      <a:pPr>
                        <a:spcAft>
                          <a:spcPts val="0"/>
                        </a:spcAft>
                      </a:pPr>
                      <a:r>
                        <a:rPr lang="tr-TR" sz="1000">
                          <a:latin typeface="Times New Roman"/>
                          <a:ea typeface="Times New Roman"/>
                          <a:cs typeface="Arial"/>
                        </a:rPr>
                        <a:t>diğer</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a:txBody>
                    <a:bodyPr/>
                    <a:lstStyle/>
                    <a:p>
                      <a:pPr algn="r">
                        <a:spcAft>
                          <a:spcPts val="0"/>
                        </a:spcAft>
                      </a:pPr>
                      <a:r>
                        <a:rPr lang="tr-TR" sz="1000">
                          <a:latin typeface="Times New Roman"/>
                          <a:ea typeface="Times New Roman"/>
                          <a:cs typeface="Arial"/>
                        </a:rPr>
                        <a:t>bölgelerde</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extLst>
                  <a:ext uri="{0D108BD9-81ED-4DB2-BD59-A6C34878D82A}">
                    <a16:rowId xmlns:a16="http://schemas.microsoft.com/office/drawing/2014/main" val="10023"/>
                  </a:ext>
                </a:extLst>
              </a:tr>
              <a:tr h="11950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rowSpan="2">
                  <a:txBody>
                    <a:bodyPr/>
                    <a:lstStyle/>
                    <a:p>
                      <a:pPr>
                        <a:spcAft>
                          <a:spcPts val="0"/>
                        </a:spcAft>
                      </a:pPr>
                      <a:r>
                        <a:rPr lang="tr-TR" sz="1000">
                          <a:latin typeface="Times New Roman"/>
                          <a:ea typeface="Times New Roman"/>
                          <a:cs typeface="Arial"/>
                        </a:rPr>
                        <a:t>kabloların</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gridSpan="2">
                  <a:txBody>
                    <a:bodyPr/>
                    <a:lstStyle/>
                    <a:p>
                      <a:pPr marL="76200">
                        <a:spcAft>
                          <a:spcPts val="0"/>
                        </a:spcAft>
                      </a:pPr>
                      <a:r>
                        <a:rPr lang="tr-TR" sz="1000">
                          <a:latin typeface="Times New Roman"/>
                          <a:ea typeface="Times New Roman"/>
                          <a:cs typeface="Arial"/>
                        </a:rPr>
                        <a:t>kontrolü</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gridSpan="2">
                  <a:txBody>
                    <a:bodyPr/>
                    <a:lstStyle/>
                    <a:p>
                      <a:pPr algn="ctr">
                        <a:spcAft>
                          <a:spcPts val="0"/>
                        </a:spcAft>
                      </a:pPr>
                      <a:r>
                        <a:rPr lang="tr-TR" sz="1000">
                          <a:latin typeface="Times New Roman"/>
                          <a:ea typeface="Times New Roman"/>
                          <a:cs typeface="Arial"/>
                        </a:rPr>
                        <a:t>itilaf</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gridSpan="2">
                  <a:txBody>
                    <a:bodyPr/>
                    <a:lstStyle/>
                    <a:p>
                      <a:pPr marL="101600">
                        <a:spcAft>
                          <a:spcPts val="0"/>
                        </a:spcAft>
                      </a:pPr>
                      <a:r>
                        <a:rPr lang="tr-TR" sz="1000">
                          <a:latin typeface="Times New Roman"/>
                          <a:ea typeface="Times New Roman"/>
                          <a:cs typeface="Arial"/>
                        </a:rPr>
                        <a:t>devletlerinin</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gridSpan="2">
                  <a:txBody>
                    <a:bodyPr/>
                    <a:lstStyle/>
                    <a:p>
                      <a:pPr algn="r">
                        <a:spcAft>
                          <a:spcPts val="0"/>
                        </a:spcAft>
                      </a:pPr>
                      <a:r>
                        <a:rPr lang="tr-TR" sz="1000">
                          <a:latin typeface="Times New Roman"/>
                          <a:ea typeface="Times New Roman"/>
                          <a:cs typeface="Arial"/>
                        </a:rPr>
                        <a:t>denetimine</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extLst>
                  <a:ext uri="{0D108BD9-81ED-4DB2-BD59-A6C34878D82A}">
                    <a16:rowId xmlns:a16="http://schemas.microsoft.com/office/drawing/2014/main" val="10024"/>
                  </a:ext>
                </a:extLst>
              </a:tr>
              <a:tr h="11950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rowSpan="2" gridSpan="7">
                  <a:txBody>
                    <a:bodyPr/>
                    <a:lstStyle/>
                    <a:p>
                      <a:pPr>
                        <a:spcAft>
                          <a:spcPts val="0"/>
                        </a:spcAft>
                      </a:pPr>
                      <a:r>
                        <a:rPr lang="tr-TR" sz="1000">
                          <a:latin typeface="Times New Roman"/>
                          <a:ea typeface="Times New Roman"/>
                          <a:cs typeface="Arial"/>
                        </a:rPr>
                        <a:t>duyulmasının ve Türk halkının işgallere karşı</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extLst>
                  <a:ext uri="{0D108BD9-81ED-4DB2-BD59-A6C34878D82A}">
                    <a16:rowId xmlns:a16="http://schemas.microsoft.com/office/drawing/2014/main" val="10025"/>
                  </a:ext>
                </a:extLst>
              </a:tr>
              <a:tr h="11950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rowSpan="2" gridSpan="3">
                  <a:txBody>
                    <a:bodyPr/>
                    <a:lstStyle/>
                    <a:p>
                      <a:pPr>
                        <a:spcAft>
                          <a:spcPts val="0"/>
                        </a:spcAft>
                      </a:pPr>
                      <a:r>
                        <a:rPr lang="tr-TR" sz="1000">
                          <a:latin typeface="Times New Roman"/>
                          <a:ea typeface="Times New Roman"/>
                          <a:cs typeface="Arial"/>
                        </a:rPr>
                        <a:t>geçecekti. </a:t>
                      </a:r>
                      <a:r>
                        <a:rPr lang="tr-TR" sz="1000" b="1">
                          <a:latin typeface="Times New Roman"/>
                          <a:ea typeface="Times New Roman"/>
                          <a:cs typeface="Arial"/>
                        </a:rPr>
                        <a:t>(Madde 12)</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gridSpan="7"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extLst>
                  <a:ext uri="{0D108BD9-81ED-4DB2-BD59-A6C34878D82A}">
                    <a16:rowId xmlns:a16="http://schemas.microsoft.com/office/drawing/2014/main" val="10026"/>
                  </a:ext>
                </a:extLst>
              </a:tr>
              <a:tr h="11950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rowSpan="2" gridSpan="6">
                  <a:txBody>
                    <a:bodyPr/>
                    <a:lstStyle/>
                    <a:p>
                      <a:pPr>
                        <a:spcAft>
                          <a:spcPts val="0"/>
                        </a:spcAft>
                      </a:pPr>
                      <a:r>
                        <a:rPr lang="tr-TR" sz="1000">
                          <a:latin typeface="Times New Roman"/>
                          <a:ea typeface="Times New Roman"/>
                          <a:cs typeface="Arial"/>
                        </a:rPr>
                        <a:t>koymasını engellemek istemiştir.</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extLst>
                  <a:ext uri="{0D108BD9-81ED-4DB2-BD59-A6C34878D82A}">
                    <a16:rowId xmlns:a16="http://schemas.microsoft.com/office/drawing/2014/main" val="10027"/>
                  </a:ext>
                </a:extLst>
              </a:tr>
              <a:tr h="142747">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extLst>
                  <a:ext uri="{0D108BD9-81ED-4DB2-BD59-A6C34878D82A}">
                    <a16:rowId xmlns:a16="http://schemas.microsoft.com/office/drawing/2014/main" val="10028"/>
                  </a:ext>
                </a:extLst>
              </a:tr>
              <a:tr h="265711">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6E3BC"/>
                    </a:solidFill>
                  </a:tcPr>
                </a:tc>
                <a:tc gridSpan="9">
                  <a:txBody>
                    <a:bodyPr/>
                    <a:lstStyle/>
                    <a:p>
                      <a:pPr>
                        <a:lnSpc>
                          <a:spcPts val="1355"/>
                        </a:lnSpc>
                        <a:spcAft>
                          <a:spcPts val="0"/>
                        </a:spcAft>
                      </a:pPr>
                      <a:r>
                        <a:rPr lang="tr-TR" sz="1000" b="1">
                          <a:solidFill>
                            <a:srgbClr val="632423"/>
                          </a:solidFill>
                          <a:latin typeface="Times New Roman"/>
                          <a:ea typeface="Times New Roman"/>
                          <a:cs typeface="Arial"/>
                        </a:rPr>
                        <a:t>Doğudaki  altı  ilde  (Erzurum,  Van,  Diyarbakır,</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extLst>
                  <a:ext uri="{0D108BD9-81ED-4DB2-BD59-A6C34878D82A}">
                    <a16:rowId xmlns:a16="http://schemas.microsoft.com/office/drawing/2014/main" val="10029"/>
                  </a:ext>
                </a:extLst>
              </a:tr>
              <a:tr h="239019">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gridSpan="9">
                  <a:txBody>
                    <a:bodyPr/>
                    <a:lstStyle/>
                    <a:p>
                      <a:pPr>
                        <a:spcAft>
                          <a:spcPts val="0"/>
                        </a:spcAft>
                      </a:pPr>
                      <a:r>
                        <a:rPr lang="tr-TR" sz="1000" b="1">
                          <a:solidFill>
                            <a:srgbClr val="632423"/>
                          </a:solidFill>
                          <a:latin typeface="Times New Roman"/>
                          <a:ea typeface="Times New Roman"/>
                          <a:cs typeface="Arial"/>
                        </a:rPr>
                        <a:t>Elazığ,  Sivas,  Bitlis)  bir  karışıklık  çıkarsa  İtilaf</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6E3BC"/>
                    </a:solidFill>
                  </a:tcPr>
                </a:tc>
                <a:tc gridSpan="7">
                  <a:txBody>
                    <a:bodyPr/>
                    <a:lstStyle/>
                    <a:p>
                      <a:pPr>
                        <a:spcAft>
                          <a:spcPts val="0"/>
                        </a:spcAft>
                      </a:pPr>
                      <a:r>
                        <a:rPr lang="tr-TR" sz="1000" b="1">
                          <a:solidFill>
                            <a:srgbClr val="FF0000"/>
                          </a:solidFill>
                          <a:latin typeface="Times New Roman"/>
                          <a:ea typeface="Times New Roman"/>
                          <a:cs typeface="Arial"/>
                        </a:rPr>
                        <a:t>--- Bu maddeyle doğuda bir Ermeni devleti</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extLst>
                  <a:ext uri="{0D108BD9-81ED-4DB2-BD59-A6C34878D82A}">
                    <a16:rowId xmlns:a16="http://schemas.microsoft.com/office/drawing/2014/main" val="10030"/>
                  </a:ext>
                </a:extLst>
              </a:tr>
              <a:tr h="239019">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gridSpan="9">
                  <a:txBody>
                    <a:bodyPr/>
                    <a:lstStyle/>
                    <a:p>
                      <a:pPr>
                        <a:spcAft>
                          <a:spcPts val="0"/>
                        </a:spcAft>
                      </a:pPr>
                      <a:r>
                        <a:rPr lang="tr-TR" sz="1000" b="1">
                          <a:solidFill>
                            <a:srgbClr val="632423"/>
                          </a:solidFill>
                          <a:latin typeface="Times New Roman"/>
                          <a:ea typeface="Times New Roman"/>
                          <a:cs typeface="Arial"/>
                        </a:rPr>
                        <a:t>devletleri  bu  vilayetlerin  herhangi  bir  yerini  işgal</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6E3BC"/>
                    </a:solidFill>
                  </a:tcPr>
                </a:tc>
                <a:tc gridSpan="4">
                  <a:txBody>
                    <a:bodyPr/>
                    <a:lstStyle/>
                    <a:p>
                      <a:pPr>
                        <a:spcAft>
                          <a:spcPts val="0"/>
                        </a:spcAft>
                      </a:pPr>
                      <a:r>
                        <a:rPr lang="tr-TR" sz="1000" b="1">
                          <a:solidFill>
                            <a:srgbClr val="FF0000"/>
                          </a:solidFill>
                          <a:latin typeface="Times New Roman"/>
                          <a:ea typeface="Times New Roman"/>
                          <a:cs typeface="Arial"/>
                        </a:rPr>
                        <a:t>kurulması amaçlanmıştır.</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extLst>
                  <a:ext uri="{0D108BD9-81ED-4DB2-BD59-A6C34878D82A}">
                    <a16:rowId xmlns:a16="http://schemas.microsoft.com/office/drawing/2014/main" val="10031"/>
                  </a:ext>
                </a:extLst>
              </a:tr>
              <a:tr h="254787">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6E3BC"/>
                    </a:solidFill>
                  </a:tcPr>
                </a:tc>
                <a:tc gridSpan="5">
                  <a:txBody>
                    <a:bodyPr/>
                    <a:lstStyle/>
                    <a:p>
                      <a:pPr>
                        <a:spcAft>
                          <a:spcPts val="0"/>
                        </a:spcAft>
                      </a:pPr>
                      <a:r>
                        <a:rPr lang="tr-TR" sz="1000" b="1">
                          <a:solidFill>
                            <a:srgbClr val="632423"/>
                          </a:solidFill>
                          <a:latin typeface="Times New Roman"/>
                          <a:ea typeface="Times New Roman"/>
                          <a:cs typeface="Arial"/>
                        </a:rPr>
                        <a:t>edebilecektir. </a:t>
                      </a:r>
                      <a:r>
                        <a:rPr lang="tr-TR" sz="1000" b="1">
                          <a:solidFill>
                            <a:srgbClr val="000000"/>
                          </a:solidFill>
                          <a:latin typeface="Times New Roman"/>
                          <a:ea typeface="Times New Roman"/>
                          <a:cs typeface="Arial"/>
                        </a:rPr>
                        <a:t>(Madde 24)</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dirty="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extLst>
                  <a:ext uri="{0D108BD9-81ED-4DB2-BD59-A6C34878D82A}">
                    <a16:rowId xmlns:a16="http://schemas.microsoft.com/office/drawing/2014/main" val="10032"/>
                  </a:ext>
                </a:extLst>
              </a:tr>
            </a:tbl>
          </a:graphicData>
        </a:graphic>
      </p:graphicFrame>
      <p:sp>
        <p:nvSpPr>
          <p:cNvPr id="2969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a:ln>
                <a:noFill/>
              </a:ln>
              <a:solidFill>
                <a:schemeClr val="tx1"/>
              </a:solidFill>
              <a:effectLst/>
              <a:latin typeface="Arial" pitchFamily="34" charset="0"/>
              <a:cs typeface="Arial" pitchFamily="34" charset="0"/>
            </a:endParaRPr>
          </a:p>
        </p:txBody>
      </p:sp>
      <p:sp>
        <p:nvSpPr>
          <p:cNvPr id="29697" name="Rectangle 1"/>
          <p:cNvSpPr>
            <a:spLocks noChangeArrowheads="1"/>
          </p:cNvSpPr>
          <p:nvPr/>
        </p:nvSpPr>
        <p:spPr bwMode="auto">
          <a:xfrm>
            <a:off x="6619875" y="673100"/>
            <a:ext cx="28575" cy="28575"/>
          </a:xfrm>
          <a:prstGeom prst="rect">
            <a:avLst/>
          </a:prstGeom>
          <a:solidFill>
            <a:srgbClr val="002060"/>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endParaRPr lang="tr-TR"/>
          </a:p>
        </p:txBody>
      </p:sp>
      <p:sp>
        <p:nvSpPr>
          <p:cNvPr id="29699" name="Rectangle 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a:ln>
                <a:noFill/>
              </a:ln>
              <a:solidFill>
                <a:schemeClr val="tx1"/>
              </a:solidFill>
              <a:effectLst/>
              <a:latin typeface="Arial" pitchFamily="34" charset="0"/>
              <a:cs typeface="Arial"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214282" y="428604"/>
            <a:ext cx="8715436"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İtilaf Devletleri, barış antlaşmasının imzalanmasını dahi beklemeden Mondros Ateşkes Antlaşması’nın 7. maddesini dayanak göstererek Osmanlı topraklarını işgale başladı. </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İngilizler</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 ilk olarak </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Musul’</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u, daha sonra </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Antep</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Urfa</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 ve </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Maraş</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’ı işgal etti. Samsun, Çanakkale, Kars, </a:t>
            </a:r>
            <a:r>
              <a:rPr kumimoji="0" lang="tr-TR" sz="2800" b="0" i="0" u="none" strike="noStrike" cap="none" normalizeH="0" baseline="0" dirty="0" err="1">
                <a:ln>
                  <a:noFill/>
                </a:ln>
                <a:solidFill>
                  <a:schemeClr val="tx1"/>
                </a:solidFill>
                <a:effectLst/>
                <a:latin typeface="Arial" pitchFamily="34" charset="0"/>
                <a:ea typeface="Times New Roman" pitchFamily="18" charset="0"/>
                <a:cs typeface="Arial" pitchFamily="34" charset="0"/>
              </a:rPr>
              <a:t>Batum</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 ve Ardahan’a asker çıkardı. </a:t>
            </a:r>
            <a:r>
              <a:rPr kumimoji="0" lang="tr-TR" sz="2800" b="1" i="0" u="none" strike="noStrike" cap="none" normalizeH="0" baseline="0" dirty="0">
                <a:ln>
                  <a:noFill/>
                </a:ln>
                <a:solidFill>
                  <a:srgbClr val="7030A0"/>
                </a:solidFill>
                <a:effectLst/>
                <a:latin typeface="Arial" pitchFamily="34" charset="0"/>
                <a:ea typeface="Times New Roman" pitchFamily="18" charset="0"/>
                <a:cs typeface="Arial" pitchFamily="34" charset="0"/>
              </a:rPr>
              <a:t>Fransızlar Adana</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 ve </a:t>
            </a:r>
            <a:r>
              <a:rPr kumimoji="0" lang="tr-TR" sz="2800" b="1" i="0" u="none" strike="noStrike" cap="none" normalizeH="0" baseline="0" dirty="0">
                <a:ln>
                  <a:noFill/>
                </a:ln>
                <a:solidFill>
                  <a:srgbClr val="7030A0"/>
                </a:solidFill>
                <a:effectLst/>
                <a:latin typeface="Arial" pitchFamily="34" charset="0"/>
                <a:ea typeface="Times New Roman" pitchFamily="18" charset="0"/>
                <a:cs typeface="Arial" pitchFamily="34" charset="0"/>
              </a:rPr>
              <a:t>Mersin</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 çevresini, </a:t>
            </a:r>
            <a:r>
              <a:rPr kumimoji="0" lang="tr-TR" sz="2800" b="1" i="0" u="none" strike="noStrike" cap="none" normalizeH="0" baseline="0" dirty="0">
                <a:ln>
                  <a:noFill/>
                </a:ln>
                <a:solidFill>
                  <a:srgbClr val="C00000"/>
                </a:solidFill>
                <a:effectLst/>
                <a:latin typeface="Arial" pitchFamily="34" charset="0"/>
                <a:ea typeface="Times New Roman" pitchFamily="18" charset="0"/>
                <a:cs typeface="Arial" pitchFamily="34" charset="0"/>
              </a:rPr>
              <a:t>İtalyanlar</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 ise </a:t>
            </a:r>
            <a:r>
              <a:rPr kumimoji="0" lang="tr-TR" sz="2800" b="1" i="0" u="none" strike="noStrike" cap="none" normalizeH="0" baseline="0" dirty="0">
                <a:ln>
                  <a:noFill/>
                </a:ln>
                <a:solidFill>
                  <a:srgbClr val="C00000"/>
                </a:solidFill>
                <a:effectLst/>
                <a:latin typeface="Arial" pitchFamily="34" charset="0"/>
                <a:ea typeface="Times New Roman" pitchFamily="18" charset="0"/>
                <a:cs typeface="Arial" pitchFamily="34" charset="0"/>
              </a:rPr>
              <a:t>Antalya</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r>
              <a:rPr kumimoji="0" lang="tr-TR" sz="2800" b="1" i="0" u="none" strike="noStrike" cap="none" normalizeH="0" baseline="0" dirty="0">
                <a:ln>
                  <a:noFill/>
                </a:ln>
                <a:solidFill>
                  <a:srgbClr val="C00000"/>
                </a:solidFill>
                <a:effectLst/>
                <a:latin typeface="Arial" pitchFamily="34" charset="0"/>
                <a:ea typeface="Times New Roman" pitchFamily="18" charset="0"/>
                <a:cs typeface="Arial" pitchFamily="34" charset="0"/>
              </a:rPr>
              <a:t>Konya</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 ve </a:t>
            </a:r>
            <a:r>
              <a:rPr kumimoji="0" lang="tr-TR" sz="2800" b="1" i="0" u="none" strike="noStrike" cap="none" normalizeH="0" baseline="0" dirty="0">
                <a:ln>
                  <a:noFill/>
                </a:ln>
                <a:solidFill>
                  <a:srgbClr val="C00000"/>
                </a:solidFill>
                <a:effectLst/>
                <a:latin typeface="Arial" pitchFamily="34" charset="0"/>
                <a:ea typeface="Times New Roman" pitchFamily="18" charset="0"/>
                <a:cs typeface="Arial" pitchFamily="34" charset="0"/>
              </a:rPr>
              <a:t>Muğla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çevresini işgal etti.</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İtilaf Devletlerinin donanmaları 13 Kasım 1918’de İstanbul’a geldi. O gün düşman gemilerini gören </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Mustafa Kemal</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 Paşa </a:t>
            </a:r>
            <a:r>
              <a:rPr kumimoji="0" lang="tr-TR" sz="2800" b="0" i="0" u="none" strike="noStrike" cap="none" normalizeH="0" baseline="0" dirty="0">
                <a:ln>
                  <a:noFill/>
                </a:ln>
                <a:solidFill>
                  <a:schemeClr val="tx1"/>
                </a:solidFill>
                <a:effectLst/>
                <a:latin typeface="MS Gothic" pitchFamily="49" charset="-128"/>
                <a:ea typeface="MS Gothic" pitchFamily="49" charset="-128"/>
                <a:cs typeface="Arial" pitchFamily="34" charset="0"/>
              </a:rPr>
              <a:t>“</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Geldikleri gibi giderler</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a:t>
            </a:r>
            <a:r>
              <a:rPr kumimoji="0" lang="tr-TR" sz="2800" b="0" i="0" u="none" strike="noStrike" cap="none" normalizeH="0" baseline="0" dirty="0">
                <a:ln>
                  <a:noFill/>
                </a:ln>
                <a:solidFill>
                  <a:schemeClr val="tx1"/>
                </a:solidFill>
                <a:effectLst/>
                <a:latin typeface="MS Gothic" pitchFamily="49" charset="-128"/>
                <a:ea typeface="MS Gothic" pitchFamily="49" charset="-128"/>
                <a:cs typeface="Arial" pitchFamily="34" charset="0"/>
              </a:rPr>
              <a:t>”</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 diyerek bir mücadeleye gireceğinin işaretini verdi. Mustafa Kemal’in bu sözü onun </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ileri görüşlülüğüne</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 örnektir.</a:t>
            </a:r>
            <a:endParaRPr kumimoji="0" lang="tr-TR" sz="2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357158" y="428604"/>
            <a:ext cx="8358246"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4400" b="1" i="0" u="none" strike="noStrike" cap="none" normalizeH="0" baseline="0" dirty="0">
                <a:ln>
                  <a:noFill/>
                </a:ln>
                <a:solidFill>
                  <a:srgbClr val="FF0000"/>
                </a:solidFill>
                <a:effectLst/>
                <a:latin typeface="Arial" pitchFamily="34" charset="0"/>
                <a:ea typeface="Times New Roman" pitchFamily="18" charset="0"/>
                <a:cs typeface="Arial" pitchFamily="34" charset="0"/>
              </a:rPr>
              <a:t>BİLGİ NOTU:</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sz="44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4400" b="0" i="0" u="none" strike="noStrike" cap="none" normalizeH="0" baseline="0" dirty="0">
                <a:ln>
                  <a:noFill/>
                </a:ln>
                <a:effectLst/>
                <a:latin typeface="Arial" pitchFamily="34" charset="0"/>
                <a:ea typeface="Times New Roman" pitchFamily="18" charset="0"/>
                <a:cs typeface="Arial" pitchFamily="34" charset="0"/>
              </a:rPr>
              <a:t>İtilaf devletleri ateşkes hükümlerini her türlü</a:t>
            </a:r>
            <a:r>
              <a:rPr kumimoji="0" lang="tr-TR" sz="4400" b="1" i="0" u="none" strike="noStrike" cap="none" normalizeH="0" baseline="0" dirty="0">
                <a:ln>
                  <a:noFill/>
                </a:ln>
                <a:effectLst/>
                <a:latin typeface="Arial" pitchFamily="34" charset="0"/>
                <a:ea typeface="Times New Roman" pitchFamily="18" charset="0"/>
                <a:cs typeface="Arial" pitchFamily="34" charset="0"/>
              </a:rPr>
              <a:t> </a:t>
            </a:r>
            <a:r>
              <a:rPr kumimoji="0" lang="tr-TR" sz="4400" b="0" i="0" u="none" strike="noStrike" cap="none" normalizeH="0" baseline="0" dirty="0">
                <a:ln>
                  <a:noFill/>
                </a:ln>
                <a:effectLst/>
                <a:latin typeface="Arial" pitchFamily="34" charset="0"/>
                <a:ea typeface="Times New Roman" pitchFamily="18" charset="0"/>
                <a:cs typeface="Arial" pitchFamily="34" charset="0"/>
              </a:rPr>
              <a:t>yoruma açık şekilde hazırlamıştır.</a:t>
            </a:r>
            <a:endParaRPr kumimoji="0" lang="tr-TR" sz="4400" b="0" i="0" u="none" strike="noStrike" cap="none" normalizeH="0" baseline="0" dirty="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tr-TR" sz="4400" b="0" i="0" u="none" strike="noStrike" cap="none" normalizeH="0" baseline="0" dirty="0">
                <a:ln>
                  <a:noFill/>
                </a:ln>
                <a:effectLst/>
                <a:latin typeface="Arial" pitchFamily="34" charset="0"/>
                <a:ea typeface="Times New Roman" pitchFamily="18" charset="0"/>
                <a:cs typeface="Arial" pitchFamily="34" charset="0"/>
              </a:rPr>
              <a:t>Amaç bu hükümleri istediklerini uygulamaktı.</a:t>
            </a:r>
            <a:endParaRPr kumimoji="0" lang="tr-TR" sz="4400" b="0" i="0" u="none" strike="noStrike" cap="none" normalizeH="0" baseline="0" dirty="0">
              <a:ln>
                <a:noFill/>
              </a:ln>
              <a:effectLst/>
              <a:latin typeface="Arial" pitchFamily="34" charset="0"/>
              <a:cs typeface="Arial"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214282" y="0"/>
            <a:ext cx="8786874"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Mondros Ateşkes Antlaşması İle İlgili Tutumlar</a:t>
            </a: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a:t>
            </a:r>
            <a:endParaRPr kumimoji="0" lang="tr-TR" sz="2800" b="0" i="0" u="none" strike="noStrike" cap="none" normalizeH="0" baseline="0" dirty="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1-</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İstanbul Hükümeti: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İşgalleri kolaylaştırmak için elinden geleni yaptı. Hatta Anadolu'ya</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nasihat heyetleri göndererek işgallerin geçici olduğunu ve karşı konulmaması gerektiği konusunda halkı ikna etmeye çalıştı.</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2-</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Mustafa Kemal: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Mondros’un maddelerinin her türlü</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yoruma açık olduğunu,</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İstanbul'a</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çektiği telgrafta antlaşma maddelerinin yanlış uygulanabileceğini, ordunun terhis edilmemesi gerektiğini söyledi, emrindeki yedinci orduyu dağıtarak genelkurmay emrine girdi.</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3-</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Halkın tutumu: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İşgaller tepki ile karşılandı.</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Yunanlıların İzmir'i işgali üzerine bütün</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yurtta protesto mitingleri düzenlendi.</a:t>
            </a:r>
            <a:endParaRPr kumimoji="0" lang="tr-TR" sz="2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DÜNYA SAVAŞI ( ). Genel Nedenler:  Milliyetçilik akımı  Silahlanma   Sanayi inkılabı sonucunda doğan hammadde ve pazar arayışı,  sömürgecilik.  - ppt indir"/>
          <p:cNvPicPr>
            <a:picLocks noChangeAspect="1" noChangeArrowheads="1"/>
          </p:cNvPicPr>
          <p:nvPr/>
        </p:nvPicPr>
        <p:blipFill>
          <a:blip r:embed="rId2"/>
          <a:srcRect/>
          <a:stretch>
            <a:fillRect/>
          </a:stretch>
        </p:blipFill>
        <p:spPr bwMode="auto">
          <a:xfrm>
            <a:off x="214282" y="357166"/>
            <a:ext cx="8572560" cy="6357935"/>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Kpss Hizmetleri: Mondros Ateşkes Antlaşması"/>
          <p:cNvPicPr>
            <a:picLocks noChangeAspect="1" noChangeArrowheads="1"/>
          </p:cNvPicPr>
          <p:nvPr/>
        </p:nvPicPr>
        <p:blipFill>
          <a:blip r:embed="rId2"/>
          <a:srcRect/>
          <a:stretch>
            <a:fillRect/>
          </a:stretch>
        </p:blipFill>
        <p:spPr bwMode="auto">
          <a:xfrm>
            <a:off x="285720" y="285728"/>
            <a:ext cx="8572560" cy="6000792"/>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02" name="Rectangle 10"/>
          <p:cNvSpPr>
            <a:spLocks noChangeArrowheads="1"/>
          </p:cNvSpPr>
          <p:nvPr/>
        </p:nvSpPr>
        <p:spPr bwMode="auto">
          <a:xfrm>
            <a:off x="428596" y="428604"/>
            <a:ext cx="821537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Mondros Ateşkes Antlaşması'nın Sonuçları:</a:t>
            </a:r>
            <a:endParaRPr kumimoji="0" lang="tr-TR" sz="3200" b="0" i="0" u="none" strike="noStrike" cap="none" normalizeH="0" baseline="0" dirty="0">
              <a:ln>
                <a:noFill/>
              </a:ln>
              <a:solidFill>
                <a:srgbClr val="FF0000"/>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1-</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Osmanlı Devleti fiilen sona erdi.</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2-</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İstanbul ve Anadolu işgal edildi.</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3-</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Milli Mücadele ve </a:t>
            </a:r>
            <a:r>
              <a:rPr kumimoji="0" lang="tr-TR" sz="3200" b="0" i="0" u="none" strike="noStrike" cap="none" normalizeH="0" baseline="0" dirty="0" err="1">
                <a:ln>
                  <a:noFill/>
                </a:ln>
                <a:solidFill>
                  <a:schemeClr val="tx1"/>
                </a:solidFill>
                <a:effectLst/>
                <a:latin typeface="Arial" pitchFamily="34" charset="0"/>
                <a:ea typeface="Times New Roman" pitchFamily="18" charset="0"/>
                <a:cs typeface="Arial" pitchFamily="34" charset="0"/>
              </a:rPr>
              <a:t>Kuvay</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-i Milliye ruhu ortaya çıktı.</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4-</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Milli cemiyetler kurulmaya başladı.</a:t>
            </a:r>
            <a:endParaRPr kumimoji="0" lang="tr-TR" sz="3200" b="0" i="0" u="none" strike="noStrike" cap="none" normalizeH="0" baseline="0" dirty="0">
              <a:ln>
                <a:noFill/>
              </a:ln>
              <a:solidFill>
                <a:schemeClr val="tx1"/>
              </a:solidFill>
              <a:effectLst/>
              <a:latin typeface="Arial" pitchFamily="34" charset="0"/>
              <a:cs typeface="Arial" pitchFamily="34" charset="0"/>
            </a:endParaRPr>
          </a:p>
        </p:txBody>
      </p:sp>
      <p:sp>
        <p:nvSpPr>
          <p:cNvPr id="33803" name="Rectangle 11"/>
          <p:cNvSpPr>
            <a:spLocks noChangeArrowheads="1"/>
          </p:cNvSpPr>
          <p:nvPr/>
        </p:nvSpPr>
        <p:spPr bwMode="auto">
          <a:xfrm>
            <a:off x="214282" y="4214818"/>
            <a:ext cx="8715436"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BİLGİ NOTU:</a:t>
            </a:r>
          </a:p>
          <a:p>
            <a:pPr marL="0" marR="0" lvl="0" indent="45720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Osmanlı topraklarının paylaşımı konusundaki anlaşmazlık sebebiyle </a:t>
            </a: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Sevr</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antlaşması geç imzalanmıştır</a:t>
            </a:r>
            <a:r>
              <a:rPr kumimoji="0" lang="tr-TR" sz="1200" b="0" i="0" u="none" strike="noStrike" cap="none" normalizeH="0" baseline="0" dirty="0">
                <a:ln>
                  <a:noFill/>
                </a:ln>
                <a:solidFill>
                  <a:srgbClr val="000000"/>
                </a:solidFill>
                <a:effectLst/>
                <a:latin typeface="Arial" pitchFamily="34" charset="0"/>
                <a:ea typeface="Times New Roman" pitchFamily="18" charset="0"/>
                <a:cs typeface="Arial" pitchFamily="34" charset="0"/>
              </a:rPr>
              <a:t>.</a:t>
            </a:r>
            <a:endParaRPr kumimoji="0" lang="tr-TR" sz="1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3600" dirty="0">
                <a:solidFill>
                  <a:srgbClr val="FF0000"/>
                </a:solidFill>
              </a:rPr>
              <a:t> </a:t>
            </a:r>
            <a:br>
              <a:rPr lang="tr-TR" sz="3600" dirty="0">
                <a:solidFill>
                  <a:srgbClr val="FF0000"/>
                </a:solidFill>
              </a:rPr>
            </a:br>
            <a:r>
              <a:rPr lang="tr-TR" sz="3600" dirty="0">
                <a:solidFill>
                  <a:srgbClr val="FF0000"/>
                </a:solidFill>
              </a:rPr>
              <a:t> </a:t>
            </a:r>
            <a:r>
              <a:rPr lang="tr-TR" sz="3600" b="1" dirty="0">
                <a:solidFill>
                  <a:srgbClr val="FF0000"/>
                </a:solidFill>
              </a:rPr>
              <a:t>CEMİYETLER VE KUVÂ-YI MİLLÎYE</a:t>
            </a:r>
            <a:br>
              <a:rPr lang="tr-TR" sz="3600" b="1" dirty="0">
                <a:solidFill>
                  <a:srgbClr val="FF0000"/>
                </a:solidFill>
              </a:rPr>
            </a:br>
            <a:r>
              <a:rPr lang="tr-TR" sz="3600" b="1" dirty="0">
                <a:solidFill>
                  <a:srgbClr val="FF0000"/>
                </a:solidFill>
              </a:rPr>
              <a:t> (2. Ünite 4. Kazanım)</a:t>
            </a:r>
            <a:br>
              <a:rPr lang="tr-TR" dirty="0"/>
            </a:br>
            <a:endParaRPr lang="tr-TR" dirty="0"/>
          </a:p>
        </p:txBody>
      </p:sp>
      <p:graphicFrame>
        <p:nvGraphicFramePr>
          <p:cNvPr id="3" name="2 Tablo"/>
          <p:cNvGraphicFramePr>
            <a:graphicFrameLocks noGrp="1"/>
          </p:cNvGraphicFramePr>
          <p:nvPr/>
        </p:nvGraphicFramePr>
        <p:xfrm>
          <a:off x="357159" y="2071677"/>
          <a:ext cx="8429684" cy="4572034"/>
        </p:xfrm>
        <a:graphic>
          <a:graphicData uri="http://schemas.openxmlformats.org/drawingml/2006/table">
            <a:tbl>
              <a:tblPr/>
              <a:tblGrid>
                <a:gridCol w="98527">
                  <a:extLst>
                    <a:ext uri="{9D8B030D-6E8A-4147-A177-3AD203B41FA5}">
                      <a16:colId xmlns:a16="http://schemas.microsoft.com/office/drawing/2014/main" val="20000"/>
                    </a:ext>
                  </a:extLst>
                </a:gridCol>
                <a:gridCol w="65682">
                  <a:extLst>
                    <a:ext uri="{9D8B030D-6E8A-4147-A177-3AD203B41FA5}">
                      <a16:colId xmlns:a16="http://schemas.microsoft.com/office/drawing/2014/main" val="20001"/>
                    </a:ext>
                  </a:extLst>
                </a:gridCol>
                <a:gridCol w="1232395">
                  <a:extLst>
                    <a:ext uri="{9D8B030D-6E8A-4147-A177-3AD203B41FA5}">
                      <a16:colId xmlns:a16="http://schemas.microsoft.com/office/drawing/2014/main" val="20002"/>
                    </a:ext>
                  </a:extLst>
                </a:gridCol>
                <a:gridCol w="376862">
                  <a:extLst>
                    <a:ext uri="{9D8B030D-6E8A-4147-A177-3AD203B41FA5}">
                      <a16:colId xmlns:a16="http://schemas.microsoft.com/office/drawing/2014/main" val="20003"/>
                    </a:ext>
                  </a:extLst>
                </a:gridCol>
                <a:gridCol w="82105">
                  <a:extLst>
                    <a:ext uri="{9D8B030D-6E8A-4147-A177-3AD203B41FA5}">
                      <a16:colId xmlns:a16="http://schemas.microsoft.com/office/drawing/2014/main" val="20004"/>
                    </a:ext>
                  </a:extLst>
                </a:gridCol>
                <a:gridCol w="328418">
                  <a:extLst>
                    <a:ext uri="{9D8B030D-6E8A-4147-A177-3AD203B41FA5}">
                      <a16:colId xmlns:a16="http://schemas.microsoft.com/office/drawing/2014/main" val="20005"/>
                    </a:ext>
                  </a:extLst>
                </a:gridCol>
                <a:gridCol w="870312">
                  <a:extLst>
                    <a:ext uri="{9D8B030D-6E8A-4147-A177-3AD203B41FA5}">
                      <a16:colId xmlns:a16="http://schemas.microsoft.com/office/drawing/2014/main" val="20006"/>
                    </a:ext>
                  </a:extLst>
                </a:gridCol>
                <a:gridCol w="410524">
                  <a:extLst>
                    <a:ext uri="{9D8B030D-6E8A-4147-A177-3AD203B41FA5}">
                      <a16:colId xmlns:a16="http://schemas.microsoft.com/office/drawing/2014/main" val="20007"/>
                    </a:ext>
                  </a:extLst>
                </a:gridCol>
                <a:gridCol w="98527">
                  <a:extLst>
                    <a:ext uri="{9D8B030D-6E8A-4147-A177-3AD203B41FA5}">
                      <a16:colId xmlns:a16="http://schemas.microsoft.com/office/drawing/2014/main" val="20008"/>
                    </a:ext>
                  </a:extLst>
                </a:gridCol>
                <a:gridCol w="82105">
                  <a:extLst>
                    <a:ext uri="{9D8B030D-6E8A-4147-A177-3AD203B41FA5}">
                      <a16:colId xmlns:a16="http://schemas.microsoft.com/office/drawing/2014/main" val="20009"/>
                    </a:ext>
                  </a:extLst>
                </a:gridCol>
                <a:gridCol w="213471">
                  <a:extLst>
                    <a:ext uri="{9D8B030D-6E8A-4147-A177-3AD203B41FA5}">
                      <a16:colId xmlns:a16="http://schemas.microsoft.com/office/drawing/2014/main" val="20010"/>
                    </a:ext>
                  </a:extLst>
                </a:gridCol>
                <a:gridCol w="706103">
                  <a:extLst>
                    <a:ext uri="{9D8B030D-6E8A-4147-A177-3AD203B41FA5}">
                      <a16:colId xmlns:a16="http://schemas.microsoft.com/office/drawing/2014/main" val="20011"/>
                    </a:ext>
                  </a:extLst>
                </a:gridCol>
                <a:gridCol w="164209">
                  <a:extLst>
                    <a:ext uri="{9D8B030D-6E8A-4147-A177-3AD203B41FA5}">
                      <a16:colId xmlns:a16="http://schemas.microsoft.com/office/drawing/2014/main" val="20012"/>
                    </a:ext>
                  </a:extLst>
                </a:gridCol>
                <a:gridCol w="591156">
                  <a:extLst>
                    <a:ext uri="{9D8B030D-6E8A-4147-A177-3AD203B41FA5}">
                      <a16:colId xmlns:a16="http://schemas.microsoft.com/office/drawing/2014/main" val="20013"/>
                    </a:ext>
                  </a:extLst>
                </a:gridCol>
                <a:gridCol w="114947">
                  <a:extLst>
                    <a:ext uri="{9D8B030D-6E8A-4147-A177-3AD203B41FA5}">
                      <a16:colId xmlns:a16="http://schemas.microsoft.com/office/drawing/2014/main" val="20014"/>
                    </a:ext>
                  </a:extLst>
                </a:gridCol>
                <a:gridCol w="65682">
                  <a:extLst>
                    <a:ext uri="{9D8B030D-6E8A-4147-A177-3AD203B41FA5}">
                      <a16:colId xmlns:a16="http://schemas.microsoft.com/office/drawing/2014/main" val="20015"/>
                    </a:ext>
                  </a:extLst>
                </a:gridCol>
                <a:gridCol w="640418">
                  <a:extLst>
                    <a:ext uri="{9D8B030D-6E8A-4147-A177-3AD203B41FA5}">
                      <a16:colId xmlns:a16="http://schemas.microsoft.com/office/drawing/2014/main" val="20016"/>
                    </a:ext>
                  </a:extLst>
                </a:gridCol>
                <a:gridCol w="38569">
                  <a:extLst>
                    <a:ext uri="{9D8B030D-6E8A-4147-A177-3AD203B41FA5}">
                      <a16:colId xmlns:a16="http://schemas.microsoft.com/office/drawing/2014/main" val="20017"/>
                    </a:ext>
                  </a:extLst>
                </a:gridCol>
                <a:gridCol w="623995">
                  <a:extLst>
                    <a:ext uri="{9D8B030D-6E8A-4147-A177-3AD203B41FA5}">
                      <a16:colId xmlns:a16="http://schemas.microsoft.com/office/drawing/2014/main" val="20018"/>
                    </a:ext>
                  </a:extLst>
                </a:gridCol>
                <a:gridCol w="755365">
                  <a:extLst>
                    <a:ext uri="{9D8B030D-6E8A-4147-A177-3AD203B41FA5}">
                      <a16:colId xmlns:a16="http://schemas.microsoft.com/office/drawing/2014/main" val="20019"/>
                    </a:ext>
                  </a:extLst>
                </a:gridCol>
                <a:gridCol w="788207">
                  <a:extLst>
                    <a:ext uri="{9D8B030D-6E8A-4147-A177-3AD203B41FA5}">
                      <a16:colId xmlns:a16="http://schemas.microsoft.com/office/drawing/2014/main" val="20020"/>
                    </a:ext>
                  </a:extLst>
                </a:gridCol>
                <a:gridCol w="82105">
                  <a:extLst>
                    <a:ext uri="{9D8B030D-6E8A-4147-A177-3AD203B41FA5}">
                      <a16:colId xmlns:a16="http://schemas.microsoft.com/office/drawing/2014/main" val="20021"/>
                    </a:ext>
                  </a:extLst>
                </a:gridCol>
              </a:tblGrid>
              <a:tr h="66762">
                <a:tc>
                  <a:txBody>
                    <a:bodyPr/>
                    <a:lstStyle/>
                    <a:p>
                      <a:pPr>
                        <a:spcAft>
                          <a:spcPts val="0"/>
                        </a:spcAft>
                      </a:pPr>
                      <a:endParaRPr lang="tr-TR" sz="200" dirty="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rowSpan="2">
                  <a:txBody>
                    <a:bodyPr/>
                    <a:lstStyle/>
                    <a:p>
                      <a:pPr algn="ctr">
                        <a:spcAft>
                          <a:spcPts val="0"/>
                        </a:spcAft>
                      </a:pPr>
                      <a:r>
                        <a:rPr lang="tr-TR" sz="1100" b="1">
                          <a:solidFill>
                            <a:srgbClr val="FF0000"/>
                          </a:solidFill>
                          <a:latin typeface="Times New Roman"/>
                          <a:ea typeface="Times New Roman"/>
                          <a:cs typeface="Arial"/>
                        </a:rPr>
                        <a:t>CEMİYET ADI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2" gridSpan="5">
                  <a:txBody>
                    <a:bodyPr/>
                    <a:lstStyle/>
                    <a:p>
                      <a:pPr marL="139700">
                        <a:spcAft>
                          <a:spcPts val="0"/>
                        </a:spcAft>
                      </a:pPr>
                      <a:r>
                        <a:rPr lang="tr-TR" sz="1100" b="1">
                          <a:solidFill>
                            <a:srgbClr val="FF0000"/>
                          </a:solidFill>
                          <a:latin typeface="Times New Roman"/>
                          <a:ea typeface="Times New Roman"/>
                          <a:cs typeface="Arial"/>
                        </a:rPr>
                        <a:t>AMACI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AEEF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2" gridSpan="4">
                  <a:txBody>
                    <a:bodyPr/>
                    <a:lstStyle/>
                    <a:p>
                      <a:pPr marR="469900" algn="r">
                        <a:spcAft>
                          <a:spcPts val="0"/>
                        </a:spcAft>
                      </a:pPr>
                      <a:r>
                        <a:rPr lang="tr-TR" sz="1100" b="1">
                          <a:solidFill>
                            <a:srgbClr val="FF0000"/>
                          </a:solidFill>
                          <a:latin typeface="Times New Roman"/>
                          <a:ea typeface="Times New Roman"/>
                          <a:cs typeface="Arial"/>
                        </a:rPr>
                        <a:t>ÖNEMLİ ÖZELLİĞİ</a:t>
                      </a:r>
                      <a:endParaRPr lang="tr-TR" sz="900">
                        <a:latin typeface="Calibri"/>
                        <a:ea typeface="Calibri"/>
                        <a:cs typeface="Arial"/>
                      </a:endParaRPr>
                    </a:p>
                  </a:txBody>
                  <a:tcPr marL="0" marR="0" marT="0" marB="0" anchor="b">
                    <a:lnL>
                      <a:noFill/>
                    </a:lnL>
                    <a:lnR w="12700" cap="flat" cmpd="sng" algn="ctr">
                      <a:solidFill>
                        <a:srgbClr val="DAEEF3"/>
                      </a:solid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AEEF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002060"/>
                    </a:solidFill>
                  </a:tcPr>
                </a:tc>
                <a:extLst>
                  <a:ext uri="{0D108BD9-81ED-4DB2-BD59-A6C34878D82A}">
                    <a16:rowId xmlns:a16="http://schemas.microsoft.com/office/drawing/2014/main" val="10000"/>
                  </a:ext>
                </a:extLst>
              </a:tr>
              <a:tr h="349808">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v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gridSpan="5"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002060"/>
                    </a:solidFill>
                  </a:tcPr>
                </a:tc>
                <a:extLst>
                  <a:ext uri="{0D108BD9-81ED-4DB2-BD59-A6C34878D82A}">
                    <a16:rowId xmlns:a16="http://schemas.microsoft.com/office/drawing/2014/main" val="10001"/>
                  </a:ext>
                </a:extLst>
              </a:tr>
              <a:tr h="35894">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rowSpan="3">
                  <a:txBody>
                    <a:bodyPr/>
                    <a:lstStyle/>
                    <a:p>
                      <a:pPr algn="ctr">
                        <a:spcAft>
                          <a:spcPts val="0"/>
                        </a:spcAft>
                      </a:pPr>
                      <a:r>
                        <a:rPr lang="tr-TR" sz="1100" b="1">
                          <a:solidFill>
                            <a:srgbClr val="FF0000"/>
                          </a:solidFill>
                          <a:latin typeface="Times New Roman"/>
                          <a:ea typeface="Times New Roman"/>
                          <a:cs typeface="Arial"/>
                        </a:rPr>
                        <a:t>Mavri Mira</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rowSpan="3">
                  <a:txBody>
                    <a:bodyPr/>
                    <a:lstStyle/>
                    <a:p>
                      <a:pPr>
                        <a:spcAft>
                          <a:spcPts val="0"/>
                        </a:spcAft>
                      </a:pPr>
                      <a:r>
                        <a:rPr lang="tr-TR" sz="11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3">
                  <a:txBody>
                    <a:bodyPr/>
                    <a:lstStyle/>
                    <a:p>
                      <a:pPr marL="114300">
                        <a:spcAft>
                          <a:spcPts val="0"/>
                        </a:spcAft>
                      </a:pPr>
                      <a:r>
                        <a:rPr lang="tr-TR" sz="1100">
                          <a:latin typeface="Times New Roman"/>
                          <a:ea typeface="Times New Roman"/>
                          <a:cs typeface="Arial"/>
                        </a:rPr>
                        <a:t>Bizans’ı</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3" gridSpan="4">
                  <a:txBody>
                    <a:bodyPr/>
                    <a:lstStyle/>
                    <a:p>
                      <a:pPr marL="50800">
                        <a:spcAft>
                          <a:spcPts val="0"/>
                        </a:spcAft>
                      </a:pPr>
                      <a:r>
                        <a:rPr lang="tr-TR" sz="1100">
                          <a:latin typeface="Times New Roman"/>
                          <a:ea typeface="Times New Roman"/>
                          <a:cs typeface="Arial"/>
                        </a:rPr>
                        <a:t>yeniden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rowSpan="3" gridSpan="2">
                  <a:txBody>
                    <a:bodyPr/>
                    <a:lstStyle/>
                    <a:p>
                      <a:pPr marL="25400">
                        <a:spcAft>
                          <a:spcPts val="0"/>
                        </a:spcAft>
                      </a:pPr>
                      <a:r>
                        <a:rPr lang="tr-TR" sz="1100" dirty="0">
                          <a:latin typeface="Times New Roman"/>
                          <a:ea typeface="Times New Roman"/>
                          <a:cs typeface="Arial"/>
                        </a:rPr>
                        <a:t>diriltmek,</a:t>
                      </a:r>
                      <a:endParaRPr lang="tr-TR" sz="900" dirty="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3" hMerge="1">
                  <a:txBody>
                    <a:bodyPr/>
                    <a:lstStyle/>
                    <a:p>
                      <a:endParaRPr lang="tr-TR"/>
                    </a:p>
                  </a:txBody>
                  <a:tcPr/>
                </a:tc>
                <a:tc rowSpan="3">
                  <a:txBody>
                    <a:bodyPr/>
                    <a:lstStyle/>
                    <a:p>
                      <a:pPr algn="r">
                        <a:spcAft>
                          <a:spcPts val="0"/>
                        </a:spcAft>
                      </a:pPr>
                      <a:r>
                        <a:rPr lang="tr-TR" sz="1100">
                          <a:latin typeface="Times New Roman"/>
                          <a:ea typeface="Times New Roman"/>
                          <a:cs typeface="Arial"/>
                        </a:rPr>
                        <a:t>Yunan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rowSpan="2">
                  <a:txBody>
                    <a:bodyPr/>
                    <a:lstStyle/>
                    <a:p>
                      <a:pPr marL="114300">
                        <a:lnSpc>
                          <a:spcPts val="1375"/>
                        </a:lnSpc>
                        <a:spcAft>
                          <a:spcPts val="0"/>
                        </a:spcAft>
                      </a:pPr>
                      <a:r>
                        <a:rPr lang="tr-TR" sz="1100" b="1">
                          <a:solidFill>
                            <a:srgbClr val="C00000"/>
                          </a:solidFill>
                          <a:latin typeface="Arial"/>
                          <a:ea typeface="Arial"/>
                          <a:cs typeface="Arial"/>
                        </a:rPr>
                        <a:t>İ</a:t>
                      </a:r>
                      <a:r>
                        <a:rPr lang="tr-TR" sz="1100" b="1">
                          <a:solidFill>
                            <a:srgbClr val="C00000"/>
                          </a:solidFill>
                          <a:latin typeface="Times New Roman"/>
                          <a:ea typeface="Times New Roman"/>
                          <a:cs typeface="Arial"/>
                        </a:rPr>
                        <a:t>zmir</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2" gridSpan="2">
                  <a:txBody>
                    <a:bodyPr/>
                    <a:lstStyle/>
                    <a:p>
                      <a:pPr marL="63500">
                        <a:spcAft>
                          <a:spcPts val="0"/>
                        </a:spcAft>
                      </a:pPr>
                      <a:r>
                        <a:rPr lang="tr-TR" sz="1100" b="1">
                          <a:solidFill>
                            <a:srgbClr val="C00000"/>
                          </a:solidFill>
                          <a:latin typeface="Times New Roman"/>
                          <a:ea typeface="Times New Roman"/>
                          <a:cs typeface="Arial"/>
                        </a:rPr>
                        <a:t>Müdafaa-i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2" hMerge="1">
                  <a:txBody>
                    <a:bodyPr/>
                    <a:lstStyle/>
                    <a:p>
                      <a:endParaRPr lang="tr-TR"/>
                    </a:p>
                  </a:txBody>
                  <a:tcPr/>
                </a:tc>
                <a:tc rowSpan="2">
                  <a:txBody>
                    <a:bodyPr/>
                    <a:lstStyle/>
                    <a:p>
                      <a:pPr marL="25400">
                        <a:spcAft>
                          <a:spcPts val="0"/>
                        </a:spcAft>
                      </a:pPr>
                      <a:r>
                        <a:rPr lang="tr-TR" sz="1100" b="1">
                          <a:solidFill>
                            <a:srgbClr val="C00000"/>
                          </a:solidFill>
                          <a:latin typeface="Times New Roman"/>
                          <a:ea typeface="Times New Roman"/>
                          <a:cs typeface="Arial"/>
                        </a:rPr>
                        <a:t>Hukuk</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2">
                  <a:txBody>
                    <a:bodyPr/>
                    <a:lstStyle/>
                    <a:p>
                      <a:pPr algn="r">
                        <a:spcAft>
                          <a:spcPts val="0"/>
                        </a:spcAft>
                      </a:pPr>
                      <a:r>
                        <a:rPr lang="tr-TR" sz="1100" b="1">
                          <a:solidFill>
                            <a:srgbClr val="C00000"/>
                          </a:solidFill>
                          <a:latin typeface="Times New Roman"/>
                          <a:ea typeface="Times New Roman"/>
                          <a:cs typeface="Arial"/>
                        </a:rPr>
                        <a:t>Cemiyeti</a:t>
                      </a:r>
                      <a:endParaRPr lang="tr-TR" sz="900">
                        <a:latin typeface="Calibri"/>
                        <a:ea typeface="Calibri"/>
                        <a:cs typeface="Arial"/>
                      </a:endParaRPr>
                    </a:p>
                  </a:txBody>
                  <a:tcPr marL="0" marR="0" marT="0" marB="0" anchor="b">
                    <a:lnL>
                      <a:noFill/>
                    </a:lnL>
                    <a:lnR w="12700" cap="flat" cmpd="sng" algn="ctr">
                      <a:solidFill>
                        <a:srgbClr val="DAEEF3"/>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002060"/>
                    </a:solidFill>
                  </a:tcPr>
                </a:tc>
                <a:extLst>
                  <a:ext uri="{0D108BD9-81ED-4DB2-BD59-A6C34878D82A}">
                    <a16:rowId xmlns:a16="http://schemas.microsoft.com/office/drawing/2014/main" val="10002"/>
                  </a:ext>
                </a:extLst>
              </a:tr>
              <a:tr h="437910">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vMerge="1">
                  <a:txBody>
                    <a:bodyPr/>
                    <a:lstStyle/>
                    <a:p>
                      <a:endParaRPr lang="tr-TR"/>
                    </a:p>
                  </a:txBody>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extLst>
                  <a:ext uri="{0D108BD9-81ED-4DB2-BD59-A6C34878D82A}">
                    <a16:rowId xmlns:a16="http://schemas.microsoft.com/office/drawing/2014/main" val="10003"/>
                  </a:ext>
                </a:extLst>
              </a:tr>
              <a:tr h="107683">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vMerge="1">
                  <a:txBody>
                    <a:bodyPr/>
                    <a:lstStyle/>
                    <a:p>
                      <a:endParaRPr lang="tr-TR"/>
                    </a:p>
                  </a:txBody>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rowSpan="2" gridSpan="5">
                  <a:txBody>
                    <a:bodyPr/>
                    <a:lstStyle/>
                    <a:p>
                      <a:pPr>
                        <a:lnSpc>
                          <a:spcPts val="1355"/>
                        </a:lnSpc>
                        <a:spcAft>
                          <a:spcPts val="0"/>
                        </a:spcAft>
                      </a:pPr>
                      <a:r>
                        <a:rPr lang="tr-TR" sz="1100">
                          <a:latin typeface="Times New Roman"/>
                          <a:ea typeface="Times New Roman"/>
                          <a:cs typeface="Arial"/>
                        </a:rPr>
                        <a:t>bu cemiyetin faaliyetini yok etmek için</a:t>
                      </a:r>
                      <a:endParaRPr lang="tr-TR" sz="900">
                        <a:latin typeface="Calibri"/>
                        <a:ea typeface="Calibri"/>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a:noFill/>
                    </a:lnB>
                    <a:solidFill>
                      <a:srgbClr val="DAEEF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extLst>
                  <a:ext uri="{0D108BD9-81ED-4DB2-BD59-A6C34878D82A}">
                    <a16:rowId xmlns:a16="http://schemas.microsoft.com/office/drawing/2014/main" val="10004"/>
                  </a:ext>
                </a:extLst>
              </a:tr>
              <a:tr h="347141">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rowSpan="2">
                  <a:txBody>
                    <a:bodyPr/>
                    <a:lstStyle/>
                    <a:p>
                      <a:pPr algn="ctr">
                        <a:spcAft>
                          <a:spcPts val="0"/>
                        </a:spcAft>
                      </a:pPr>
                      <a:r>
                        <a:rPr lang="tr-TR" sz="1100" b="1">
                          <a:solidFill>
                            <a:srgbClr val="FF0000"/>
                          </a:solidFill>
                          <a:latin typeface="Times New Roman"/>
                          <a:ea typeface="Times New Roman"/>
                          <a:cs typeface="Arial"/>
                        </a:rPr>
                        <a:t>Cemiyeti</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rowSpan="2" gridSpan="6">
                  <a:txBody>
                    <a:bodyPr/>
                    <a:lstStyle/>
                    <a:p>
                      <a:pPr>
                        <a:lnSpc>
                          <a:spcPts val="1355"/>
                        </a:lnSpc>
                        <a:spcAft>
                          <a:spcPts val="0"/>
                        </a:spcAft>
                      </a:pPr>
                      <a:r>
                        <a:rPr lang="tr-TR" sz="1100">
                          <a:latin typeface="Times New Roman"/>
                          <a:ea typeface="Times New Roman"/>
                          <a:cs typeface="Arial"/>
                        </a:rPr>
                        <a:t>işgalini kolaylaştırmak</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dirty="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gridSpan="5"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extLst>
                  <a:ext uri="{0D108BD9-81ED-4DB2-BD59-A6C34878D82A}">
                    <a16:rowId xmlns:a16="http://schemas.microsoft.com/office/drawing/2014/main" val="10005"/>
                  </a:ext>
                </a:extLst>
              </a:tr>
              <a:tr h="107683">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rowSpan="2" gridSpan="2">
                  <a:txBody>
                    <a:bodyPr/>
                    <a:lstStyle/>
                    <a:p>
                      <a:pPr>
                        <a:spcAft>
                          <a:spcPts val="0"/>
                        </a:spcAft>
                      </a:pPr>
                      <a:r>
                        <a:rPr lang="tr-TR" sz="1100">
                          <a:latin typeface="Times New Roman"/>
                          <a:ea typeface="Times New Roman"/>
                          <a:cs typeface="Arial"/>
                        </a:rPr>
                        <a:t>kurulmuştur.</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extLst>
                  <a:ext uri="{0D108BD9-81ED-4DB2-BD59-A6C34878D82A}">
                    <a16:rowId xmlns:a16="http://schemas.microsoft.com/office/drawing/2014/main" val="10006"/>
                  </a:ext>
                </a:extLst>
              </a:tr>
              <a:tr h="366121">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002060"/>
                    </a:solidFill>
                  </a:tcPr>
                </a:tc>
                <a:extLst>
                  <a:ext uri="{0D108BD9-81ED-4DB2-BD59-A6C34878D82A}">
                    <a16:rowId xmlns:a16="http://schemas.microsoft.com/office/drawing/2014/main" val="10007"/>
                  </a:ext>
                </a:extLst>
              </a:tr>
              <a:tr h="35894">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rowSpan="3">
                  <a:txBody>
                    <a:bodyPr/>
                    <a:lstStyle/>
                    <a:p>
                      <a:pPr algn="ctr">
                        <a:spcAft>
                          <a:spcPts val="0"/>
                        </a:spcAft>
                      </a:pPr>
                      <a:r>
                        <a:rPr lang="tr-TR" sz="1100" b="1">
                          <a:solidFill>
                            <a:srgbClr val="FF0000"/>
                          </a:solidFill>
                          <a:latin typeface="Times New Roman"/>
                          <a:ea typeface="Times New Roman"/>
                          <a:cs typeface="Arial"/>
                        </a:rPr>
                        <a:t>Pontus Rum</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rowSpan="3">
                  <a:txBody>
                    <a:bodyPr/>
                    <a:lstStyle/>
                    <a:p>
                      <a:pPr>
                        <a:spcAft>
                          <a:spcPts val="0"/>
                        </a:spcAft>
                      </a:pPr>
                      <a:r>
                        <a:rPr lang="tr-TR" sz="11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3">
                  <a:txBody>
                    <a:bodyPr/>
                    <a:lstStyle/>
                    <a:p>
                      <a:pPr marL="114300">
                        <a:spcAft>
                          <a:spcPts val="0"/>
                        </a:spcAft>
                      </a:pPr>
                      <a:r>
                        <a:rPr lang="tr-TR" sz="1100">
                          <a:latin typeface="Times New Roman"/>
                          <a:ea typeface="Times New Roman"/>
                          <a:cs typeface="Arial"/>
                        </a:rPr>
                        <a:t>Samsun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3" gridSpan="4">
                  <a:txBody>
                    <a:bodyPr/>
                    <a:lstStyle/>
                    <a:p>
                      <a:pPr marL="152400">
                        <a:spcAft>
                          <a:spcPts val="0"/>
                        </a:spcAft>
                      </a:pPr>
                      <a:r>
                        <a:rPr lang="tr-TR" sz="1100">
                          <a:latin typeface="Times New Roman"/>
                          <a:ea typeface="Times New Roman"/>
                          <a:cs typeface="Arial"/>
                        </a:rPr>
                        <a:t>merkez</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rowSpan="3" gridSpan="2">
                  <a:txBody>
                    <a:bodyPr/>
                    <a:lstStyle/>
                    <a:p>
                      <a:pPr marL="203200">
                        <a:spcAft>
                          <a:spcPts val="0"/>
                        </a:spcAft>
                      </a:pPr>
                      <a:r>
                        <a:rPr lang="tr-TR" sz="1100">
                          <a:latin typeface="Times New Roman"/>
                          <a:ea typeface="Times New Roman"/>
                          <a:cs typeface="Arial"/>
                        </a:rPr>
                        <a:t>olmak</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3" hMerge="1">
                  <a:txBody>
                    <a:bodyPr/>
                    <a:lstStyle/>
                    <a:p>
                      <a:endParaRPr lang="tr-TR"/>
                    </a:p>
                  </a:txBody>
                  <a:tcPr/>
                </a:tc>
                <a:tc rowSpan="3">
                  <a:txBody>
                    <a:bodyPr/>
                    <a:lstStyle/>
                    <a:p>
                      <a:pPr algn="r">
                        <a:spcAft>
                          <a:spcPts val="0"/>
                        </a:spcAft>
                      </a:pPr>
                      <a:r>
                        <a:rPr lang="tr-TR" sz="1100">
                          <a:latin typeface="Times New Roman"/>
                          <a:ea typeface="Times New Roman"/>
                          <a:cs typeface="Arial"/>
                        </a:rPr>
                        <a:t>üzere</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rowSpan="2" gridSpan="2">
                  <a:txBody>
                    <a:bodyPr/>
                    <a:lstStyle/>
                    <a:p>
                      <a:pPr marL="114300">
                        <a:lnSpc>
                          <a:spcPts val="1355"/>
                        </a:lnSpc>
                        <a:spcAft>
                          <a:spcPts val="0"/>
                        </a:spcAft>
                      </a:pPr>
                      <a:r>
                        <a:rPr lang="tr-TR" sz="1100" b="1">
                          <a:solidFill>
                            <a:srgbClr val="C00000"/>
                          </a:solidFill>
                          <a:latin typeface="Times New Roman"/>
                          <a:ea typeface="Times New Roman"/>
                          <a:cs typeface="Arial"/>
                        </a:rPr>
                        <a:t>Trabzon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2" hMerge="1">
                  <a:txBody>
                    <a:bodyPr/>
                    <a:lstStyle/>
                    <a:p>
                      <a:endParaRPr lang="tr-TR"/>
                    </a:p>
                  </a:txBody>
                  <a:tcPr/>
                </a:tc>
                <a:tc rowSpan="2" gridSpan="2">
                  <a:txBody>
                    <a:bodyPr/>
                    <a:lstStyle/>
                    <a:p>
                      <a:pPr marL="101600">
                        <a:lnSpc>
                          <a:spcPts val="1355"/>
                        </a:lnSpc>
                        <a:spcAft>
                          <a:spcPts val="0"/>
                        </a:spcAft>
                      </a:pPr>
                      <a:r>
                        <a:rPr lang="tr-TR" sz="1100" b="1">
                          <a:solidFill>
                            <a:srgbClr val="C00000"/>
                          </a:solidFill>
                          <a:latin typeface="Times New Roman"/>
                          <a:ea typeface="Times New Roman"/>
                          <a:cs typeface="Arial"/>
                        </a:rPr>
                        <a:t>Muhafaza-i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2" hMerge="1">
                  <a:txBody>
                    <a:bodyPr/>
                    <a:lstStyle/>
                    <a:p>
                      <a:endParaRPr lang="tr-TR"/>
                    </a:p>
                  </a:txBody>
                  <a:tcPr/>
                </a:tc>
                <a:tc rowSpan="2">
                  <a:txBody>
                    <a:bodyPr/>
                    <a:lstStyle/>
                    <a:p>
                      <a:pPr algn="r">
                        <a:lnSpc>
                          <a:spcPts val="1355"/>
                        </a:lnSpc>
                        <a:spcAft>
                          <a:spcPts val="0"/>
                        </a:spcAft>
                      </a:pPr>
                      <a:r>
                        <a:rPr lang="tr-TR" sz="1100" b="1">
                          <a:solidFill>
                            <a:srgbClr val="C00000"/>
                          </a:solidFill>
                          <a:latin typeface="Times New Roman"/>
                          <a:ea typeface="Times New Roman"/>
                          <a:cs typeface="Arial"/>
                        </a:rPr>
                        <a:t>Hukuku</a:t>
                      </a:r>
                      <a:endParaRPr lang="tr-TR" sz="900">
                        <a:latin typeface="Calibri"/>
                        <a:ea typeface="Calibri"/>
                        <a:cs typeface="Arial"/>
                      </a:endParaRPr>
                    </a:p>
                  </a:txBody>
                  <a:tcPr marL="0" marR="0" marT="0" marB="0" anchor="b">
                    <a:lnL>
                      <a:noFill/>
                    </a:lnL>
                    <a:lnR w="12700" cap="flat" cmpd="sng" algn="ctr">
                      <a:solidFill>
                        <a:srgbClr val="DAEEF3"/>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002060"/>
                    </a:solidFill>
                  </a:tcPr>
                </a:tc>
                <a:extLst>
                  <a:ext uri="{0D108BD9-81ED-4DB2-BD59-A6C34878D82A}">
                    <a16:rowId xmlns:a16="http://schemas.microsoft.com/office/drawing/2014/main" val="10008"/>
                  </a:ext>
                </a:extLst>
              </a:tr>
              <a:tr h="410259">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vMerge="1">
                  <a:txBody>
                    <a:bodyPr/>
                    <a:lstStyle/>
                    <a:p>
                      <a:endParaRPr lang="tr-TR"/>
                    </a:p>
                  </a:txBody>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gridSpan="2"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extLst>
                  <a:ext uri="{0D108BD9-81ED-4DB2-BD59-A6C34878D82A}">
                    <a16:rowId xmlns:a16="http://schemas.microsoft.com/office/drawing/2014/main" val="10009"/>
                  </a:ext>
                </a:extLst>
              </a:tr>
              <a:tr h="107683">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vMerge="1">
                  <a:txBody>
                    <a:bodyPr/>
                    <a:lstStyle/>
                    <a:p>
                      <a:endParaRPr lang="tr-TR"/>
                    </a:p>
                  </a:txBody>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rowSpan="2">
                  <a:txBody>
                    <a:bodyPr/>
                    <a:lstStyle/>
                    <a:p>
                      <a:pPr>
                        <a:lnSpc>
                          <a:spcPts val="1360"/>
                        </a:lnSpc>
                        <a:spcAft>
                          <a:spcPts val="0"/>
                        </a:spcAft>
                      </a:pPr>
                      <a:r>
                        <a:rPr lang="tr-TR" sz="1100" b="1">
                          <a:solidFill>
                            <a:srgbClr val="C00000"/>
                          </a:solidFill>
                          <a:latin typeface="Times New Roman"/>
                          <a:ea typeface="Times New Roman"/>
                          <a:cs typeface="Arial"/>
                        </a:rPr>
                        <a:t>Milliye</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rowSpan="2" gridSpan="2">
                  <a:txBody>
                    <a:bodyPr/>
                    <a:lstStyle/>
                    <a:p>
                      <a:pPr marL="139700">
                        <a:lnSpc>
                          <a:spcPts val="1360"/>
                        </a:lnSpc>
                        <a:spcAft>
                          <a:spcPts val="0"/>
                        </a:spcAft>
                      </a:pPr>
                      <a:r>
                        <a:rPr lang="tr-TR" sz="1100" b="1">
                          <a:solidFill>
                            <a:srgbClr val="C00000"/>
                          </a:solidFill>
                          <a:latin typeface="Times New Roman"/>
                          <a:ea typeface="Times New Roman"/>
                          <a:cs typeface="Arial"/>
                        </a:rPr>
                        <a:t>Cemiyeti</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rowSpan="2" hMerge="1">
                  <a:txBody>
                    <a:bodyPr/>
                    <a:lstStyle/>
                    <a:p>
                      <a:endParaRPr lang="tr-TR"/>
                    </a:p>
                  </a:txBody>
                  <a:tcPr/>
                </a:tc>
                <a:tc rowSpan="2" gridSpan="2">
                  <a:txBody>
                    <a:bodyPr/>
                    <a:lstStyle/>
                    <a:p>
                      <a:pPr algn="r">
                        <a:lnSpc>
                          <a:spcPts val="1360"/>
                        </a:lnSpc>
                        <a:spcAft>
                          <a:spcPts val="0"/>
                        </a:spcAft>
                      </a:pPr>
                      <a:r>
                        <a:rPr lang="tr-TR" sz="1100">
                          <a:latin typeface="Times New Roman"/>
                          <a:ea typeface="Times New Roman"/>
                          <a:cs typeface="Arial"/>
                        </a:rPr>
                        <a:t>bu   cemiyetlerin</a:t>
                      </a:r>
                      <a:endParaRPr lang="tr-TR" sz="900">
                        <a:latin typeface="Calibri"/>
                        <a:ea typeface="Calibri"/>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a:noFill/>
                    </a:lnB>
                    <a:solidFill>
                      <a:srgbClr val="DAEEF3"/>
                    </a:solidFill>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extLst>
                  <a:ext uri="{0D108BD9-81ED-4DB2-BD59-A6C34878D82A}">
                    <a16:rowId xmlns:a16="http://schemas.microsoft.com/office/drawing/2014/main" val="10010"/>
                  </a:ext>
                </a:extLst>
              </a:tr>
              <a:tr h="394837">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rowSpan="2">
                  <a:txBody>
                    <a:bodyPr/>
                    <a:lstStyle/>
                    <a:p>
                      <a:pPr algn="ctr">
                        <a:spcAft>
                          <a:spcPts val="0"/>
                        </a:spcAft>
                      </a:pPr>
                      <a:r>
                        <a:rPr lang="tr-TR" sz="1100" b="1">
                          <a:solidFill>
                            <a:srgbClr val="FF0000"/>
                          </a:solidFill>
                          <a:latin typeface="Times New Roman"/>
                          <a:ea typeface="Times New Roman"/>
                          <a:cs typeface="Arial"/>
                        </a:rPr>
                        <a:t>Cemiyeti</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rowSpan="2" gridSpan="7">
                  <a:txBody>
                    <a:bodyPr/>
                    <a:lstStyle/>
                    <a:p>
                      <a:pPr>
                        <a:lnSpc>
                          <a:spcPts val="1355"/>
                        </a:lnSpc>
                        <a:spcAft>
                          <a:spcPts val="0"/>
                        </a:spcAft>
                      </a:pPr>
                      <a:r>
                        <a:rPr lang="tr-TR" sz="1100">
                          <a:latin typeface="Times New Roman"/>
                          <a:ea typeface="Times New Roman"/>
                          <a:cs typeface="Arial"/>
                        </a:rPr>
                        <a:t>Karadeniz'de Rum devleti kurmak</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extLst>
                  <a:ext uri="{0D108BD9-81ED-4DB2-BD59-A6C34878D82A}">
                    <a16:rowId xmlns:a16="http://schemas.microsoft.com/office/drawing/2014/main" val="10011"/>
                  </a:ext>
                </a:extLst>
              </a:tr>
              <a:tr h="107683">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gridSpan="7"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rowSpan="2" gridSpan="5">
                  <a:txBody>
                    <a:bodyPr/>
                    <a:lstStyle/>
                    <a:p>
                      <a:pPr>
                        <a:spcAft>
                          <a:spcPts val="0"/>
                        </a:spcAft>
                      </a:pPr>
                      <a:r>
                        <a:rPr lang="tr-TR" sz="1100">
                          <a:latin typeface="Times New Roman"/>
                          <a:ea typeface="Times New Roman"/>
                          <a:cs typeface="Arial"/>
                        </a:rPr>
                        <a:t>faaliyetini yok etmek için kurulmuştur.</a:t>
                      </a:r>
                      <a:endParaRPr lang="tr-TR" sz="900">
                        <a:latin typeface="Calibri"/>
                        <a:ea typeface="Calibri"/>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extLst>
                  <a:ext uri="{0D108BD9-81ED-4DB2-BD59-A6C34878D82A}">
                    <a16:rowId xmlns:a16="http://schemas.microsoft.com/office/drawing/2014/main" val="10012"/>
                  </a:ext>
                </a:extLst>
              </a:tr>
              <a:tr h="321895">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gridSpan="5"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002060"/>
                    </a:solidFill>
                  </a:tcPr>
                </a:tc>
                <a:extLst>
                  <a:ext uri="{0D108BD9-81ED-4DB2-BD59-A6C34878D82A}">
                    <a16:rowId xmlns:a16="http://schemas.microsoft.com/office/drawing/2014/main" val="10013"/>
                  </a:ext>
                </a:extLst>
              </a:tr>
              <a:tr h="35894">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rowSpan="3" gridSpan="2">
                  <a:txBody>
                    <a:bodyPr/>
                    <a:lstStyle/>
                    <a:p>
                      <a:pPr algn="ctr">
                        <a:spcAft>
                          <a:spcPts val="0"/>
                        </a:spcAft>
                      </a:pPr>
                      <a:r>
                        <a:rPr lang="tr-TR" sz="1100" b="1">
                          <a:solidFill>
                            <a:srgbClr val="FF0000"/>
                          </a:solidFill>
                          <a:latin typeface="Times New Roman"/>
                          <a:ea typeface="Times New Roman"/>
                          <a:cs typeface="Arial"/>
                        </a:rPr>
                        <a:t>Hınçak ve Taşnak</a:t>
                      </a:r>
                      <a:endParaRPr lang="tr-TR" sz="900">
                        <a:latin typeface="Calibri"/>
                        <a:ea typeface="Calibri"/>
                        <a:cs typeface="Arial"/>
                      </a:endParaRPr>
                    </a:p>
                  </a:txBody>
                  <a:tcPr marL="0" marR="0" marT="0" marB="0" anchor="b">
                    <a:lnL w="12700" cap="flat" cmpd="sng" algn="ctr">
                      <a:solidFill>
                        <a:srgbClr val="DAEEF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rowSpan="3"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DAEEF3"/>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rowSpan="2" gridSpan="5">
                  <a:txBody>
                    <a:bodyPr/>
                    <a:lstStyle/>
                    <a:p>
                      <a:pPr algn="r">
                        <a:lnSpc>
                          <a:spcPts val="1365"/>
                        </a:lnSpc>
                        <a:spcAft>
                          <a:spcPts val="0"/>
                        </a:spcAft>
                      </a:pPr>
                      <a:r>
                        <a:rPr lang="tr-TR" sz="1100" b="1">
                          <a:solidFill>
                            <a:srgbClr val="C00000"/>
                          </a:solidFill>
                          <a:latin typeface="Times New Roman"/>
                          <a:ea typeface="Times New Roman"/>
                          <a:cs typeface="Arial"/>
                        </a:rPr>
                        <a:t>Vilayet-i Şarkiye Müdafaa-i Hukuk</a:t>
                      </a:r>
                      <a:endParaRPr lang="tr-TR" sz="900">
                        <a:latin typeface="Calibri"/>
                        <a:ea typeface="Calibri"/>
                        <a:cs typeface="Arial"/>
                      </a:endParaRPr>
                    </a:p>
                  </a:txBody>
                  <a:tcPr marL="0" marR="0" marT="0" marB="0" anchor="b">
                    <a:lnL>
                      <a:noFill/>
                    </a:lnL>
                    <a:lnR w="12700" cap="flat" cmpd="sng" algn="ctr">
                      <a:solidFill>
                        <a:srgbClr val="DAEEF3"/>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002060"/>
                    </a:solidFill>
                  </a:tcPr>
                </a:tc>
                <a:extLst>
                  <a:ext uri="{0D108BD9-81ED-4DB2-BD59-A6C34878D82A}">
                    <a16:rowId xmlns:a16="http://schemas.microsoft.com/office/drawing/2014/main" val="10014"/>
                  </a:ext>
                </a:extLst>
              </a:tr>
              <a:tr h="410259">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gridSpan="5"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extLst>
                  <a:ext uri="{0D108BD9-81ED-4DB2-BD59-A6C34878D82A}">
                    <a16:rowId xmlns:a16="http://schemas.microsoft.com/office/drawing/2014/main" val="10015"/>
                  </a:ext>
                </a:extLst>
              </a:tr>
              <a:tr h="107683">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rowSpan="2" gridSpan="9">
                  <a:txBody>
                    <a:bodyPr/>
                    <a:lstStyle/>
                    <a:p>
                      <a:pPr>
                        <a:lnSpc>
                          <a:spcPts val="1355"/>
                        </a:lnSpc>
                        <a:spcAft>
                          <a:spcPts val="0"/>
                        </a:spcAft>
                      </a:pPr>
                      <a:r>
                        <a:rPr lang="tr-TR" sz="1100" b="1">
                          <a:solidFill>
                            <a:srgbClr val="FF0000"/>
                          </a:solidFill>
                          <a:latin typeface="Times New Roman"/>
                          <a:ea typeface="Times New Roman"/>
                          <a:cs typeface="Arial"/>
                        </a:rPr>
                        <a:t>-- </a:t>
                      </a:r>
                      <a:r>
                        <a:rPr lang="tr-TR" sz="1100">
                          <a:solidFill>
                            <a:srgbClr val="000000"/>
                          </a:solidFill>
                          <a:latin typeface="Times New Roman"/>
                          <a:ea typeface="Times New Roman"/>
                          <a:cs typeface="Arial"/>
                        </a:rPr>
                        <a:t>Doğu Anadolu'da Ermeni devleti kurmak</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rowSpan="2" gridSpan="2">
                  <a:txBody>
                    <a:bodyPr/>
                    <a:lstStyle/>
                    <a:p>
                      <a:pPr>
                        <a:lnSpc>
                          <a:spcPts val="1355"/>
                        </a:lnSpc>
                        <a:spcAft>
                          <a:spcPts val="0"/>
                        </a:spcAft>
                      </a:pPr>
                      <a:r>
                        <a:rPr lang="tr-TR" sz="1100" b="1">
                          <a:solidFill>
                            <a:srgbClr val="C00000"/>
                          </a:solidFill>
                          <a:latin typeface="Times New Roman"/>
                          <a:ea typeface="Times New Roman"/>
                          <a:cs typeface="Arial"/>
                        </a:rPr>
                        <a:t>Cemiyeti</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rowSpan="2" hMerge="1">
                  <a:txBody>
                    <a:bodyPr/>
                    <a:lstStyle/>
                    <a:p>
                      <a:endParaRPr lang="tr-TR"/>
                    </a:p>
                  </a:txBody>
                  <a:tcPr/>
                </a:tc>
                <a:tc rowSpan="2">
                  <a:txBody>
                    <a:bodyPr/>
                    <a:lstStyle/>
                    <a:p>
                      <a:pPr marL="50800">
                        <a:lnSpc>
                          <a:spcPts val="1355"/>
                        </a:lnSpc>
                        <a:spcAft>
                          <a:spcPts val="0"/>
                        </a:spcAft>
                      </a:pPr>
                      <a:r>
                        <a:rPr lang="tr-TR" sz="1100">
                          <a:latin typeface="Times New Roman"/>
                          <a:ea typeface="Times New Roman"/>
                          <a:cs typeface="Arial"/>
                        </a:rPr>
                        <a:t>bu</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rowSpan="2">
                  <a:txBody>
                    <a:bodyPr/>
                    <a:lstStyle/>
                    <a:p>
                      <a:pPr marL="25400">
                        <a:lnSpc>
                          <a:spcPts val="1355"/>
                        </a:lnSpc>
                        <a:spcAft>
                          <a:spcPts val="0"/>
                        </a:spcAft>
                      </a:pPr>
                      <a:r>
                        <a:rPr lang="tr-TR" sz="1100">
                          <a:latin typeface="Times New Roman"/>
                          <a:ea typeface="Times New Roman"/>
                          <a:cs typeface="Arial"/>
                        </a:rPr>
                        <a:t>cemiyete</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rowSpan="2">
                  <a:txBody>
                    <a:bodyPr/>
                    <a:lstStyle/>
                    <a:p>
                      <a:pPr algn="r">
                        <a:lnSpc>
                          <a:spcPts val="1355"/>
                        </a:lnSpc>
                        <a:spcAft>
                          <a:spcPts val="0"/>
                        </a:spcAft>
                      </a:pPr>
                      <a:r>
                        <a:rPr lang="tr-TR" sz="1100">
                          <a:latin typeface="Times New Roman"/>
                          <a:ea typeface="Times New Roman"/>
                          <a:cs typeface="Arial"/>
                        </a:rPr>
                        <a:t>karşı</a:t>
                      </a:r>
                      <a:endParaRPr lang="tr-TR" sz="900">
                        <a:latin typeface="Calibri"/>
                        <a:ea typeface="Calibri"/>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extLst>
                  <a:ext uri="{0D108BD9-81ED-4DB2-BD59-A6C34878D82A}">
                    <a16:rowId xmlns:a16="http://schemas.microsoft.com/office/drawing/2014/main" val="10016"/>
                  </a:ext>
                </a:extLst>
              </a:tr>
              <a:tr h="347141">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rowSpan="2">
                  <a:txBody>
                    <a:bodyPr/>
                    <a:lstStyle/>
                    <a:p>
                      <a:pPr algn="ctr">
                        <a:spcAft>
                          <a:spcPts val="0"/>
                        </a:spcAft>
                      </a:pPr>
                      <a:r>
                        <a:rPr lang="tr-TR" sz="1100" b="1">
                          <a:solidFill>
                            <a:srgbClr val="FF0000"/>
                          </a:solidFill>
                          <a:latin typeface="Times New Roman"/>
                          <a:ea typeface="Times New Roman"/>
                          <a:cs typeface="Arial"/>
                        </a:rPr>
                        <a:t>Cemiyeti</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gridSpan="9"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extLst>
                  <a:ext uri="{0D108BD9-81ED-4DB2-BD59-A6C34878D82A}">
                    <a16:rowId xmlns:a16="http://schemas.microsoft.com/office/drawing/2014/main" val="10017"/>
                  </a:ext>
                </a:extLst>
              </a:tr>
              <a:tr h="473804">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gridSpan="2">
                  <a:txBody>
                    <a:bodyPr/>
                    <a:lstStyle/>
                    <a:p>
                      <a:pPr>
                        <a:spcAft>
                          <a:spcPts val="0"/>
                        </a:spcAft>
                      </a:pPr>
                      <a:r>
                        <a:rPr lang="tr-TR" sz="1100">
                          <a:latin typeface="Times New Roman"/>
                          <a:ea typeface="Times New Roman"/>
                          <a:cs typeface="Arial"/>
                        </a:rPr>
                        <a:t>kurulmuştur.</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dirty="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extLst>
                  <a:ext uri="{0D108BD9-81ED-4DB2-BD59-A6C34878D82A}">
                    <a16:rowId xmlns:a16="http://schemas.microsoft.com/office/drawing/2014/main" val="10018"/>
                  </a:ext>
                </a:extLst>
              </a:tr>
            </a:tbl>
          </a:graphicData>
        </a:graphic>
      </p:graphicFrame>
      <p:sp>
        <p:nvSpPr>
          <p:cNvPr id="34818" name="Rectangle 2"/>
          <p:cNvSpPr>
            <a:spLocks noChangeArrowheads="1"/>
          </p:cNvSpPr>
          <p:nvPr/>
        </p:nvSpPr>
        <p:spPr bwMode="auto">
          <a:xfrm>
            <a:off x="428596" y="1285860"/>
            <a:ext cx="8358246"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b="1" i="0" u="none" strike="noStrike" cap="none" normalizeH="0" baseline="0" dirty="0">
                <a:ln>
                  <a:noFill/>
                </a:ln>
                <a:solidFill>
                  <a:srgbClr val="002060"/>
                </a:solidFill>
                <a:effectLst/>
                <a:latin typeface="Arial" pitchFamily="34" charset="0"/>
                <a:ea typeface="Times New Roman" pitchFamily="18" charset="0"/>
                <a:cs typeface="Arial" pitchFamily="34" charset="0"/>
              </a:rPr>
              <a:t>MİLLİ VARLIĞA DÜŞMAN CEMİYETLER (ZARARLI CEMİYETLER)</a:t>
            </a:r>
            <a:endParaRPr kumimoji="0" lang="tr-TR" b="0" i="0" u="none" strike="noStrike" cap="none" normalizeH="0" baseline="0" dirty="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tr-TR" b="1" i="0" u="none" strike="noStrike" cap="none" normalizeH="0" baseline="0" dirty="0">
                <a:ln>
                  <a:noFill/>
                </a:ln>
                <a:solidFill>
                  <a:srgbClr val="FF0000"/>
                </a:solidFill>
                <a:effectLst/>
                <a:latin typeface="Arial" pitchFamily="34" charset="0"/>
                <a:ea typeface="Times New Roman" pitchFamily="18" charset="0"/>
                <a:cs typeface="Arial" pitchFamily="34" charset="0"/>
              </a:rPr>
              <a:t>Azınlıkların Kurduğu Zararlı Cemiyetle</a:t>
            </a:r>
            <a:endParaRPr kumimoji="0" lang="tr-TR"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800" b="0" i="0" u="none" strike="noStrike" cap="none" normalizeH="0" baseline="0" dirty="0">
              <a:ln>
                <a:noFill/>
              </a:ln>
              <a:solidFill>
                <a:schemeClr val="tx1"/>
              </a:solidFill>
              <a:effectLst/>
              <a:latin typeface="Arial" pitchFamily="34" charset="0"/>
              <a:cs typeface="Arial" pitchFamily="34" charset="0"/>
            </a:endParaRPr>
          </a:p>
        </p:txBody>
      </p:sp>
      <p:sp>
        <p:nvSpPr>
          <p:cNvPr id="34817" name="Rectangle 1"/>
          <p:cNvSpPr>
            <a:spLocks noChangeArrowheads="1"/>
          </p:cNvSpPr>
          <p:nvPr/>
        </p:nvSpPr>
        <p:spPr bwMode="auto">
          <a:xfrm>
            <a:off x="6799263" y="485775"/>
            <a:ext cx="28575" cy="28575"/>
          </a:xfrm>
          <a:prstGeom prst="rect">
            <a:avLst/>
          </a:prstGeom>
          <a:solidFill>
            <a:srgbClr val="002060"/>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endParaRPr lang="tr-TR"/>
          </a:p>
        </p:txBody>
      </p:sp>
      <p:sp>
        <p:nvSpPr>
          <p:cNvPr id="34819" name="Rectangle 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a:ln>
                <a:noFill/>
              </a:ln>
              <a:solidFill>
                <a:schemeClr val="tx1"/>
              </a:solidFill>
              <a:effectLst/>
              <a:latin typeface="Arial" pitchFamily="34" charset="0"/>
              <a:cs typeface="Arial"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Zararlı Cemiyetlerin Türkiye Haritası Üzerinde Dağılımı (Harita) | Sosyal  Bilgiler"/>
          <p:cNvPicPr>
            <a:picLocks noChangeAspect="1" noChangeArrowheads="1"/>
          </p:cNvPicPr>
          <p:nvPr/>
        </p:nvPicPr>
        <p:blipFill>
          <a:blip r:embed="rId2"/>
          <a:srcRect/>
          <a:stretch>
            <a:fillRect/>
          </a:stretch>
        </p:blipFill>
        <p:spPr bwMode="auto">
          <a:xfrm>
            <a:off x="214282" y="285728"/>
            <a:ext cx="8715436" cy="6143626"/>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214279" y="214292"/>
          <a:ext cx="8715442" cy="6215105"/>
        </p:xfrm>
        <a:graphic>
          <a:graphicData uri="http://schemas.openxmlformats.org/drawingml/2006/table">
            <a:tbl>
              <a:tblPr/>
              <a:tblGrid>
                <a:gridCol w="99943">
                  <a:extLst>
                    <a:ext uri="{9D8B030D-6E8A-4147-A177-3AD203B41FA5}">
                      <a16:colId xmlns:a16="http://schemas.microsoft.com/office/drawing/2014/main" val="20000"/>
                    </a:ext>
                  </a:extLst>
                </a:gridCol>
                <a:gridCol w="66629">
                  <a:extLst>
                    <a:ext uri="{9D8B030D-6E8A-4147-A177-3AD203B41FA5}">
                      <a16:colId xmlns:a16="http://schemas.microsoft.com/office/drawing/2014/main" val="20001"/>
                    </a:ext>
                  </a:extLst>
                </a:gridCol>
                <a:gridCol w="1250108">
                  <a:extLst>
                    <a:ext uri="{9D8B030D-6E8A-4147-A177-3AD203B41FA5}">
                      <a16:colId xmlns:a16="http://schemas.microsoft.com/office/drawing/2014/main" val="20002"/>
                    </a:ext>
                  </a:extLst>
                </a:gridCol>
                <a:gridCol w="36302">
                  <a:extLst>
                    <a:ext uri="{9D8B030D-6E8A-4147-A177-3AD203B41FA5}">
                      <a16:colId xmlns:a16="http://schemas.microsoft.com/office/drawing/2014/main" val="20003"/>
                    </a:ext>
                  </a:extLst>
                </a:gridCol>
                <a:gridCol w="99943">
                  <a:extLst>
                    <a:ext uri="{9D8B030D-6E8A-4147-A177-3AD203B41FA5}">
                      <a16:colId xmlns:a16="http://schemas.microsoft.com/office/drawing/2014/main" val="20004"/>
                    </a:ext>
                  </a:extLst>
                </a:gridCol>
                <a:gridCol w="83286">
                  <a:extLst>
                    <a:ext uri="{9D8B030D-6E8A-4147-A177-3AD203B41FA5}">
                      <a16:colId xmlns:a16="http://schemas.microsoft.com/office/drawing/2014/main" val="20005"/>
                    </a:ext>
                  </a:extLst>
                </a:gridCol>
                <a:gridCol w="333141">
                  <a:extLst>
                    <a:ext uri="{9D8B030D-6E8A-4147-A177-3AD203B41FA5}">
                      <a16:colId xmlns:a16="http://schemas.microsoft.com/office/drawing/2014/main" val="20006"/>
                    </a:ext>
                  </a:extLst>
                </a:gridCol>
                <a:gridCol w="882822">
                  <a:extLst>
                    <a:ext uri="{9D8B030D-6E8A-4147-A177-3AD203B41FA5}">
                      <a16:colId xmlns:a16="http://schemas.microsoft.com/office/drawing/2014/main" val="20007"/>
                    </a:ext>
                  </a:extLst>
                </a:gridCol>
                <a:gridCol w="416426">
                  <a:extLst>
                    <a:ext uri="{9D8B030D-6E8A-4147-A177-3AD203B41FA5}">
                      <a16:colId xmlns:a16="http://schemas.microsoft.com/office/drawing/2014/main" val="20008"/>
                    </a:ext>
                  </a:extLst>
                </a:gridCol>
                <a:gridCol w="99943">
                  <a:extLst>
                    <a:ext uri="{9D8B030D-6E8A-4147-A177-3AD203B41FA5}">
                      <a16:colId xmlns:a16="http://schemas.microsoft.com/office/drawing/2014/main" val="20009"/>
                    </a:ext>
                  </a:extLst>
                </a:gridCol>
                <a:gridCol w="83286">
                  <a:extLst>
                    <a:ext uri="{9D8B030D-6E8A-4147-A177-3AD203B41FA5}">
                      <a16:colId xmlns:a16="http://schemas.microsoft.com/office/drawing/2014/main" val="20010"/>
                    </a:ext>
                  </a:extLst>
                </a:gridCol>
                <a:gridCol w="216541">
                  <a:extLst>
                    <a:ext uri="{9D8B030D-6E8A-4147-A177-3AD203B41FA5}">
                      <a16:colId xmlns:a16="http://schemas.microsoft.com/office/drawing/2014/main" val="20011"/>
                    </a:ext>
                  </a:extLst>
                </a:gridCol>
                <a:gridCol w="716251">
                  <a:extLst>
                    <a:ext uri="{9D8B030D-6E8A-4147-A177-3AD203B41FA5}">
                      <a16:colId xmlns:a16="http://schemas.microsoft.com/office/drawing/2014/main" val="20012"/>
                    </a:ext>
                  </a:extLst>
                </a:gridCol>
                <a:gridCol w="166569">
                  <a:extLst>
                    <a:ext uri="{9D8B030D-6E8A-4147-A177-3AD203B41FA5}">
                      <a16:colId xmlns:a16="http://schemas.microsoft.com/office/drawing/2014/main" val="20013"/>
                    </a:ext>
                  </a:extLst>
                </a:gridCol>
                <a:gridCol w="599651">
                  <a:extLst>
                    <a:ext uri="{9D8B030D-6E8A-4147-A177-3AD203B41FA5}">
                      <a16:colId xmlns:a16="http://schemas.microsoft.com/office/drawing/2014/main" val="20014"/>
                    </a:ext>
                  </a:extLst>
                </a:gridCol>
                <a:gridCol w="116599">
                  <a:extLst>
                    <a:ext uri="{9D8B030D-6E8A-4147-A177-3AD203B41FA5}">
                      <a16:colId xmlns:a16="http://schemas.microsoft.com/office/drawing/2014/main" val="20015"/>
                    </a:ext>
                  </a:extLst>
                </a:gridCol>
                <a:gridCol w="66629">
                  <a:extLst>
                    <a:ext uri="{9D8B030D-6E8A-4147-A177-3AD203B41FA5}">
                      <a16:colId xmlns:a16="http://schemas.microsoft.com/office/drawing/2014/main" val="20016"/>
                    </a:ext>
                  </a:extLst>
                </a:gridCol>
                <a:gridCol w="649624">
                  <a:extLst>
                    <a:ext uri="{9D8B030D-6E8A-4147-A177-3AD203B41FA5}">
                      <a16:colId xmlns:a16="http://schemas.microsoft.com/office/drawing/2014/main" val="20017"/>
                    </a:ext>
                  </a:extLst>
                </a:gridCol>
                <a:gridCol w="449739">
                  <a:extLst>
                    <a:ext uri="{9D8B030D-6E8A-4147-A177-3AD203B41FA5}">
                      <a16:colId xmlns:a16="http://schemas.microsoft.com/office/drawing/2014/main" val="20018"/>
                    </a:ext>
                  </a:extLst>
                </a:gridCol>
                <a:gridCol w="632965">
                  <a:extLst>
                    <a:ext uri="{9D8B030D-6E8A-4147-A177-3AD203B41FA5}">
                      <a16:colId xmlns:a16="http://schemas.microsoft.com/office/drawing/2014/main" val="20019"/>
                    </a:ext>
                  </a:extLst>
                </a:gridCol>
                <a:gridCol w="766223">
                  <a:extLst>
                    <a:ext uri="{9D8B030D-6E8A-4147-A177-3AD203B41FA5}">
                      <a16:colId xmlns:a16="http://schemas.microsoft.com/office/drawing/2014/main" val="20020"/>
                    </a:ext>
                  </a:extLst>
                </a:gridCol>
                <a:gridCol w="799536">
                  <a:extLst>
                    <a:ext uri="{9D8B030D-6E8A-4147-A177-3AD203B41FA5}">
                      <a16:colId xmlns:a16="http://schemas.microsoft.com/office/drawing/2014/main" val="20021"/>
                    </a:ext>
                  </a:extLst>
                </a:gridCol>
                <a:gridCol w="83286">
                  <a:extLst>
                    <a:ext uri="{9D8B030D-6E8A-4147-A177-3AD203B41FA5}">
                      <a16:colId xmlns:a16="http://schemas.microsoft.com/office/drawing/2014/main" val="20022"/>
                    </a:ext>
                  </a:extLst>
                </a:gridCol>
              </a:tblGrid>
              <a:tr h="1061460">
                <a:tc>
                  <a:txBody>
                    <a:bodyPr/>
                    <a:lstStyle/>
                    <a:p>
                      <a:pPr>
                        <a:spcAft>
                          <a:spcPts val="0"/>
                        </a:spcAft>
                      </a:pPr>
                      <a:endParaRPr lang="tr-TR" sz="1000" dirty="0">
                        <a:latin typeface="Times New Roman"/>
                        <a:ea typeface="Times New Roman"/>
                        <a:cs typeface="Arial"/>
                      </a:endParaRPr>
                    </a:p>
                  </a:txBody>
                  <a:tcPr marL="0" marR="0" marT="0" marB="0" anchor="b">
                    <a:lnL>
                      <a:noFill/>
                    </a:lnL>
                    <a:lnR>
                      <a:noFill/>
                    </a:lnR>
                    <a:lnT>
                      <a:noFill/>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tcPr>
                </a:tc>
                <a:tc>
                  <a:txBody>
                    <a:bodyPr/>
                    <a:lstStyle/>
                    <a:p>
                      <a:pPr>
                        <a:spcAft>
                          <a:spcPts val="0"/>
                        </a:spcAft>
                      </a:pPr>
                      <a:endParaRPr lang="tr-TR" sz="1000" dirty="0">
                        <a:latin typeface="Times New Roman"/>
                        <a:ea typeface="Times New Roman"/>
                        <a:cs typeface="Arial"/>
                      </a:endParaRPr>
                    </a:p>
                  </a:txBody>
                  <a:tcPr marL="0" marR="0" marT="0" marB="0" anchor="b">
                    <a:lnL>
                      <a:noFill/>
                    </a:lnL>
                    <a:lnR>
                      <a:noFill/>
                    </a:lnR>
                    <a:lnT>
                      <a:noFill/>
                    </a:lnT>
                    <a:lnB>
                      <a:noFill/>
                    </a:lnB>
                  </a:tcPr>
                </a:tc>
                <a:tc gridSpan="2">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tcPr>
                </a:tc>
                <a:tc>
                  <a:txBody>
                    <a:bodyPr/>
                    <a:lstStyle/>
                    <a:p>
                      <a:pPr algn="ctr">
                        <a:spcAft>
                          <a:spcPts val="0"/>
                        </a:spcAft>
                      </a:pPr>
                      <a:endParaRPr lang="tr-TR" sz="1000">
                        <a:latin typeface="Times New Roman"/>
                        <a:ea typeface="Times New Roman"/>
                        <a:cs typeface="Arial"/>
                      </a:endParaRPr>
                    </a:p>
                  </a:txBody>
                  <a:tcPr marL="0" marR="0" marT="0" marB="0" anchor="b">
                    <a:lnL>
                      <a:noFill/>
                    </a:lnL>
                    <a:lnR>
                      <a:noFill/>
                    </a:lnR>
                    <a:lnT>
                      <a:noFill/>
                    </a:lnT>
                    <a:lnB>
                      <a:noFill/>
                    </a:lnB>
                  </a:tcPr>
                </a:tc>
                <a:tc gridSpan="11">
                  <a:txBody>
                    <a:bodyPr/>
                    <a:lstStyle/>
                    <a:p>
                      <a:pPr marL="444500" algn="ctr">
                        <a:lnSpc>
                          <a:spcPts val="1365"/>
                        </a:lnSpc>
                        <a:spcAft>
                          <a:spcPts val="0"/>
                        </a:spcAft>
                      </a:pPr>
                      <a:endParaRPr lang="tr-TR" sz="900" dirty="0">
                        <a:latin typeface="Calibri"/>
                        <a:ea typeface="Calibri"/>
                        <a:cs typeface="Arial"/>
                      </a:endParaRPr>
                    </a:p>
                    <a:p>
                      <a:pPr marL="444500" algn="ctr">
                        <a:lnSpc>
                          <a:spcPts val="1365"/>
                        </a:lnSpc>
                        <a:spcAft>
                          <a:spcPts val="0"/>
                        </a:spcAft>
                      </a:pPr>
                      <a:r>
                        <a:rPr lang="tr-TR" sz="1100" b="1" dirty="0">
                          <a:solidFill>
                            <a:srgbClr val="FF0000"/>
                          </a:solidFill>
                          <a:latin typeface="Times New Roman"/>
                          <a:ea typeface="Times New Roman"/>
                          <a:cs typeface="Arial"/>
                        </a:rPr>
                        <a:t>Türklerin Kurduğu Zararlı Cemiyetler</a:t>
                      </a:r>
                      <a:endParaRPr lang="tr-TR" sz="900" dirty="0">
                        <a:latin typeface="Calibri"/>
                        <a:ea typeface="Calibri"/>
                        <a:cs typeface="Arial"/>
                      </a:endParaRPr>
                    </a:p>
                  </a:txBody>
                  <a:tcPr marL="0" marR="0" marT="0" marB="0" anchor="b">
                    <a:lnL>
                      <a:noFill/>
                    </a:lnL>
                    <a:lnR>
                      <a:noFill/>
                    </a:lnR>
                    <a:lnT>
                      <a:noFill/>
                    </a:lnT>
                    <a:lnB>
                      <a:noFill/>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0"/>
                  </a:ext>
                </a:extLst>
              </a:tr>
              <a:tr h="155655">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a:noFill/>
                    </a:lnB>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gridSpan="6">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dirty="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dirty="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dirty="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gridSpan="2">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hMerge="1">
                  <a:txBody>
                    <a:bodyPr/>
                    <a:lstStyle/>
                    <a:p>
                      <a:endParaRPr lang="tr-TR"/>
                    </a:p>
                  </a:txBody>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1"/>
                  </a:ext>
                </a:extLst>
              </a:tr>
              <a:tr h="500403">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gridSpan="6">
                  <a:txBody>
                    <a:bodyPr/>
                    <a:lstStyle/>
                    <a:p>
                      <a:pPr marL="254000" algn="ctr">
                        <a:lnSpc>
                          <a:spcPts val="1265"/>
                        </a:lnSpc>
                        <a:spcAft>
                          <a:spcPts val="0"/>
                        </a:spcAft>
                      </a:pPr>
                      <a:r>
                        <a:rPr lang="tr-TR" sz="1100" b="1" dirty="0">
                          <a:solidFill>
                            <a:srgbClr val="FF0000"/>
                          </a:solidFill>
                          <a:latin typeface="Times New Roman"/>
                          <a:ea typeface="Times New Roman"/>
                          <a:cs typeface="Arial"/>
                        </a:rPr>
                        <a:t>CEMİYET ADI</a:t>
                      </a:r>
                      <a:endParaRPr lang="tr-TR" sz="900" dirty="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dirty="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dirty="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dirty="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dirty="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DDD9C3"/>
                      </a:solid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DDD9C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gridSpan="2">
                  <a:txBody>
                    <a:bodyPr/>
                    <a:lstStyle/>
                    <a:p>
                      <a:pPr marL="228600">
                        <a:lnSpc>
                          <a:spcPts val="1265"/>
                        </a:lnSpc>
                        <a:spcAft>
                          <a:spcPts val="0"/>
                        </a:spcAft>
                      </a:pPr>
                      <a:r>
                        <a:rPr lang="tr-TR" sz="1100" b="1">
                          <a:solidFill>
                            <a:srgbClr val="FF0000"/>
                          </a:solidFill>
                          <a:latin typeface="Times New Roman"/>
                          <a:ea typeface="Times New Roman"/>
                          <a:cs typeface="Arial"/>
                        </a:rPr>
                        <a:t>AMACI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h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2"/>
                  </a:ext>
                </a:extLst>
              </a:tr>
              <a:tr h="75818">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2" gridSpan="6">
                  <a:txBody>
                    <a:bodyPr/>
                    <a:lstStyle/>
                    <a:p>
                      <a:pPr marL="241300" algn="ctr">
                        <a:lnSpc>
                          <a:spcPts val="1355"/>
                        </a:lnSpc>
                        <a:spcAft>
                          <a:spcPts val="0"/>
                        </a:spcAft>
                      </a:pPr>
                      <a:r>
                        <a:rPr lang="tr-TR" sz="1100" b="1">
                          <a:solidFill>
                            <a:srgbClr val="FF0000"/>
                          </a:solidFill>
                          <a:latin typeface="Times New Roman"/>
                          <a:ea typeface="Times New Roman"/>
                          <a:cs typeface="Arial"/>
                        </a:rPr>
                        <a:t>Kürt Teali Cemiyeti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2">
                  <a:txBody>
                    <a:bodyPr/>
                    <a:lstStyle/>
                    <a:p>
                      <a:pPr>
                        <a:lnSpc>
                          <a:spcPts val="1330"/>
                        </a:lnSpc>
                        <a:spcAft>
                          <a:spcPts val="0"/>
                        </a:spcAft>
                      </a:pPr>
                      <a:r>
                        <a:rPr lang="tr-TR" sz="11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rowSpan="2" gridSpan="9">
                  <a:txBody>
                    <a:bodyPr/>
                    <a:lstStyle/>
                    <a:p>
                      <a:pPr marL="50800">
                        <a:lnSpc>
                          <a:spcPts val="1330"/>
                        </a:lnSpc>
                        <a:spcAft>
                          <a:spcPts val="0"/>
                        </a:spcAft>
                      </a:pPr>
                      <a:r>
                        <a:rPr lang="tr-TR" sz="1100" dirty="0">
                          <a:latin typeface="Times New Roman"/>
                          <a:ea typeface="Times New Roman"/>
                          <a:cs typeface="Arial"/>
                        </a:rPr>
                        <a:t>Amaç Anadolu’da bir </a:t>
                      </a:r>
                      <a:r>
                        <a:rPr lang="tr-TR" sz="1100" b="1" dirty="0">
                          <a:solidFill>
                            <a:srgbClr val="002060"/>
                          </a:solidFill>
                          <a:latin typeface="Times New Roman"/>
                          <a:ea typeface="Times New Roman"/>
                          <a:cs typeface="Arial"/>
                        </a:rPr>
                        <a:t>Kürt Devleti</a:t>
                      </a:r>
                      <a:r>
                        <a:rPr lang="tr-TR" sz="1100" dirty="0">
                          <a:latin typeface="Times New Roman"/>
                          <a:ea typeface="Times New Roman"/>
                          <a:cs typeface="Arial"/>
                        </a:rPr>
                        <a:t> kurmaktı.</a:t>
                      </a:r>
                      <a:endParaRPr lang="tr-TR" sz="900" dirty="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3"/>
                  </a:ext>
                </a:extLst>
              </a:tr>
              <a:tr h="500403">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dirty="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vMerge="1">
                  <a:txBody>
                    <a:bodyPr/>
                    <a:lstStyle/>
                    <a:p>
                      <a:endParaRPr lang="tr-TR"/>
                    </a:p>
                  </a:txBody>
                  <a:tcPr/>
                </a:tc>
                <a:tc gridSpan="9"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4"/>
                  </a:ext>
                </a:extLst>
              </a:tr>
              <a:tr h="75818">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3" gridSpan="6">
                  <a:txBody>
                    <a:bodyPr/>
                    <a:lstStyle/>
                    <a:p>
                      <a:pPr marL="241300" algn="ctr">
                        <a:spcAft>
                          <a:spcPts val="0"/>
                        </a:spcAft>
                      </a:pPr>
                      <a:r>
                        <a:rPr lang="tr-TR" sz="1100" b="1">
                          <a:solidFill>
                            <a:srgbClr val="FF0000"/>
                          </a:solidFill>
                          <a:latin typeface="Times New Roman"/>
                          <a:ea typeface="Times New Roman"/>
                          <a:cs typeface="Arial"/>
                        </a:rPr>
                        <a:t>Hürriyet ve İtilaf Fırkası</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rowSpan="2">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2">
                  <a:txBody>
                    <a:bodyPr/>
                    <a:lstStyle/>
                    <a:p>
                      <a:pPr>
                        <a:lnSpc>
                          <a:spcPts val="1340"/>
                        </a:lnSpc>
                        <a:spcAft>
                          <a:spcPts val="0"/>
                        </a:spcAft>
                      </a:pPr>
                      <a:r>
                        <a:rPr lang="tr-TR" sz="1100" b="1">
                          <a:solidFill>
                            <a:srgbClr val="FF0000"/>
                          </a:solidFill>
                          <a:highlight>
                            <a:srgbClr val="C0C0C0"/>
                          </a:highlight>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2">
                  <a:txBody>
                    <a:bodyPr/>
                    <a:lstStyle/>
                    <a:p>
                      <a:pPr algn="r">
                        <a:lnSpc>
                          <a:spcPts val="1340"/>
                        </a:lnSpc>
                        <a:spcAft>
                          <a:spcPts val="0"/>
                        </a:spcAft>
                      </a:pPr>
                      <a:r>
                        <a:rPr lang="tr-TR" sz="1100">
                          <a:highlight>
                            <a:srgbClr val="C0C0C0"/>
                          </a:highlight>
                          <a:latin typeface="Times New Roman"/>
                          <a:ea typeface="Times New Roman"/>
                          <a:cs typeface="Arial"/>
                        </a:rPr>
                        <a:t>İttihat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2" gridSpan="6">
                  <a:txBody>
                    <a:bodyPr/>
                    <a:lstStyle/>
                    <a:p>
                      <a:pPr marL="63500">
                        <a:lnSpc>
                          <a:spcPts val="1340"/>
                        </a:lnSpc>
                        <a:spcAft>
                          <a:spcPts val="0"/>
                        </a:spcAft>
                      </a:pPr>
                      <a:r>
                        <a:rPr lang="tr-TR" sz="1100" dirty="0">
                          <a:highlight>
                            <a:srgbClr val="C0C0C0"/>
                          </a:highlight>
                          <a:latin typeface="Times New Roman"/>
                          <a:ea typeface="Times New Roman"/>
                          <a:cs typeface="Arial"/>
                        </a:rPr>
                        <a:t>ve  Terakki  Cemiyeti</a:t>
                      </a:r>
                      <a:endParaRPr lang="tr-TR" sz="900" dirty="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a:txBody>
                    <a:bodyPr/>
                    <a:lstStyle/>
                    <a:p>
                      <a:pPr marL="76200">
                        <a:lnSpc>
                          <a:spcPts val="1340"/>
                        </a:lnSpc>
                        <a:spcAft>
                          <a:spcPts val="0"/>
                        </a:spcAft>
                      </a:pPr>
                      <a:r>
                        <a:rPr lang="tr-TR" sz="1100">
                          <a:highlight>
                            <a:srgbClr val="C0C0C0"/>
                          </a:highlight>
                          <a:latin typeface="Times New Roman"/>
                          <a:ea typeface="Times New Roman"/>
                          <a:cs typeface="Arial"/>
                        </a:rPr>
                        <a:t>yerine</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2" gridSpan="2">
                  <a:txBody>
                    <a:bodyPr/>
                    <a:lstStyle/>
                    <a:p>
                      <a:pPr algn="r">
                        <a:lnSpc>
                          <a:spcPts val="1340"/>
                        </a:lnSpc>
                        <a:spcAft>
                          <a:spcPts val="0"/>
                        </a:spcAft>
                      </a:pPr>
                      <a:r>
                        <a:rPr lang="tr-TR" sz="1100">
                          <a:highlight>
                            <a:srgbClr val="C0C0C0"/>
                          </a:highlight>
                          <a:latin typeface="Times New Roman"/>
                          <a:ea typeface="Times New Roman"/>
                          <a:cs typeface="Arial"/>
                        </a:rPr>
                        <a:t>kurularak  milli</a:t>
                      </a:r>
                      <a:endParaRPr lang="tr-TR" sz="900">
                        <a:latin typeface="Calibri"/>
                        <a:ea typeface="Calibri"/>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rowSpan="2"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5"/>
                  </a:ext>
                </a:extLst>
              </a:tr>
              <a:tr h="426359">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900" dirty="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DD9C3"/>
                    </a:solidFill>
                  </a:tcPr>
                </a:tc>
                <a:tc vMerge="1">
                  <a:txBody>
                    <a:bodyPr/>
                    <a:lstStyle/>
                    <a:p>
                      <a:endParaRPr lang="tr-TR"/>
                    </a:p>
                  </a:txBody>
                  <a:tcPr/>
                </a:tc>
                <a:tc vMerge="1">
                  <a:txBody>
                    <a:bodyPr/>
                    <a:lstStyle/>
                    <a:p>
                      <a:endParaRPr lang="tr-TR"/>
                    </a:p>
                  </a:txBody>
                  <a:tcPr/>
                </a:tc>
                <a:tc vMerge="1">
                  <a:txBody>
                    <a:bodyPr/>
                    <a:lstStyle/>
                    <a:p>
                      <a:endParaRPr lang="tr-TR"/>
                    </a:p>
                  </a:txBody>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6"/>
                  </a:ext>
                </a:extLst>
              </a:tr>
              <a:tr h="243635">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rowSpan="2" gridSpan="7">
                  <a:txBody>
                    <a:bodyPr/>
                    <a:lstStyle/>
                    <a:p>
                      <a:pPr>
                        <a:spcAft>
                          <a:spcPts val="0"/>
                        </a:spcAft>
                      </a:pPr>
                      <a:r>
                        <a:rPr lang="tr-TR" sz="1100" dirty="0">
                          <a:latin typeface="Times New Roman"/>
                          <a:ea typeface="Times New Roman"/>
                          <a:cs typeface="Arial"/>
                        </a:rPr>
                        <a:t>mücadeleye tepki göstermekti.</a:t>
                      </a:r>
                      <a:endParaRPr lang="tr-TR" sz="900" dirty="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7"/>
                  </a:ext>
                </a:extLst>
              </a:tr>
              <a:tr h="284239">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gridSpan="2">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h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DDD9C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DD9C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dirty="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gridSpan="7"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8"/>
                  </a:ext>
                </a:extLst>
              </a:tr>
              <a:tr h="75818">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2" gridSpan="6">
                  <a:txBody>
                    <a:bodyPr/>
                    <a:lstStyle/>
                    <a:p>
                      <a:pPr marL="241300" algn="ctr">
                        <a:lnSpc>
                          <a:spcPts val="1365"/>
                        </a:lnSpc>
                        <a:spcAft>
                          <a:spcPts val="0"/>
                        </a:spcAft>
                      </a:pPr>
                      <a:r>
                        <a:rPr lang="tr-TR" sz="1100" b="1">
                          <a:solidFill>
                            <a:srgbClr val="FF0000"/>
                          </a:solidFill>
                          <a:latin typeface="Times New Roman"/>
                          <a:ea typeface="Times New Roman"/>
                          <a:cs typeface="Arial"/>
                        </a:rPr>
                        <a:t>İngiliz Muhipler Cemiyeti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2">
                  <a:txBody>
                    <a:bodyPr/>
                    <a:lstStyle/>
                    <a:p>
                      <a:pPr>
                        <a:lnSpc>
                          <a:spcPts val="1340"/>
                        </a:lnSpc>
                        <a:spcAft>
                          <a:spcPts val="0"/>
                        </a:spcAft>
                      </a:pPr>
                      <a:r>
                        <a:rPr lang="tr-TR" sz="11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rowSpan="2" gridSpan="8">
                  <a:txBody>
                    <a:bodyPr/>
                    <a:lstStyle/>
                    <a:p>
                      <a:pPr marL="12700">
                        <a:lnSpc>
                          <a:spcPts val="1340"/>
                        </a:lnSpc>
                        <a:spcAft>
                          <a:spcPts val="0"/>
                        </a:spcAft>
                      </a:pPr>
                      <a:r>
                        <a:rPr lang="tr-TR" sz="1100" dirty="0">
                          <a:latin typeface="Times New Roman"/>
                          <a:ea typeface="Times New Roman"/>
                          <a:cs typeface="Arial"/>
                        </a:rPr>
                        <a:t>İngiliz mandasına girmeyi sağlamaktı.</a:t>
                      </a:r>
                      <a:endParaRPr lang="tr-TR" sz="900" dirty="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9"/>
                  </a:ext>
                </a:extLst>
              </a:tr>
              <a:tr h="500403">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dirty="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vMerge="1">
                  <a:txBody>
                    <a:bodyPr/>
                    <a:lstStyle/>
                    <a:p>
                      <a:endParaRPr lang="tr-TR"/>
                    </a:p>
                  </a:txBody>
                  <a:tcPr/>
                </a:tc>
                <a:tc gridSpan="8"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0"/>
                  </a:ext>
                </a:extLst>
              </a:tr>
              <a:tr h="75818">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3" gridSpan="6">
                  <a:txBody>
                    <a:bodyPr/>
                    <a:lstStyle/>
                    <a:p>
                      <a:pPr marL="241300" algn="ctr">
                        <a:spcAft>
                          <a:spcPts val="0"/>
                        </a:spcAft>
                      </a:pPr>
                      <a:r>
                        <a:rPr lang="tr-TR" sz="1100" b="1">
                          <a:solidFill>
                            <a:srgbClr val="FF0000"/>
                          </a:solidFill>
                          <a:latin typeface="Times New Roman"/>
                          <a:ea typeface="Times New Roman"/>
                          <a:cs typeface="Arial"/>
                        </a:rPr>
                        <a:t>İslam Teali Cemiyeti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rowSpan="2">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2">
                  <a:txBody>
                    <a:bodyPr/>
                    <a:lstStyle/>
                    <a:p>
                      <a:pPr>
                        <a:lnSpc>
                          <a:spcPts val="1340"/>
                        </a:lnSpc>
                        <a:spcAft>
                          <a:spcPts val="0"/>
                        </a:spcAft>
                      </a:pPr>
                      <a:r>
                        <a:rPr lang="tr-TR" sz="1100" b="1">
                          <a:solidFill>
                            <a:srgbClr val="FF0000"/>
                          </a:solidFill>
                          <a:highlight>
                            <a:srgbClr val="C0C0C0"/>
                          </a:highlight>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2">
                  <a:txBody>
                    <a:bodyPr/>
                    <a:lstStyle/>
                    <a:p>
                      <a:pPr marR="635" algn="r">
                        <a:lnSpc>
                          <a:spcPts val="1340"/>
                        </a:lnSpc>
                        <a:spcAft>
                          <a:spcPts val="0"/>
                        </a:spcAft>
                      </a:pPr>
                      <a:r>
                        <a:rPr lang="tr-TR" sz="1100">
                          <a:highlight>
                            <a:srgbClr val="C0C0C0"/>
                          </a:highlight>
                          <a:latin typeface="Times New Roman"/>
                          <a:ea typeface="Times New Roman"/>
                          <a:cs typeface="Arial"/>
                        </a:rPr>
                        <a:t>İngiliz</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2" gridSpan="2">
                  <a:txBody>
                    <a:bodyPr/>
                    <a:lstStyle/>
                    <a:p>
                      <a:pPr algn="r">
                        <a:lnSpc>
                          <a:spcPts val="1340"/>
                        </a:lnSpc>
                        <a:spcAft>
                          <a:spcPts val="0"/>
                        </a:spcAft>
                      </a:pPr>
                      <a:r>
                        <a:rPr lang="tr-TR" sz="1100">
                          <a:highlight>
                            <a:srgbClr val="C0C0C0"/>
                          </a:highlight>
                          <a:latin typeface="Times New Roman"/>
                          <a:ea typeface="Times New Roman"/>
                          <a:cs typeface="Arial"/>
                        </a:rPr>
                        <a:t>desteğini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2" hMerge="1">
                  <a:txBody>
                    <a:bodyPr/>
                    <a:lstStyle/>
                    <a:p>
                      <a:endParaRPr lang="tr-TR"/>
                    </a:p>
                  </a:txBody>
                  <a:tcPr/>
                </a:tc>
                <a:tc rowSpan="2" gridSpan="7">
                  <a:txBody>
                    <a:bodyPr/>
                    <a:lstStyle/>
                    <a:p>
                      <a:pPr algn="r">
                        <a:lnSpc>
                          <a:spcPts val="1340"/>
                        </a:lnSpc>
                        <a:spcAft>
                          <a:spcPts val="0"/>
                        </a:spcAft>
                      </a:pPr>
                      <a:r>
                        <a:rPr lang="tr-TR" sz="1100" dirty="0">
                          <a:highlight>
                            <a:srgbClr val="C0C0C0"/>
                          </a:highlight>
                          <a:latin typeface="Times New Roman"/>
                          <a:ea typeface="Times New Roman"/>
                          <a:cs typeface="Arial"/>
                        </a:rPr>
                        <a:t>alarak  </a:t>
                      </a:r>
                      <a:r>
                        <a:rPr lang="tr-TR" sz="1100" b="1" dirty="0">
                          <a:solidFill>
                            <a:srgbClr val="002060"/>
                          </a:solidFill>
                          <a:highlight>
                            <a:srgbClr val="C0C0C0"/>
                          </a:highlight>
                          <a:latin typeface="Times New Roman"/>
                          <a:ea typeface="Times New Roman"/>
                          <a:cs typeface="Arial"/>
                        </a:rPr>
                        <a:t>saltanat  ve  hilafetin  devamını</a:t>
                      </a:r>
                      <a:endParaRPr lang="tr-TR" sz="900" dirty="0">
                        <a:latin typeface="Calibri"/>
                        <a:ea typeface="Calibri"/>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1"/>
                  </a:ext>
                </a:extLst>
              </a:tr>
              <a:tr h="426359">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900" dirty="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DD9C3"/>
                    </a:solidFill>
                  </a:tcPr>
                </a:tc>
                <a:tc vMerge="1">
                  <a:txBody>
                    <a:bodyPr/>
                    <a:lstStyle/>
                    <a:p>
                      <a:endParaRPr lang="tr-TR"/>
                    </a:p>
                  </a:txBody>
                  <a:tcPr/>
                </a:tc>
                <a:tc vMerge="1">
                  <a:txBody>
                    <a:bodyPr/>
                    <a:lstStyle/>
                    <a:p>
                      <a:endParaRPr lang="tr-TR"/>
                    </a:p>
                  </a:txBody>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gridSpan="7"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2"/>
                  </a:ext>
                </a:extLst>
              </a:tr>
              <a:tr h="243635">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rowSpan="2" gridSpan="2">
                  <a:txBody>
                    <a:bodyPr/>
                    <a:lstStyle/>
                    <a:p>
                      <a:pPr>
                        <a:spcAft>
                          <a:spcPts val="0"/>
                        </a:spcAft>
                      </a:pPr>
                      <a:r>
                        <a:rPr lang="tr-TR" sz="1100">
                          <a:latin typeface="Times New Roman"/>
                          <a:ea typeface="Times New Roman"/>
                          <a:cs typeface="Arial"/>
                        </a:rPr>
                        <a:t>sağlamaktı.</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DDD9C3"/>
                      </a:solidFill>
                      <a:prstDash val="solid"/>
                      <a:round/>
                      <a:headEnd type="none" w="med" len="med"/>
                      <a:tailEnd type="none" w="med" len="med"/>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DD9C3"/>
                      </a:solidFill>
                      <a:prstDash val="solid"/>
                      <a:round/>
                      <a:headEnd type="none" w="med" len="med"/>
                      <a:tailEnd type="none" w="med" len="med"/>
                    </a:lnL>
                    <a:lnR>
                      <a:noFill/>
                    </a:lnR>
                    <a:lnT>
                      <a:noFill/>
                    </a:lnT>
                    <a:lnB>
                      <a:noFill/>
                    </a:lnB>
                    <a:solidFill>
                      <a:srgbClr val="DDD9C3"/>
                    </a:solidFill>
                  </a:tcPr>
                </a:tc>
                <a:tc>
                  <a:txBody>
                    <a:bodyPr/>
                    <a:lstStyle/>
                    <a:p>
                      <a:pPr>
                        <a:spcAft>
                          <a:spcPts val="0"/>
                        </a:spcAft>
                      </a:pPr>
                      <a:endParaRPr lang="tr-TR" sz="500" dirty="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dirty="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3"/>
                  </a:ext>
                </a:extLst>
              </a:tr>
              <a:tr h="284239">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gridSpan="2">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h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DDD9C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DD9C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DDD9C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DD9C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dirty="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dirty="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4"/>
                  </a:ext>
                </a:extLst>
              </a:tr>
              <a:tr h="75818">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3" gridSpan="7">
                  <a:txBody>
                    <a:bodyPr/>
                    <a:lstStyle/>
                    <a:p>
                      <a:pPr algn="ctr">
                        <a:spcAft>
                          <a:spcPts val="0"/>
                        </a:spcAft>
                      </a:pPr>
                      <a:r>
                        <a:rPr lang="tr-TR" sz="1100" b="1">
                          <a:solidFill>
                            <a:srgbClr val="FF0000"/>
                          </a:solidFill>
                          <a:latin typeface="Times New Roman"/>
                          <a:ea typeface="Times New Roman"/>
                          <a:cs typeface="Arial"/>
                        </a:rPr>
                        <a:t>Sulh ve Selamet-i Osmaniye Cemiyeti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2" gridSpan="11">
                  <a:txBody>
                    <a:bodyPr/>
                    <a:lstStyle/>
                    <a:p>
                      <a:pPr>
                        <a:lnSpc>
                          <a:spcPts val="1330"/>
                        </a:lnSpc>
                        <a:spcAft>
                          <a:spcPts val="0"/>
                        </a:spcAft>
                      </a:pPr>
                      <a:r>
                        <a:rPr lang="tr-TR" sz="1100" b="1" dirty="0">
                          <a:solidFill>
                            <a:srgbClr val="FF0000"/>
                          </a:solidFill>
                          <a:highlight>
                            <a:srgbClr val="C0C0C0"/>
                          </a:highlight>
                          <a:latin typeface="Times New Roman"/>
                          <a:ea typeface="Times New Roman"/>
                          <a:cs typeface="Arial"/>
                        </a:rPr>
                        <a:t>--- </a:t>
                      </a:r>
                      <a:r>
                        <a:rPr lang="tr-TR" sz="1100" dirty="0">
                          <a:solidFill>
                            <a:srgbClr val="000000"/>
                          </a:solidFill>
                          <a:highlight>
                            <a:srgbClr val="C0C0C0"/>
                          </a:highlight>
                          <a:latin typeface="Times New Roman"/>
                          <a:ea typeface="Times New Roman"/>
                          <a:cs typeface="Arial"/>
                        </a:rPr>
                        <a:t>Ülkenin kurtuluşunun “padişah ve halifenin emirlerine sıkı</a:t>
                      </a:r>
                      <a:endParaRPr lang="tr-TR" sz="900" dirty="0">
                        <a:latin typeface="Calibri"/>
                        <a:ea typeface="Calibri"/>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5"/>
                  </a:ext>
                </a:extLst>
              </a:tr>
              <a:tr h="426359">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gridSpan="7"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DD9C3"/>
                    </a:solidFill>
                  </a:tcPr>
                </a:tc>
                <a:tc>
                  <a:txBody>
                    <a:bodyPr/>
                    <a:lstStyle/>
                    <a:p>
                      <a:pPr>
                        <a:spcAft>
                          <a:spcPts val="0"/>
                        </a:spcAft>
                      </a:pPr>
                      <a:endParaRPr lang="tr-TR" sz="900" dirty="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gridSpan="1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6"/>
                  </a:ext>
                </a:extLst>
              </a:tr>
              <a:tr h="498627">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gridSpan="7"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rowSpan="2" gridSpan="10">
                  <a:txBody>
                    <a:bodyPr/>
                    <a:lstStyle/>
                    <a:p>
                      <a:pPr>
                        <a:spcAft>
                          <a:spcPts val="0"/>
                        </a:spcAft>
                      </a:pPr>
                      <a:r>
                        <a:rPr lang="tr-TR" sz="1100" dirty="0">
                          <a:latin typeface="Times New Roman"/>
                          <a:ea typeface="Times New Roman"/>
                          <a:cs typeface="Arial"/>
                        </a:rPr>
                        <a:t>sıkıya bağlı kalmakla” gerçekleşeceğini savunuyordu.</a:t>
                      </a:r>
                      <a:endParaRPr lang="tr-TR" sz="900" dirty="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7"/>
                  </a:ext>
                </a:extLst>
              </a:tr>
              <a:tr h="284239">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gridSpan="2">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h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DDD9C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DD9C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dirty="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gridSpan="10"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dirty="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8"/>
                  </a:ext>
                </a:extLst>
              </a:tr>
            </a:tbl>
          </a:graphicData>
        </a:graphic>
      </p:graphicFrame>
      <p:sp>
        <p:nvSpPr>
          <p:cNvPr id="358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35841" name="Rectangle 1"/>
          <p:cNvSpPr>
            <a:spLocks noChangeArrowheads="1"/>
          </p:cNvSpPr>
          <p:nvPr/>
        </p:nvSpPr>
        <p:spPr bwMode="auto">
          <a:xfrm>
            <a:off x="6746875" y="457200"/>
            <a:ext cx="28575" cy="28575"/>
          </a:xfrm>
          <a:prstGeom prst="rect">
            <a:avLst/>
          </a:prstGeom>
          <a:solidFill>
            <a:srgbClr val="002060"/>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endParaRPr lang="tr-TR"/>
          </a:p>
        </p:txBody>
      </p:sp>
      <p:sp>
        <p:nvSpPr>
          <p:cNvPr id="35843" name="Rectangle 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a:ln>
                <a:noFill/>
              </a:ln>
              <a:solidFill>
                <a:schemeClr val="tx1"/>
              </a:solidFill>
              <a:effectLst/>
              <a:latin typeface="Arial" pitchFamily="34" charset="0"/>
              <a:cs typeface="Arial"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Milli Varlığa Zararlı Cemiyetler – Tarih Bilimi"/>
          <p:cNvPicPr>
            <a:picLocks noChangeAspect="1" noChangeArrowheads="1"/>
          </p:cNvPicPr>
          <p:nvPr/>
        </p:nvPicPr>
        <p:blipFill>
          <a:blip r:embed="rId2"/>
          <a:srcRect/>
          <a:stretch>
            <a:fillRect/>
          </a:stretch>
        </p:blipFill>
        <p:spPr bwMode="auto">
          <a:xfrm>
            <a:off x="500034" y="428604"/>
            <a:ext cx="8286808" cy="5857916"/>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357157" y="785792"/>
          <a:ext cx="8572560" cy="5786481"/>
        </p:xfrm>
        <a:graphic>
          <a:graphicData uri="http://schemas.openxmlformats.org/drawingml/2006/table">
            <a:tbl>
              <a:tblPr/>
              <a:tblGrid>
                <a:gridCol w="112326">
                  <a:extLst>
                    <a:ext uri="{9D8B030D-6E8A-4147-A177-3AD203B41FA5}">
                      <a16:colId xmlns:a16="http://schemas.microsoft.com/office/drawing/2014/main" val="20000"/>
                    </a:ext>
                  </a:extLst>
                </a:gridCol>
                <a:gridCol w="2326775">
                  <a:extLst>
                    <a:ext uri="{9D8B030D-6E8A-4147-A177-3AD203B41FA5}">
                      <a16:colId xmlns:a16="http://schemas.microsoft.com/office/drawing/2014/main" val="20001"/>
                    </a:ext>
                  </a:extLst>
                </a:gridCol>
                <a:gridCol w="96280">
                  <a:extLst>
                    <a:ext uri="{9D8B030D-6E8A-4147-A177-3AD203B41FA5}">
                      <a16:colId xmlns:a16="http://schemas.microsoft.com/office/drawing/2014/main" val="20002"/>
                    </a:ext>
                  </a:extLst>
                </a:gridCol>
                <a:gridCol w="35703">
                  <a:extLst>
                    <a:ext uri="{9D8B030D-6E8A-4147-A177-3AD203B41FA5}">
                      <a16:colId xmlns:a16="http://schemas.microsoft.com/office/drawing/2014/main" val="20003"/>
                    </a:ext>
                  </a:extLst>
                </a:gridCol>
                <a:gridCol w="64187">
                  <a:extLst>
                    <a:ext uri="{9D8B030D-6E8A-4147-A177-3AD203B41FA5}">
                      <a16:colId xmlns:a16="http://schemas.microsoft.com/office/drawing/2014/main" val="20004"/>
                    </a:ext>
                  </a:extLst>
                </a:gridCol>
                <a:gridCol w="208607">
                  <a:extLst>
                    <a:ext uri="{9D8B030D-6E8A-4147-A177-3AD203B41FA5}">
                      <a16:colId xmlns:a16="http://schemas.microsoft.com/office/drawing/2014/main" val="20005"/>
                    </a:ext>
                  </a:extLst>
                </a:gridCol>
                <a:gridCol w="1155365">
                  <a:extLst>
                    <a:ext uri="{9D8B030D-6E8A-4147-A177-3AD203B41FA5}">
                      <a16:colId xmlns:a16="http://schemas.microsoft.com/office/drawing/2014/main" val="20006"/>
                    </a:ext>
                  </a:extLst>
                </a:gridCol>
                <a:gridCol w="673963">
                  <a:extLst>
                    <a:ext uri="{9D8B030D-6E8A-4147-A177-3AD203B41FA5}">
                      <a16:colId xmlns:a16="http://schemas.microsoft.com/office/drawing/2014/main" val="20007"/>
                    </a:ext>
                  </a:extLst>
                </a:gridCol>
                <a:gridCol w="2005840">
                  <a:extLst>
                    <a:ext uri="{9D8B030D-6E8A-4147-A177-3AD203B41FA5}">
                      <a16:colId xmlns:a16="http://schemas.microsoft.com/office/drawing/2014/main" val="20008"/>
                    </a:ext>
                  </a:extLst>
                </a:gridCol>
                <a:gridCol w="1091178">
                  <a:extLst>
                    <a:ext uri="{9D8B030D-6E8A-4147-A177-3AD203B41FA5}">
                      <a16:colId xmlns:a16="http://schemas.microsoft.com/office/drawing/2014/main" val="20009"/>
                    </a:ext>
                  </a:extLst>
                </a:gridCol>
                <a:gridCol w="706056">
                  <a:extLst>
                    <a:ext uri="{9D8B030D-6E8A-4147-A177-3AD203B41FA5}">
                      <a16:colId xmlns:a16="http://schemas.microsoft.com/office/drawing/2014/main" val="20010"/>
                    </a:ext>
                  </a:extLst>
                </a:gridCol>
                <a:gridCol w="96280">
                  <a:extLst>
                    <a:ext uri="{9D8B030D-6E8A-4147-A177-3AD203B41FA5}">
                      <a16:colId xmlns:a16="http://schemas.microsoft.com/office/drawing/2014/main" val="20011"/>
                    </a:ext>
                  </a:extLst>
                </a:gridCol>
              </a:tblGrid>
              <a:tr h="62370">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99"/>
                    </a:solidFill>
                  </a:tcPr>
                </a:tc>
                <a:tc rowSpan="2">
                  <a:txBody>
                    <a:bodyPr/>
                    <a:lstStyle/>
                    <a:p>
                      <a:pPr algn="ctr">
                        <a:spcAft>
                          <a:spcPts val="0"/>
                        </a:spcAft>
                      </a:pPr>
                      <a:r>
                        <a:rPr lang="tr-TR" sz="1100" b="1">
                          <a:solidFill>
                            <a:srgbClr val="FF0000"/>
                          </a:solidFill>
                          <a:latin typeface="Times New Roman"/>
                          <a:ea typeface="Times New Roman"/>
                          <a:cs typeface="Arial"/>
                        </a:rPr>
                        <a:t>CEMİYET ADI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rowSpan="2">
                  <a:txBody>
                    <a:bodyPr/>
                    <a:lstStyle/>
                    <a:p>
                      <a:pPr marL="431800">
                        <a:spcAft>
                          <a:spcPts val="0"/>
                        </a:spcAft>
                      </a:pPr>
                      <a:r>
                        <a:rPr lang="tr-TR" sz="1100" b="1">
                          <a:solidFill>
                            <a:srgbClr val="FF0000"/>
                          </a:solidFill>
                          <a:latin typeface="Times New Roman"/>
                          <a:ea typeface="Times New Roman"/>
                          <a:cs typeface="Arial"/>
                        </a:rPr>
                        <a:t>AMACI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extLst>
                  <a:ext uri="{0D108BD9-81ED-4DB2-BD59-A6C34878D82A}">
                    <a16:rowId xmlns:a16="http://schemas.microsoft.com/office/drawing/2014/main" val="10000"/>
                  </a:ext>
                </a:extLst>
              </a:tr>
              <a:tr h="290764">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FFFF99"/>
                    </a:solidFill>
                  </a:tcPr>
                </a:tc>
                <a:tc v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v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extLst>
                  <a:ext uri="{0D108BD9-81ED-4DB2-BD59-A6C34878D82A}">
                    <a16:rowId xmlns:a16="http://schemas.microsoft.com/office/drawing/2014/main" val="10001"/>
                  </a:ext>
                </a:extLst>
              </a:tr>
              <a:tr h="616773">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gn="ctr">
                        <a:lnSpc>
                          <a:spcPts val="1355"/>
                        </a:lnSpc>
                        <a:spcAft>
                          <a:spcPts val="0"/>
                        </a:spcAft>
                      </a:pPr>
                      <a:r>
                        <a:rPr lang="tr-TR" sz="1100" b="1">
                          <a:solidFill>
                            <a:srgbClr val="FF0000"/>
                          </a:solidFill>
                          <a:latin typeface="Times New Roman"/>
                          <a:ea typeface="Times New Roman"/>
                          <a:cs typeface="Arial"/>
                        </a:rPr>
                        <a:t>Vilayet-i Şarkiye Müdafaa-i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nSpc>
                          <a:spcPts val="1330"/>
                        </a:lnSpc>
                        <a:spcAft>
                          <a:spcPts val="0"/>
                        </a:spcAft>
                      </a:pPr>
                      <a:r>
                        <a:rPr lang="tr-TR" sz="11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gridSpan="5">
                  <a:txBody>
                    <a:bodyPr/>
                    <a:lstStyle/>
                    <a:p>
                      <a:pPr algn="r">
                        <a:lnSpc>
                          <a:spcPts val="1330"/>
                        </a:lnSpc>
                        <a:spcAft>
                          <a:spcPts val="0"/>
                        </a:spcAft>
                      </a:pPr>
                      <a:r>
                        <a:rPr lang="tr-TR" sz="1100">
                          <a:latin typeface="Times New Roman"/>
                          <a:ea typeface="Times New Roman"/>
                          <a:cs typeface="Arial"/>
                        </a:rPr>
                        <a:t>Doğuda kurulacak Ermeni Devleti'ne karşı gazete çıkararak propaganda</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extLst>
                  <a:ext uri="{0D108BD9-81ED-4DB2-BD59-A6C34878D82A}">
                    <a16:rowId xmlns:a16="http://schemas.microsoft.com/office/drawing/2014/main" val="10002"/>
                  </a:ext>
                </a:extLst>
              </a:tr>
              <a:tr h="308387">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lgn="ctr">
                        <a:spcAft>
                          <a:spcPts val="0"/>
                        </a:spcAft>
                      </a:pPr>
                      <a:r>
                        <a:rPr lang="tr-TR" sz="1100" b="1">
                          <a:solidFill>
                            <a:srgbClr val="FF0000"/>
                          </a:solidFill>
                          <a:latin typeface="Times New Roman"/>
                          <a:ea typeface="Times New Roman"/>
                          <a:cs typeface="Arial"/>
                        </a:rPr>
                        <a:t>Hukuk Cemiyeti</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gridSpan="4">
                  <a:txBody>
                    <a:bodyPr/>
                    <a:lstStyle/>
                    <a:p>
                      <a:pPr>
                        <a:lnSpc>
                          <a:spcPts val="1360"/>
                        </a:lnSpc>
                        <a:spcAft>
                          <a:spcPts val="0"/>
                        </a:spcAft>
                      </a:pPr>
                      <a:r>
                        <a:rPr lang="tr-TR" sz="1100">
                          <a:latin typeface="Times New Roman"/>
                          <a:ea typeface="Times New Roman"/>
                          <a:cs typeface="Arial"/>
                        </a:rPr>
                        <a:t>yapmak--- İstanbul’da kuruldu.</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extLst>
                  <a:ext uri="{0D108BD9-81ED-4DB2-BD59-A6C34878D82A}">
                    <a16:rowId xmlns:a16="http://schemas.microsoft.com/office/drawing/2014/main" val="10003"/>
                  </a:ext>
                </a:extLst>
              </a:tr>
              <a:tr h="286359">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99"/>
                    </a:solidFill>
                  </a:tcPr>
                </a:tc>
                <a:tc rowSpan="2">
                  <a:txBody>
                    <a:bodyPr/>
                    <a:lstStyle/>
                    <a:p>
                      <a:pPr algn="ctr">
                        <a:spcAft>
                          <a:spcPts val="0"/>
                        </a:spcAft>
                      </a:pPr>
                      <a:r>
                        <a:rPr lang="tr-TR" sz="1100" b="1">
                          <a:solidFill>
                            <a:srgbClr val="FF0000"/>
                          </a:solidFill>
                          <a:latin typeface="Times New Roman"/>
                          <a:ea typeface="Times New Roman"/>
                          <a:cs typeface="Arial"/>
                        </a:rPr>
                        <a:t>Anadolu Kadınları</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nSpc>
                          <a:spcPts val="1330"/>
                        </a:lnSpc>
                        <a:spcAft>
                          <a:spcPts val="0"/>
                        </a:spcAft>
                      </a:pPr>
                      <a:r>
                        <a:rPr lang="tr-TR" sz="11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marL="165100">
                        <a:lnSpc>
                          <a:spcPts val="1330"/>
                        </a:lnSpc>
                        <a:spcAft>
                          <a:spcPts val="0"/>
                        </a:spcAft>
                      </a:pPr>
                      <a:r>
                        <a:rPr lang="tr-TR" sz="1100">
                          <a:latin typeface="Times New Roman"/>
                          <a:ea typeface="Times New Roman"/>
                          <a:cs typeface="Arial"/>
                        </a:rPr>
                        <a:t>Kadınların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marL="88900">
                        <a:lnSpc>
                          <a:spcPts val="1330"/>
                        </a:lnSpc>
                        <a:spcAft>
                          <a:spcPts val="0"/>
                        </a:spcAft>
                      </a:pPr>
                      <a:r>
                        <a:rPr lang="tr-TR" sz="1100">
                          <a:latin typeface="Times New Roman"/>
                          <a:ea typeface="Times New Roman"/>
                          <a:cs typeface="Arial"/>
                        </a:rPr>
                        <a:t>milli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gn="ctr">
                        <a:lnSpc>
                          <a:spcPts val="1330"/>
                        </a:lnSpc>
                        <a:spcAft>
                          <a:spcPts val="0"/>
                        </a:spcAft>
                      </a:pPr>
                      <a:r>
                        <a:rPr lang="tr-TR" sz="1100">
                          <a:latin typeface="Times New Roman"/>
                          <a:ea typeface="Times New Roman"/>
                          <a:cs typeface="Arial"/>
                        </a:rPr>
                        <a:t>mücadele'ye   katılımını</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gn="r">
                        <a:lnSpc>
                          <a:spcPts val="1330"/>
                        </a:lnSpc>
                        <a:spcAft>
                          <a:spcPts val="0"/>
                        </a:spcAft>
                      </a:pPr>
                      <a:r>
                        <a:rPr lang="tr-TR" sz="1100">
                          <a:latin typeface="Times New Roman"/>
                          <a:ea typeface="Times New Roman"/>
                          <a:cs typeface="Arial"/>
                        </a:rPr>
                        <a:t>sağlayarak</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gn="r">
                        <a:lnSpc>
                          <a:spcPts val="1330"/>
                        </a:lnSpc>
                        <a:spcAft>
                          <a:spcPts val="0"/>
                        </a:spcAft>
                      </a:pPr>
                      <a:r>
                        <a:rPr lang="tr-TR" sz="1100">
                          <a:latin typeface="Times New Roman"/>
                          <a:ea typeface="Times New Roman"/>
                          <a:cs typeface="Arial"/>
                        </a:rPr>
                        <a:t>yardım</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extLst>
                  <a:ext uri="{0D108BD9-81ED-4DB2-BD59-A6C34878D82A}">
                    <a16:rowId xmlns:a16="http://schemas.microsoft.com/office/drawing/2014/main" val="10004"/>
                  </a:ext>
                </a:extLst>
              </a:tr>
              <a:tr h="142561">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FFFF9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rowSpan="2" gridSpan="2">
                  <a:txBody>
                    <a:bodyPr/>
                    <a:lstStyle/>
                    <a:p>
                      <a:pPr>
                        <a:spcAft>
                          <a:spcPts val="0"/>
                        </a:spcAft>
                      </a:pPr>
                      <a:r>
                        <a:rPr lang="tr-TR" sz="1100">
                          <a:latin typeface="Times New Roman"/>
                          <a:ea typeface="Times New Roman"/>
                          <a:cs typeface="Arial"/>
                        </a:rPr>
                        <a:t>kampanyalarıyla</a:t>
                      </a:r>
                      <a:endParaRPr lang="tr-TR" sz="900">
                        <a:latin typeface="Calibri"/>
                        <a:ea typeface="Calibri"/>
                        <a:cs typeface="Arial"/>
                      </a:endParaRPr>
                    </a:p>
                  </a:txBody>
                  <a:tcPr marL="0" marR="0" marT="0" marB="0" anchor="b">
                    <a:lnL>
                      <a:noFill/>
                    </a:lnL>
                    <a:lnR>
                      <a:noFill/>
                    </a:lnR>
                    <a:lnT>
                      <a:noFill/>
                    </a:lnT>
                    <a:lnB>
                      <a:noFill/>
                    </a:lnB>
                    <a:solidFill>
                      <a:srgbClr val="FFFF99"/>
                    </a:solidFill>
                  </a:tcPr>
                </a:tc>
                <a:tc rowSpan="2" hMerge="1">
                  <a:txBody>
                    <a:bodyPr/>
                    <a:lstStyle/>
                    <a:p>
                      <a:endParaRPr lang="tr-TR"/>
                    </a:p>
                  </a:txBody>
                  <a:tcPr/>
                </a:tc>
                <a:tc rowSpan="2">
                  <a:txBody>
                    <a:bodyPr/>
                    <a:lstStyle/>
                    <a:p>
                      <a:pPr marL="63500">
                        <a:spcAft>
                          <a:spcPts val="0"/>
                        </a:spcAft>
                      </a:pPr>
                      <a:r>
                        <a:rPr lang="tr-TR" sz="1100">
                          <a:latin typeface="Times New Roman"/>
                          <a:ea typeface="Times New Roman"/>
                          <a:cs typeface="Arial"/>
                        </a:rPr>
                        <a:t>düzenli</a:t>
                      </a:r>
                      <a:endParaRPr lang="tr-TR" sz="900">
                        <a:latin typeface="Calibri"/>
                        <a:ea typeface="Calibri"/>
                        <a:cs typeface="Arial"/>
                      </a:endParaRPr>
                    </a:p>
                  </a:txBody>
                  <a:tcPr marL="0" marR="0" marT="0" marB="0" anchor="b">
                    <a:lnL>
                      <a:noFill/>
                    </a:lnL>
                    <a:lnR>
                      <a:noFill/>
                    </a:lnR>
                    <a:lnT>
                      <a:noFill/>
                    </a:lnT>
                    <a:lnB>
                      <a:noFill/>
                    </a:lnB>
                    <a:solidFill>
                      <a:srgbClr val="FFFF99"/>
                    </a:solidFill>
                  </a:tcPr>
                </a:tc>
                <a:tc rowSpan="2">
                  <a:txBody>
                    <a:bodyPr/>
                    <a:lstStyle/>
                    <a:p>
                      <a:pPr algn="ctr">
                        <a:spcAft>
                          <a:spcPts val="0"/>
                        </a:spcAft>
                      </a:pPr>
                      <a:r>
                        <a:rPr lang="tr-TR" sz="1100">
                          <a:latin typeface="Times New Roman"/>
                          <a:ea typeface="Times New Roman"/>
                          <a:cs typeface="Arial"/>
                        </a:rPr>
                        <a:t>ordunun  ihtiyaçlarını</a:t>
                      </a:r>
                      <a:endParaRPr lang="tr-TR" sz="900">
                        <a:latin typeface="Calibri"/>
                        <a:ea typeface="Calibri"/>
                        <a:cs typeface="Arial"/>
                      </a:endParaRPr>
                    </a:p>
                  </a:txBody>
                  <a:tcPr marL="0" marR="0" marT="0" marB="0" anchor="b">
                    <a:lnL>
                      <a:noFill/>
                    </a:lnL>
                    <a:lnR>
                      <a:noFill/>
                    </a:lnR>
                    <a:lnT>
                      <a:noFill/>
                    </a:lnT>
                    <a:lnB>
                      <a:noFill/>
                    </a:lnB>
                    <a:solidFill>
                      <a:srgbClr val="FFFF99"/>
                    </a:solidFill>
                  </a:tcPr>
                </a:tc>
                <a:tc rowSpan="2">
                  <a:txBody>
                    <a:bodyPr/>
                    <a:lstStyle/>
                    <a:p>
                      <a:pPr algn="r">
                        <a:spcAft>
                          <a:spcPts val="0"/>
                        </a:spcAft>
                      </a:pPr>
                      <a:r>
                        <a:rPr lang="tr-TR" sz="1100">
                          <a:latin typeface="Times New Roman"/>
                          <a:ea typeface="Times New Roman"/>
                          <a:cs typeface="Arial"/>
                        </a:rPr>
                        <a:t>sağlamak----</a:t>
                      </a:r>
                      <a:endParaRPr lang="tr-TR" sz="900">
                        <a:latin typeface="Calibri"/>
                        <a:ea typeface="Calibri"/>
                        <a:cs typeface="Arial"/>
                      </a:endParaRPr>
                    </a:p>
                  </a:txBody>
                  <a:tcPr marL="0" marR="0" marT="0" marB="0" anchor="b">
                    <a:lnL>
                      <a:noFill/>
                    </a:lnL>
                    <a:lnR>
                      <a:noFill/>
                    </a:lnR>
                    <a:lnT>
                      <a:noFill/>
                    </a:lnT>
                    <a:lnB>
                      <a:noFill/>
                    </a:lnB>
                    <a:solidFill>
                      <a:srgbClr val="FFFF99"/>
                    </a:solidFill>
                  </a:tcPr>
                </a:tc>
                <a:tc rowSpan="2">
                  <a:txBody>
                    <a:bodyPr/>
                    <a:lstStyle/>
                    <a:p>
                      <a:pPr algn="r">
                        <a:spcAft>
                          <a:spcPts val="0"/>
                        </a:spcAft>
                      </a:pPr>
                      <a:r>
                        <a:rPr lang="tr-TR" sz="1100">
                          <a:latin typeface="Times New Roman"/>
                          <a:ea typeface="Times New Roman"/>
                          <a:cs typeface="Arial"/>
                        </a:rPr>
                        <a:t>Sivas’ta</a:t>
                      </a:r>
                      <a:endParaRPr lang="tr-TR" sz="900">
                        <a:latin typeface="Calibri"/>
                        <a:ea typeface="Calibri"/>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extLst>
                  <a:ext uri="{0D108BD9-81ED-4DB2-BD59-A6C34878D82A}">
                    <a16:rowId xmlns:a16="http://schemas.microsoft.com/office/drawing/2014/main" val="10005"/>
                  </a:ext>
                </a:extLst>
              </a:tr>
              <a:tr h="14820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FFFF99"/>
                    </a:solidFill>
                  </a:tcPr>
                </a:tc>
                <a:tc rowSpan="2">
                  <a:txBody>
                    <a:bodyPr/>
                    <a:lstStyle/>
                    <a:p>
                      <a:pPr algn="ctr">
                        <a:spcAft>
                          <a:spcPts val="0"/>
                        </a:spcAft>
                      </a:pPr>
                      <a:r>
                        <a:rPr lang="tr-TR" sz="1100" b="1">
                          <a:solidFill>
                            <a:srgbClr val="FF0000"/>
                          </a:solidFill>
                          <a:latin typeface="Times New Roman"/>
                          <a:ea typeface="Times New Roman"/>
                          <a:cs typeface="Arial"/>
                        </a:rPr>
                        <a:t>Müdafaa-i Vatan Cemiyeti</a:t>
                      </a:r>
                      <a:endParaRPr lang="tr-TR" sz="900">
                        <a:latin typeface="Calibri"/>
                        <a:ea typeface="Calibri"/>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extLst>
                  <a:ext uri="{0D108BD9-81ED-4DB2-BD59-A6C34878D82A}">
                    <a16:rowId xmlns:a16="http://schemas.microsoft.com/office/drawing/2014/main" val="10006"/>
                  </a:ext>
                </a:extLst>
              </a:tr>
              <a:tr h="142561">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FFFF9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rowSpan="2" gridSpan="2">
                  <a:txBody>
                    <a:bodyPr/>
                    <a:lstStyle/>
                    <a:p>
                      <a:pPr>
                        <a:spcAft>
                          <a:spcPts val="0"/>
                        </a:spcAft>
                      </a:pPr>
                      <a:r>
                        <a:rPr lang="tr-TR" sz="1100">
                          <a:latin typeface="Times New Roman"/>
                          <a:ea typeface="Times New Roman"/>
                          <a:cs typeface="Arial"/>
                        </a:rPr>
                        <a:t>kuruldu.</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extLst>
                  <a:ext uri="{0D108BD9-81ED-4DB2-BD59-A6C34878D82A}">
                    <a16:rowId xmlns:a16="http://schemas.microsoft.com/office/drawing/2014/main" val="10007"/>
                  </a:ext>
                </a:extLst>
              </a:tr>
              <a:tr h="190081">
                <a:tc>
                  <a:txBody>
                    <a:bodyPr/>
                    <a:lstStyle/>
                    <a:p>
                      <a:pPr>
                        <a:spcAft>
                          <a:spcPts val="0"/>
                        </a:spcAft>
                      </a:pPr>
                      <a:endParaRPr lang="tr-TR" sz="7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extLst>
                  <a:ext uri="{0D108BD9-81ED-4DB2-BD59-A6C34878D82A}">
                    <a16:rowId xmlns:a16="http://schemas.microsoft.com/office/drawing/2014/main" val="10008"/>
                  </a:ext>
                </a:extLst>
              </a:tr>
              <a:tr h="286359">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gn="ctr">
                        <a:lnSpc>
                          <a:spcPts val="1255"/>
                        </a:lnSpc>
                        <a:spcAft>
                          <a:spcPts val="0"/>
                        </a:spcAft>
                      </a:pPr>
                      <a:r>
                        <a:rPr lang="tr-TR" sz="1100" b="1">
                          <a:solidFill>
                            <a:srgbClr val="FF0000"/>
                          </a:solidFill>
                          <a:latin typeface="Times New Roman"/>
                          <a:ea typeface="Times New Roman"/>
                          <a:cs typeface="Arial"/>
                        </a:rPr>
                        <a:t>İzmir Müdafaa-i Hukuk ve</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rowSpan="2">
                  <a:txBody>
                    <a:bodyPr/>
                    <a:lstStyle/>
                    <a:p>
                      <a:pPr>
                        <a:spcAft>
                          <a:spcPts val="0"/>
                        </a:spcAft>
                      </a:pPr>
                      <a:r>
                        <a:rPr lang="tr-TR" sz="11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rowSpan="2" gridSpan="4">
                  <a:txBody>
                    <a:bodyPr/>
                    <a:lstStyle/>
                    <a:p>
                      <a:pPr marR="419100" algn="r">
                        <a:spcAft>
                          <a:spcPts val="0"/>
                        </a:spcAft>
                      </a:pPr>
                      <a:r>
                        <a:rPr lang="tr-TR" sz="1100">
                          <a:latin typeface="Times New Roman"/>
                          <a:ea typeface="Times New Roman"/>
                          <a:cs typeface="Arial"/>
                        </a:rPr>
                        <a:t>İzmir ve çevresinin Yunanlılara verilmesini engellemek</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extLst>
                  <a:ext uri="{0D108BD9-81ED-4DB2-BD59-A6C34878D82A}">
                    <a16:rowId xmlns:a16="http://schemas.microsoft.com/office/drawing/2014/main" val="10009"/>
                  </a:ext>
                </a:extLst>
              </a:tr>
              <a:tr h="295170">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FFFF99"/>
                    </a:solidFill>
                  </a:tcPr>
                </a:tc>
                <a:tc rowSpan="2">
                  <a:txBody>
                    <a:bodyPr/>
                    <a:lstStyle/>
                    <a:p>
                      <a:pPr algn="ctr">
                        <a:spcAft>
                          <a:spcPts val="0"/>
                        </a:spcAft>
                      </a:pPr>
                      <a:r>
                        <a:rPr lang="tr-TR" sz="1100" b="1">
                          <a:solidFill>
                            <a:srgbClr val="FF0000"/>
                          </a:solidFill>
                          <a:latin typeface="Times New Roman"/>
                          <a:ea typeface="Times New Roman"/>
                          <a:cs typeface="Arial"/>
                        </a:rPr>
                        <a:t>Reddi İlhak Cemiyetleri</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vMerge="1">
                  <a:txBody>
                    <a:bodyPr/>
                    <a:lstStyle/>
                    <a:p>
                      <a:endParaRPr lang="tr-TR"/>
                    </a:p>
                  </a:txBody>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extLst>
                  <a:ext uri="{0D108BD9-81ED-4DB2-BD59-A6C34878D82A}">
                    <a16:rowId xmlns:a16="http://schemas.microsoft.com/office/drawing/2014/main" val="10010"/>
                  </a:ext>
                </a:extLst>
              </a:tr>
              <a:tr h="170280">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FFFF99"/>
                    </a:solidFill>
                  </a:tcPr>
                </a:tc>
                <a:tc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extLst>
                  <a:ext uri="{0D108BD9-81ED-4DB2-BD59-A6C34878D82A}">
                    <a16:rowId xmlns:a16="http://schemas.microsoft.com/office/drawing/2014/main" val="10011"/>
                  </a:ext>
                </a:extLst>
              </a:tr>
              <a:tr h="308387">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gn="ctr">
                        <a:lnSpc>
                          <a:spcPts val="1360"/>
                        </a:lnSpc>
                        <a:spcAft>
                          <a:spcPts val="0"/>
                        </a:spcAft>
                      </a:pPr>
                      <a:r>
                        <a:rPr lang="tr-TR" sz="1100" b="1">
                          <a:solidFill>
                            <a:srgbClr val="FF0000"/>
                          </a:solidFill>
                          <a:latin typeface="Times New Roman"/>
                          <a:ea typeface="Times New Roman"/>
                          <a:cs typeface="Arial"/>
                        </a:rPr>
                        <a:t>Trakya-Paşaeli Müdafaa-i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rowSpan="2" gridSpan="6">
                  <a:txBody>
                    <a:bodyPr/>
                    <a:lstStyle/>
                    <a:p>
                      <a:pPr>
                        <a:spcAft>
                          <a:spcPts val="0"/>
                        </a:spcAft>
                      </a:pPr>
                      <a:r>
                        <a:rPr lang="tr-TR" sz="1100" b="1">
                          <a:solidFill>
                            <a:srgbClr val="FF0000"/>
                          </a:solidFill>
                          <a:latin typeface="Times New Roman"/>
                          <a:ea typeface="Times New Roman"/>
                          <a:cs typeface="Arial"/>
                        </a:rPr>
                        <a:t>--- </a:t>
                      </a:r>
                      <a:r>
                        <a:rPr lang="tr-TR" sz="1100">
                          <a:solidFill>
                            <a:srgbClr val="000000"/>
                          </a:solidFill>
                          <a:latin typeface="Times New Roman"/>
                          <a:ea typeface="Times New Roman"/>
                          <a:cs typeface="Arial"/>
                        </a:rPr>
                        <a:t>Trakya'nın Yunanlılar tarafından işgalini önlemek--- Edirne'de kuruldu.</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extLst>
                  <a:ext uri="{0D108BD9-81ED-4DB2-BD59-A6C34878D82A}">
                    <a16:rowId xmlns:a16="http://schemas.microsoft.com/office/drawing/2014/main" val="10012"/>
                  </a:ext>
                </a:extLst>
              </a:tr>
              <a:tr h="273143">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FFFF99"/>
                    </a:solidFill>
                  </a:tcPr>
                </a:tc>
                <a:tc rowSpan="2">
                  <a:txBody>
                    <a:bodyPr/>
                    <a:lstStyle/>
                    <a:p>
                      <a:pPr algn="ctr">
                        <a:spcAft>
                          <a:spcPts val="0"/>
                        </a:spcAft>
                      </a:pPr>
                      <a:r>
                        <a:rPr lang="tr-TR" sz="1100" b="1">
                          <a:solidFill>
                            <a:srgbClr val="FF0000"/>
                          </a:solidFill>
                          <a:latin typeface="Times New Roman"/>
                          <a:ea typeface="Times New Roman"/>
                          <a:cs typeface="Arial"/>
                        </a:rPr>
                        <a:t>Hukuk Cemiyeti</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extLst>
                  <a:ext uri="{0D108BD9-81ED-4DB2-BD59-A6C34878D82A}">
                    <a16:rowId xmlns:a16="http://schemas.microsoft.com/office/drawing/2014/main" val="10013"/>
                  </a:ext>
                </a:extLst>
              </a:tr>
              <a:tr h="170280">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FFFF99"/>
                    </a:solidFill>
                  </a:tcPr>
                </a:tc>
                <a:tc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extLst>
                  <a:ext uri="{0D108BD9-81ED-4DB2-BD59-A6C34878D82A}">
                    <a16:rowId xmlns:a16="http://schemas.microsoft.com/office/drawing/2014/main" val="10014"/>
                  </a:ext>
                </a:extLst>
              </a:tr>
              <a:tr h="308387">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gn="ctr">
                        <a:lnSpc>
                          <a:spcPts val="1360"/>
                        </a:lnSpc>
                        <a:spcAft>
                          <a:spcPts val="0"/>
                        </a:spcAft>
                      </a:pPr>
                      <a:r>
                        <a:rPr lang="tr-TR" sz="1100" b="1">
                          <a:solidFill>
                            <a:srgbClr val="FF0000"/>
                          </a:solidFill>
                          <a:latin typeface="Times New Roman"/>
                          <a:ea typeface="Times New Roman"/>
                          <a:cs typeface="Arial"/>
                        </a:rPr>
                        <a:t>Trabzon Muhafaza-i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gridSpan="6">
                  <a:txBody>
                    <a:bodyPr/>
                    <a:lstStyle/>
                    <a:p>
                      <a:pPr>
                        <a:lnSpc>
                          <a:spcPts val="1330"/>
                        </a:lnSpc>
                        <a:spcAft>
                          <a:spcPts val="0"/>
                        </a:spcAft>
                      </a:pPr>
                      <a:r>
                        <a:rPr lang="tr-TR" sz="1100" b="1">
                          <a:solidFill>
                            <a:srgbClr val="FF0000"/>
                          </a:solidFill>
                          <a:latin typeface="Times New Roman"/>
                          <a:ea typeface="Times New Roman"/>
                          <a:cs typeface="Arial"/>
                        </a:rPr>
                        <a:t>--- </a:t>
                      </a:r>
                      <a:r>
                        <a:rPr lang="tr-TR" sz="1100">
                          <a:solidFill>
                            <a:srgbClr val="000000"/>
                          </a:solidFill>
                          <a:latin typeface="Times New Roman"/>
                          <a:ea typeface="Times New Roman"/>
                          <a:cs typeface="Arial"/>
                        </a:rPr>
                        <a:t>Rum  ve Ermenilerle</a:t>
                      </a:r>
                      <a:r>
                        <a:rPr lang="tr-TR" sz="1100" b="1">
                          <a:solidFill>
                            <a:srgbClr val="FF0000"/>
                          </a:solidFill>
                          <a:latin typeface="Times New Roman"/>
                          <a:ea typeface="Times New Roman"/>
                          <a:cs typeface="Arial"/>
                        </a:rPr>
                        <a:t>  </a:t>
                      </a:r>
                      <a:r>
                        <a:rPr lang="tr-TR" sz="1100">
                          <a:solidFill>
                            <a:srgbClr val="000000"/>
                          </a:solidFill>
                          <a:latin typeface="Times New Roman"/>
                          <a:ea typeface="Times New Roman"/>
                          <a:cs typeface="Arial"/>
                        </a:rPr>
                        <a:t>mücadele ederek Karadeniz'de Rum devletinin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extLst>
                  <a:ext uri="{0D108BD9-81ED-4DB2-BD59-A6C34878D82A}">
                    <a16:rowId xmlns:a16="http://schemas.microsoft.com/office/drawing/2014/main" val="10015"/>
                  </a:ext>
                </a:extLst>
              </a:tr>
              <a:tr h="308387">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lgn="ctr">
                        <a:spcAft>
                          <a:spcPts val="0"/>
                        </a:spcAft>
                      </a:pPr>
                      <a:r>
                        <a:rPr lang="tr-TR" sz="1100" b="1">
                          <a:solidFill>
                            <a:srgbClr val="FF0000"/>
                          </a:solidFill>
                          <a:latin typeface="Times New Roman"/>
                          <a:ea typeface="Times New Roman"/>
                          <a:cs typeface="Arial"/>
                        </a:rPr>
                        <a:t>Hukuk-u Milliye Cemiyeti</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gridSpan="3">
                  <a:txBody>
                    <a:bodyPr/>
                    <a:lstStyle/>
                    <a:p>
                      <a:pPr>
                        <a:lnSpc>
                          <a:spcPts val="1355"/>
                        </a:lnSpc>
                        <a:spcAft>
                          <a:spcPts val="0"/>
                        </a:spcAft>
                      </a:pPr>
                      <a:r>
                        <a:rPr lang="tr-TR" sz="1100">
                          <a:latin typeface="Times New Roman"/>
                          <a:ea typeface="Times New Roman"/>
                          <a:cs typeface="Arial"/>
                        </a:rPr>
                        <a:t>kurulmasını önlemek</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hMerge="1">
                  <a:txBody>
                    <a:bodyPr/>
                    <a:lstStyle/>
                    <a:p>
                      <a:endParaRPr lang="tr-TR"/>
                    </a:p>
                  </a:txBody>
                  <a:tcPr/>
                </a:tc>
                <a:tc h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extLst>
                  <a:ext uri="{0D108BD9-81ED-4DB2-BD59-A6C34878D82A}">
                    <a16:rowId xmlns:a16="http://schemas.microsoft.com/office/drawing/2014/main" val="10016"/>
                  </a:ext>
                </a:extLst>
              </a:tr>
              <a:tr h="286359">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99"/>
                    </a:solidFill>
                  </a:tcPr>
                </a:tc>
                <a:tc rowSpan="2">
                  <a:txBody>
                    <a:bodyPr/>
                    <a:lstStyle/>
                    <a:p>
                      <a:pPr algn="ctr">
                        <a:spcAft>
                          <a:spcPts val="0"/>
                        </a:spcAft>
                      </a:pPr>
                      <a:r>
                        <a:rPr lang="tr-TR" sz="1100" b="1">
                          <a:solidFill>
                            <a:srgbClr val="FF0000"/>
                          </a:solidFill>
                          <a:latin typeface="Times New Roman"/>
                          <a:ea typeface="Times New Roman"/>
                          <a:cs typeface="Arial"/>
                        </a:rPr>
                        <a:t>Kilikyalılar Cemiyeti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nSpc>
                          <a:spcPts val="1330"/>
                        </a:lnSpc>
                        <a:spcAft>
                          <a:spcPts val="0"/>
                        </a:spcAft>
                      </a:pPr>
                      <a:r>
                        <a:rPr lang="tr-TR" sz="11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gridSpan="5">
                  <a:txBody>
                    <a:bodyPr/>
                    <a:lstStyle/>
                    <a:p>
                      <a:pPr algn="r">
                        <a:lnSpc>
                          <a:spcPts val="1330"/>
                        </a:lnSpc>
                        <a:spcAft>
                          <a:spcPts val="0"/>
                        </a:spcAft>
                      </a:pPr>
                      <a:r>
                        <a:rPr lang="tr-TR" sz="1100">
                          <a:latin typeface="Times New Roman"/>
                          <a:ea typeface="Times New Roman"/>
                          <a:cs typeface="Arial"/>
                        </a:rPr>
                        <a:t>Adana ve çevresinin Fransızlar tarafından işgal edilmesini önlemek---</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extLst>
                  <a:ext uri="{0D108BD9-81ED-4DB2-BD59-A6C34878D82A}">
                    <a16:rowId xmlns:a16="http://schemas.microsoft.com/office/drawing/2014/main" val="10017"/>
                  </a:ext>
                </a:extLst>
              </a:tr>
              <a:tr h="142561">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FFFF9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rowSpan="2" gridSpan="3">
                  <a:txBody>
                    <a:bodyPr/>
                    <a:lstStyle/>
                    <a:p>
                      <a:pPr>
                        <a:spcAft>
                          <a:spcPts val="0"/>
                        </a:spcAft>
                      </a:pPr>
                      <a:r>
                        <a:rPr lang="tr-TR" sz="1100">
                          <a:latin typeface="Times New Roman"/>
                          <a:ea typeface="Times New Roman"/>
                          <a:cs typeface="Arial"/>
                        </a:rPr>
                        <a:t>İstanbul'da kuruldu.</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extLst>
                  <a:ext uri="{0D108BD9-81ED-4DB2-BD59-A6C34878D82A}">
                    <a16:rowId xmlns:a16="http://schemas.microsoft.com/office/drawing/2014/main" val="10018"/>
                  </a:ext>
                </a:extLst>
              </a:tr>
              <a:tr h="190081">
                <a:tc>
                  <a:txBody>
                    <a:bodyPr/>
                    <a:lstStyle/>
                    <a:p>
                      <a:pPr>
                        <a:spcAft>
                          <a:spcPts val="0"/>
                        </a:spcAft>
                      </a:pPr>
                      <a:endParaRPr lang="tr-TR" sz="7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extLst>
                  <a:ext uri="{0D108BD9-81ED-4DB2-BD59-A6C34878D82A}">
                    <a16:rowId xmlns:a16="http://schemas.microsoft.com/office/drawing/2014/main" val="10019"/>
                  </a:ext>
                </a:extLst>
              </a:tr>
              <a:tr h="264331">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gridSpan="6">
                  <a:txBody>
                    <a:bodyPr/>
                    <a:lstStyle/>
                    <a:p>
                      <a:pPr>
                        <a:lnSpc>
                          <a:spcPts val="1225"/>
                        </a:lnSpc>
                        <a:spcAft>
                          <a:spcPts val="0"/>
                        </a:spcAft>
                      </a:pPr>
                      <a:r>
                        <a:rPr lang="tr-TR" sz="1100" b="1">
                          <a:solidFill>
                            <a:srgbClr val="FF0000"/>
                          </a:solidFill>
                          <a:latin typeface="Times New Roman"/>
                          <a:ea typeface="Times New Roman"/>
                          <a:cs typeface="Arial"/>
                        </a:rPr>
                        <a:t>--- </a:t>
                      </a:r>
                      <a:r>
                        <a:rPr lang="tr-TR" sz="1100">
                          <a:solidFill>
                            <a:srgbClr val="000000"/>
                          </a:solidFill>
                          <a:latin typeface="Times New Roman"/>
                          <a:ea typeface="Times New Roman"/>
                          <a:cs typeface="Arial"/>
                        </a:rPr>
                        <a:t>Dünyada Türkler aleyhine yapılan olumsuz</a:t>
                      </a:r>
                      <a:r>
                        <a:rPr lang="tr-TR" sz="1100" b="1">
                          <a:solidFill>
                            <a:srgbClr val="FF0000"/>
                          </a:solidFill>
                          <a:latin typeface="Times New Roman"/>
                          <a:ea typeface="Times New Roman"/>
                          <a:cs typeface="Arial"/>
                        </a:rPr>
                        <a:t> </a:t>
                      </a:r>
                      <a:r>
                        <a:rPr lang="tr-TR" sz="1100">
                          <a:solidFill>
                            <a:srgbClr val="000000"/>
                          </a:solidFill>
                          <a:latin typeface="Times New Roman"/>
                          <a:ea typeface="Times New Roman"/>
                          <a:cs typeface="Arial"/>
                        </a:rPr>
                        <a:t>propagandaları</a:t>
                      </a:r>
                      <a:r>
                        <a:rPr lang="tr-TR" sz="1100" b="1">
                          <a:solidFill>
                            <a:srgbClr val="FF0000"/>
                          </a:solidFill>
                          <a:latin typeface="Times New Roman"/>
                          <a:ea typeface="Times New Roman"/>
                          <a:cs typeface="Arial"/>
                        </a:rPr>
                        <a:t> </a:t>
                      </a:r>
                      <a:r>
                        <a:rPr lang="tr-TR" sz="1100">
                          <a:solidFill>
                            <a:srgbClr val="000000"/>
                          </a:solidFill>
                          <a:latin typeface="Times New Roman"/>
                          <a:ea typeface="Times New Roman"/>
                          <a:cs typeface="Arial"/>
                        </a:rPr>
                        <a:t>yok etmek</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extLst>
                  <a:ext uri="{0D108BD9-81ED-4DB2-BD59-A6C34878D82A}">
                    <a16:rowId xmlns:a16="http://schemas.microsoft.com/office/drawing/2014/main" val="10020"/>
                  </a:ext>
                </a:extLst>
              </a:tr>
              <a:tr h="290764">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FFFF99"/>
                    </a:solidFill>
                  </a:tcPr>
                </a:tc>
                <a:tc>
                  <a:txBody>
                    <a:bodyPr/>
                    <a:lstStyle/>
                    <a:p>
                      <a:pPr algn="ctr">
                        <a:spcAft>
                          <a:spcPts val="0"/>
                        </a:spcAft>
                      </a:pPr>
                      <a:r>
                        <a:rPr lang="tr-TR" sz="1100" b="1">
                          <a:solidFill>
                            <a:srgbClr val="FF0000"/>
                          </a:solidFill>
                          <a:latin typeface="Times New Roman"/>
                          <a:ea typeface="Times New Roman"/>
                          <a:cs typeface="Arial"/>
                        </a:rPr>
                        <a:t>Milli Kongre Cemiyeti</a:t>
                      </a:r>
                      <a:endParaRPr lang="tr-TR" sz="900">
                        <a:latin typeface="Calibri"/>
                        <a:ea typeface="Calibri"/>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a:noFill/>
                    </a:lnB>
                    <a:solidFill>
                      <a:srgbClr val="FFFF99"/>
                    </a:solidFill>
                  </a:tcPr>
                </a:tc>
                <a:tc gridSpan="6">
                  <a:txBody>
                    <a:bodyPr/>
                    <a:lstStyle/>
                    <a:p>
                      <a:pPr>
                        <a:spcAft>
                          <a:spcPts val="0"/>
                        </a:spcAft>
                      </a:pPr>
                      <a:r>
                        <a:rPr lang="tr-TR" sz="1100">
                          <a:latin typeface="Times New Roman"/>
                          <a:ea typeface="Times New Roman"/>
                          <a:cs typeface="Arial"/>
                        </a:rPr>
                        <a:t>--- </a:t>
                      </a:r>
                      <a:r>
                        <a:rPr lang="tr-TR" sz="1100" b="1">
                          <a:solidFill>
                            <a:srgbClr val="002060"/>
                          </a:solidFill>
                          <a:latin typeface="Times New Roman"/>
                          <a:ea typeface="Times New Roman"/>
                          <a:cs typeface="Arial"/>
                        </a:rPr>
                        <a:t>Diğer cemiyetlerden farklı olarak basın yayın yoluyla mücadele</a:t>
                      </a:r>
                      <a:endParaRPr lang="tr-TR" sz="900">
                        <a:latin typeface="Calibri"/>
                        <a:ea typeface="Calibri"/>
                        <a:cs typeface="Arial"/>
                      </a:endParaRPr>
                    </a:p>
                  </a:txBody>
                  <a:tcPr marL="0" marR="0" marT="0" marB="0" anchor="b">
                    <a:lnL>
                      <a:noFill/>
                    </a:lnL>
                    <a:lnR>
                      <a:noFill/>
                    </a:lnR>
                    <a:lnT>
                      <a:noFill/>
                    </a:lnT>
                    <a:lnB>
                      <a:noFill/>
                    </a:lnB>
                    <a:solidFill>
                      <a:srgbClr val="FFFF9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extLst>
                  <a:ext uri="{0D108BD9-81ED-4DB2-BD59-A6C34878D82A}">
                    <a16:rowId xmlns:a16="http://schemas.microsoft.com/office/drawing/2014/main" val="10021"/>
                  </a:ext>
                </a:extLst>
              </a:tr>
              <a:tr h="303931">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gridSpan="4">
                  <a:txBody>
                    <a:bodyPr/>
                    <a:lstStyle/>
                    <a:p>
                      <a:pPr>
                        <a:spcAft>
                          <a:spcPts val="0"/>
                        </a:spcAft>
                      </a:pPr>
                      <a:r>
                        <a:rPr lang="tr-TR" sz="1100" b="1">
                          <a:solidFill>
                            <a:srgbClr val="002060"/>
                          </a:solidFill>
                          <a:latin typeface="Times New Roman"/>
                          <a:ea typeface="Times New Roman"/>
                          <a:cs typeface="Arial"/>
                        </a:rPr>
                        <a:t>etmişlerdir, bölgesel değil ulusaldır.</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dirty="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extLst>
                  <a:ext uri="{0D108BD9-81ED-4DB2-BD59-A6C34878D82A}">
                    <a16:rowId xmlns:a16="http://schemas.microsoft.com/office/drawing/2014/main" val="10022"/>
                  </a:ext>
                </a:extLst>
              </a:tr>
            </a:tbl>
          </a:graphicData>
        </a:graphic>
      </p:graphicFrame>
      <p:sp>
        <p:nvSpPr>
          <p:cNvPr id="36866" name="Rectangle 2"/>
          <p:cNvSpPr>
            <a:spLocks noChangeArrowheads="1"/>
          </p:cNvSpPr>
          <p:nvPr/>
        </p:nvSpPr>
        <p:spPr bwMode="auto">
          <a:xfrm>
            <a:off x="285720" y="285728"/>
            <a:ext cx="8715436" cy="8002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MİLLİ CEMİYETLER ( YARARLI CEMİYETLER)</a:t>
            </a:r>
            <a:endParaRPr kumimoji="0" lang="tr-TR" sz="2800" b="0" i="0" u="none" strike="noStrike" cap="none" normalizeH="0" baseline="0" dirty="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800" b="0" i="0" u="none" strike="noStrike" cap="none" normalizeH="0" baseline="0" dirty="0">
              <a:ln>
                <a:noFill/>
              </a:ln>
              <a:solidFill>
                <a:schemeClr val="tx1"/>
              </a:solidFill>
              <a:effectLst/>
              <a:latin typeface="Arial" pitchFamily="34" charset="0"/>
              <a:cs typeface="Arial" pitchFamily="34" charset="0"/>
            </a:endParaRPr>
          </a:p>
        </p:txBody>
      </p:sp>
      <p:sp>
        <p:nvSpPr>
          <p:cNvPr id="36865" name="Rectangle 1"/>
          <p:cNvSpPr>
            <a:spLocks noChangeArrowheads="1"/>
          </p:cNvSpPr>
          <p:nvPr/>
        </p:nvSpPr>
        <p:spPr bwMode="auto">
          <a:xfrm>
            <a:off x="6743700" y="484188"/>
            <a:ext cx="28575" cy="28575"/>
          </a:xfrm>
          <a:prstGeom prst="rect">
            <a:avLst/>
          </a:prstGeom>
          <a:solidFill>
            <a:srgbClr val="002060"/>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endParaRPr lang="tr-TR"/>
          </a:p>
        </p:txBody>
      </p:sp>
      <p:sp>
        <p:nvSpPr>
          <p:cNvPr id="36867" name="Rectangle 3"/>
          <p:cNvSpPr>
            <a:spLocks noChangeArrowheads="1"/>
          </p:cNvSpPr>
          <p:nvPr/>
        </p:nvSpPr>
        <p:spPr bwMode="auto">
          <a:xfrm>
            <a:off x="0" y="457200"/>
            <a:ext cx="9144000" cy="0"/>
          </a:xfrm>
          <a:prstGeom prst="rect">
            <a:avLst/>
          </a:prstGeom>
          <a:solidFill>
            <a:srgbClr val="FFFF99"/>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a:ln>
                <a:noFill/>
              </a:ln>
              <a:solidFill>
                <a:schemeClr val="tx1"/>
              </a:solidFill>
              <a:effectLst/>
              <a:latin typeface="Arial" pitchFamily="34" charset="0"/>
              <a:cs typeface="Arial"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AutoShape 2" descr="ZARARLI VE YARARLI CEMİYETL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80900" name="AutoShape 4" descr="ZARARLI VE YARARLI CEMİYETL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80902" name="Picture 6" descr="Milli Cemiyetler Neden Kurulmuştur - e Okul MEB"/>
          <p:cNvPicPr>
            <a:picLocks noChangeAspect="1" noChangeArrowheads="1"/>
          </p:cNvPicPr>
          <p:nvPr/>
        </p:nvPicPr>
        <p:blipFill>
          <a:blip r:embed="rId2"/>
          <a:srcRect/>
          <a:stretch>
            <a:fillRect/>
          </a:stretch>
        </p:blipFill>
        <p:spPr bwMode="auto">
          <a:xfrm>
            <a:off x="571472" y="285728"/>
            <a:ext cx="8072494" cy="6072230"/>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214282" y="285728"/>
            <a:ext cx="864399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BİLGİ NOTU: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Yararlı cemiyetler bölgesel olarak kurulmuştur,</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her cemiyet kendi bölgesini</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savunmaktadır. Bu yüzden </a:t>
            </a:r>
            <a:r>
              <a:rPr kumimoji="0" lang="tr-TR" sz="3200" b="1" i="0" u="none" strike="noStrike" cap="none" normalizeH="0" baseline="0" dirty="0">
                <a:ln>
                  <a:noFill/>
                </a:ln>
                <a:solidFill>
                  <a:srgbClr val="002060"/>
                </a:solidFill>
                <a:effectLst/>
                <a:latin typeface="Arial" pitchFamily="34" charset="0"/>
                <a:ea typeface="Times New Roman" pitchFamily="18" charset="0"/>
                <a:cs typeface="Arial" pitchFamily="34" charset="0"/>
              </a:rPr>
              <a:t>Mustafa</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 </a:t>
            </a:r>
            <a:r>
              <a:rPr kumimoji="0" lang="tr-TR" sz="3200" b="1" i="0" u="none" strike="noStrike" cap="none" normalizeH="0" baseline="0" dirty="0">
                <a:ln>
                  <a:noFill/>
                </a:ln>
                <a:solidFill>
                  <a:srgbClr val="002060"/>
                </a:solidFill>
                <a:effectLst/>
                <a:latin typeface="Arial" pitchFamily="34" charset="0"/>
                <a:ea typeface="Times New Roman" pitchFamily="18" charset="0"/>
                <a:cs typeface="Arial" pitchFamily="34" charset="0"/>
              </a:rPr>
              <a:t>Kemal birleştirici ve bütünleştirici gücünü kullanarak</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 tüm yararlı cemiyetleri </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Sivas Kongresinde</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 </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“Anadolu ve Rumeli Müdafaa-i Hukuk Cemiyeti”</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 adı altında birleştirmiştir.</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BİLGİ NOTU: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İşgallere karşı ilk direniş Hatay Dörtyol'da başladı.</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BİLGİ NOTU: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Batıda</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ilk kurşun İzmir'in işgali üzerine Gazeteci </a:t>
            </a: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Hasan Tahsin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tarafından</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atılmıştır.</a:t>
            </a:r>
            <a:endParaRPr kumimoji="0" lang="tr-TR" sz="32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Hasan Tahsin kimdir? İlk Kurşun'un önemi nedir? - Son Dakika Haberler"/>
          <p:cNvPicPr>
            <a:picLocks noChangeAspect="1" noChangeArrowheads="1"/>
          </p:cNvPicPr>
          <p:nvPr/>
        </p:nvPicPr>
        <p:blipFill>
          <a:blip r:embed="rId2"/>
          <a:srcRect/>
          <a:stretch>
            <a:fillRect/>
          </a:stretch>
        </p:blipFill>
        <p:spPr bwMode="auto">
          <a:xfrm>
            <a:off x="214282" y="428604"/>
            <a:ext cx="8643998" cy="5857916"/>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214282" y="214290"/>
            <a:ext cx="8715436"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Birinci Dünya Savaşı'nın </a:t>
            </a:r>
            <a:r>
              <a:rPr kumimoji="0" lang="tr-TR" sz="3200" b="1" i="0" u="none" strike="noStrike" cap="none" normalizeH="0" baseline="0" dirty="0">
                <a:ln>
                  <a:noFill/>
                </a:ln>
                <a:solidFill>
                  <a:srgbClr val="0070C0"/>
                </a:solidFill>
                <a:effectLst/>
                <a:latin typeface="Arial" pitchFamily="34" charset="0"/>
                <a:ea typeface="Times New Roman" pitchFamily="18" charset="0"/>
                <a:cs typeface="Arial" pitchFamily="34" charset="0"/>
              </a:rPr>
              <a:t>Özel Sebepleri:</a:t>
            </a:r>
            <a:endParaRPr kumimoji="0" lang="tr-TR" sz="3200" b="0" i="0" u="none" strike="noStrike" cap="none" normalizeH="0" baseline="0" dirty="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*İngiltere ve Almanya arasındaki sömürgecilik yarışı </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*Fransa'nın </a:t>
            </a:r>
            <a:r>
              <a:rPr kumimoji="0" lang="tr-TR" sz="3200" b="0" i="0" u="none" strike="noStrike" cap="none" normalizeH="0" baseline="0" dirty="0" err="1">
                <a:ln>
                  <a:noFill/>
                </a:ln>
                <a:solidFill>
                  <a:schemeClr val="tx1"/>
                </a:solidFill>
                <a:effectLst/>
                <a:latin typeface="Arial" pitchFamily="34" charset="0"/>
                <a:ea typeface="Times New Roman" pitchFamily="18" charset="0"/>
                <a:cs typeface="Arial" pitchFamily="34" charset="0"/>
              </a:rPr>
              <a:t>Alsas</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a:t>
            </a:r>
            <a:r>
              <a:rPr kumimoji="0" lang="tr-TR" sz="3200" b="0" i="0" u="none" strike="noStrike" cap="none" normalizeH="0" baseline="0" dirty="0" err="1">
                <a:ln>
                  <a:noFill/>
                </a:ln>
                <a:solidFill>
                  <a:schemeClr val="tx1"/>
                </a:solidFill>
                <a:effectLst/>
                <a:latin typeface="Arial" pitchFamily="34" charset="0"/>
                <a:ea typeface="Times New Roman" pitchFamily="18" charset="0"/>
                <a:cs typeface="Arial" pitchFamily="34" charset="0"/>
              </a:rPr>
              <a:t>Loren’i</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Almanya'dan geri almak istemesi</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*Rusya'nın Panslavizm (Balkanlar'daki Slav ırkındakileri kendi yönetimine almak) politikasıyla sıcak denizleri ve boğazları ele geçirmek istemesi</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*İtalya ve Almanya'nın güçlenmesinin İngiltere ve Fransa'yı telaşlandırması </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*Avusturya-Macaristan'ın, Rusya'nın balkanlardaki ilerleyişinde rahatsız olması</a:t>
            </a:r>
            <a:endParaRPr kumimoji="0" lang="tr-TR" sz="32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214282" y="500042"/>
            <a:ext cx="8715436"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err="1">
                <a:ln>
                  <a:noFill/>
                </a:ln>
                <a:solidFill>
                  <a:srgbClr val="FF0000"/>
                </a:solidFill>
                <a:effectLst/>
                <a:latin typeface="Arial" pitchFamily="34" charset="0"/>
                <a:ea typeface="Times New Roman" pitchFamily="18" charset="0"/>
                <a:cs typeface="Arial" pitchFamily="34" charset="0"/>
              </a:rPr>
              <a:t>Kuvay</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-ı Milliye:</a:t>
            </a:r>
          </a:p>
          <a:p>
            <a:pPr marL="0" marR="0" lvl="0" indent="457200" algn="just"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1-</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Türk milletinin bağımsız yaşama ve vatanseverlik duygusundan ortaya</a:t>
            </a:r>
            <a:r>
              <a:rPr kumimoji="0" lang="tr-TR" sz="3200" b="1" i="0" u="none" strike="noStrike" cap="none" normalizeH="0" baseline="0" dirty="0">
                <a:ln>
                  <a:noFill/>
                </a:ln>
                <a:solidFill>
                  <a:srgbClr val="00206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çıkan direniş azmi. </a:t>
            </a:r>
          </a:p>
          <a:p>
            <a:pPr marL="0" marR="0" lvl="0" indent="457200" algn="just"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2-</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 Düşmana karşı düzensiz silahlı mücadele için kurulan birlik.</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Terhis edilen askerlerin de yer aldığı bu birliklere eli silah tutan kadın-erkek bütün vatanseverler katılabiliyordu. Büyük çoğunluğunu </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sivil halkın</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oluşturduğu bu birliklerin </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ihtiyaçları da yine halk</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tarafından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karşılanıyordu.</a:t>
            </a:r>
            <a:endParaRPr kumimoji="0" lang="tr-TR" sz="32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Kuvayi Milliye"/>
          <p:cNvPicPr>
            <a:picLocks noChangeAspect="1" noChangeArrowheads="1"/>
          </p:cNvPicPr>
          <p:nvPr/>
        </p:nvPicPr>
        <p:blipFill>
          <a:blip r:embed="rId2"/>
          <a:srcRect/>
          <a:stretch>
            <a:fillRect/>
          </a:stretch>
        </p:blipFill>
        <p:spPr bwMode="auto">
          <a:xfrm>
            <a:off x="500034" y="285728"/>
            <a:ext cx="8215370" cy="6143668"/>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58" y="428604"/>
            <a:ext cx="8643998" cy="3970318"/>
          </a:xfrm>
          <a:prstGeom prst="rect">
            <a:avLst/>
          </a:prstGeom>
        </p:spPr>
        <p:txBody>
          <a:bodyPr wrap="square">
            <a:spAutoFit/>
          </a:bodyPr>
          <a:lstStyle/>
          <a:p>
            <a:r>
              <a:rPr kumimoji="0" lang="tr-TR" sz="3600" b="0" i="0" u="none" strike="noStrike" cap="none" normalizeH="0" baseline="0" dirty="0">
                <a:ln>
                  <a:noFill/>
                </a:ln>
                <a:solidFill>
                  <a:srgbClr val="000000"/>
                </a:solidFill>
                <a:effectLst/>
                <a:latin typeface="Arial" pitchFamily="34" charset="0"/>
                <a:ea typeface="Times New Roman" pitchFamily="18" charset="0"/>
                <a:cs typeface="Arial" pitchFamily="34" charset="0"/>
              </a:rPr>
              <a:t>. </a:t>
            </a:r>
            <a:r>
              <a:rPr kumimoji="0" lang="tr-TR" sz="3600" b="0" i="0" u="none" strike="noStrike" cap="none" normalizeH="0" baseline="0" dirty="0" err="1">
                <a:ln>
                  <a:noFill/>
                </a:ln>
                <a:solidFill>
                  <a:srgbClr val="000000"/>
                </a:solidFill>
                <a:effectLst/>
                <a:latin typeface="Arial" pitchFamily="34" charset="0"/>
                <a:ea typeface="Times New Roman" pitchFamily="18" charset="0"/>
                <a:cs typeface="Arial" pitchFamily="34" charset="0"/>
              </a:rPr>
              <a:t>Kuvâ</a:t>
            </a:r>
            <a:r>
              <a:rPr kumimoji="0" lang="tr-TR" sz="3600" b="0" i="0" u="none" strike="noStrike" cap="none" normalizeH="0" baseline="0" dirty="0">
                <a:ln>
                  <a:noFill/>
                </a:ln>
                <a:solidFill>
                  <a:srgbClr val="000000"/>
                </a:solidFill>
                <a:effectLst/>
                <a:latin typeface="Arial" pitchFamily="34" charset="0"/>
                <a:ea typeface="Times New Roman" pitchFamily="18" charset="0"/>
                <a:cs typeface="Arial" pitchFamily="34" charset="0"/>
              </a:rPr>
              <a:t>-</a:t>
            </a:r>
            <a:r>
              <a:rPr kumimoji="0" lang="tr-TR" sz="3600" b="0" i="0" u="none" strike="noStrike" cap="none" normalizeH="0" baseline="0" dirty="0" err="1">
                <a:ln>
                  <a:noFill/>
                </a:ln>
                <a:solidFill>
                  <a:srgbClr val="000000"/>
                </a:solidFill>
                <a:effectLst/>
                <a:latin typeface="Arial" pitchFamily="34" charset="0"/>
                <a:ea typeface="Times New Roman" pitchFamily="18" charset="0"/>
                <a:cs typeface="Arial" pitchFamily="34" charset="0"/>
              </a:rPr>
              <a:t>yı</a:t>
            </a:r>
            <a:r>
              <a:rPr kumimoji="0" lang="tr-TR" sz="3600" b="0" i="0" u="none" strike="noStrike" cap="none" normalizeH="0" baseline="0" dirty="0">
                <a:ln>
                  <a:noFill/>
                </a:ln>
                <a:solidFill>
                  <a:srgbClr val="000000"/>
                </a:solidFill>
                <a:effectLst/>
                <a:latin typeface="Arial" pitchFamily="34" charset="0"/>
                <a:ea typeface="Times New Roman" pitchFamily="18" charset="0"/>
                <a:cs typeface="Arial" pitchFamily="34" charset="0"/>
              </a:rPr>
              <a:t> Millîye birlikleri, düzenli ordu kurulana kadar işgalci devletlere</a:t>
            </a:r>
            <a:r>
              <a:rPr kumimoji="0" lang="tr-TR" sz="36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600" b="0" i="0" u="none" strike="noStrike" cap="none" normalizeH="0" baseline="0" dirty="0">
                <a:ln>
                  <a:noFill/>
                </a:ln>
                <a:solidFill>
                  <a:srgbClr val="000000"/>
                </a:solidFill>
                <a:effectLst/>
                <a:latin typeface="Arial" pitchFamily="34" charset="0"/>
                <a:ea typeface="Times New Roman" pitchFamily="18" charset="0"/>
                <a:cs typeface="Arial" pitchFamily="34" charset="0"/>
              </a:rPr>
              <a:t>karşı mücadele ettiler. BMM açıldıktan sonra meclise karşı çıkarılan isyanların bastırılmasında görev aldılar. BMM açıldıktan sonra </a:t>
            </a:r>
            <a:r>
              <a:rPr kumimoji="0" lang="tr-TR" sz="3600" b="0" i="0" u="none" strike="noStrike" cap="none" normalizeH="0" baseline="0" dirty="0" err="1">
                <a:ln>
                  <a:noFill/>
                </a:ln>
                <a:solidFill>
                  <a:srgbClr val="000000"/>
                </a:solidFill>
                <a:effectLst/>
                <a:latin typeface="Arial" pitchFamily="34" charset="0"/>
                <a:ea typeface="Times New Roman" pitchFamily="18" charset="0"/>
                <a:cs typeface="Arial" pitchFamily="34" charset="0"/>
              </a:rPr>
              <a:t>Kuvâ</a:t>
            </a:r>
            <a:r>
              <a:rPr kumimoji="0" lang="tr-TR" sz="3600" b="0" i="0" u="none" strike="noStrike" cap="none" normalizeH="0" baseline="0" dirty="0">
                <a:ln>
                  <a:noFill/>
                </a:ln>
                <a:solidFill>
                  <a:srgbClr val="000000"/>
                </a:solidFill>
                <a:effectLst/>
                <a:latin typeface="Arial" pitchFamily="34" charset="0"/>
                <a:ea typeface="Times New Roman" pitchFamily="18" charset="0"/>
                <a:cs typeface="Arial" pitchFamily="34" charset="0"/>
              </a:rPr>
              <a:t>-</a:t>
            </a:r>
            <a:r>
              <a:rPr kumimoji="0" lang="tr-TR" sz="3600" b="0" i="0" u="none" strike="noStrike" cap="none" normalizeH="0" baseline="0" dirty="0" err="1">
                <a:ln>
                  <a:noFill/>
                </a:ln>
                <a:solidFill>
                  <a:srgbClr val="000000"/>
                </a:solidFill>
                <a:effectLst/>
                <a:latin typeface="Arial" pitchFamily="34" charset="0"/>
                <a:ea typeface="Times New Roman" pitchFamily="18" charset="0"/>
                <a:cs typeface="Arial" pitchFamily="34" charset="0"/>
              </a:rPr>
              <a:t>yı</a:t>
            </a:r>
            <a:r>
              <a:rPr kumimoji="0" lang="tr-TR" sz="3600" b="0" i="0" u="none" strike="noStrike" cap="none" normalizeH="0" baseline="0" dirty="0">
                <a:ln>
                  <a:noFill/>
                </a:ln>
                <a:solidFill>
                  <a:srgbClr val="000000"/>
                </a:solidFill>
                <a:effectLst/>
                <a:latin typeface="Arial" pitchFamily="34" charset="0"/>
                <a:ea typeface="Times New Roman" pitchFamily="18" charset="0"/>
                <a:cs typeface="Arial" pitchFamily="34" charset="0"/>
              </a:rPr>
              <a:t> Millîye birlikleri birleştirilerek düzenli orduya dönüştürüldü</a:t>
            </a:r>
            <a:endParaRPr lang="tr-TR" sz="36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214282" y="428604"/>
            <a:ext cx="8643998"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tr-TR" sz="3600" b="1" i="0" u="none" strike="noStrike" cap="none" normalizeH="0" baseline="0" dirty="0">
                <a:ln>
                  <a:noFill/>
                </a:ln>
                <a:solidFill>
                  <a:srgbClr val="FF0000"/>
                </a:solidFill>
                <a:effectLst/>
                <a:latin typeface="Arial" pitchFamily="34" charset="0"/>
                <a:ea typeface="Times New Roman" pitchFamily="18" charset="0"/>
                <a:cs typeface="Arial" pitchFamily="34" charset="0"/>
              </a:rPr>
              <a:t>Manda ve Himayecilik: </a:t>
            </a:r>
            <a:r>
              <a:rPr kumimoji="0" lang="tr-TR" sz="3600" b="0" i="0" u="none" strike="noStrike" cap="none" normalizeH="0" baseline="0" dirty="0">
                <a:ln>
                  <a:noFill/>
                </a:ln>
                <a:solidFill>
                  <a:srgbClr val="000000"/>
                </a:solidFill>
                <a:effectLst/>
                <a:latin typeface="Arial" pitchFamily="34" charset="0"/>
                <a:ea typeface="Times New Roman" pitchFamily="18" charset="0"/>
                <a:cs typeface="Arial" pitchFamily="34" charset="0"/>
              </a:rPr>
              <a:t>Kendisini idare edemeyecek kadar zayıf ve güçsüz ülkelerin güçlü</a:t>
            </a:r>
            <a:r>
              <a:rPr kumimoji="0" lang="tr-TR" sz="3600" b="1" i="0" u="none" strike="noStrike" cap="none" normalizeH="0" baseline="0" dirty="0">
                <a:ln>
                  <a:noFill/>
                </a:ln>
                <a:solidFill>
                  <a:srgbClr val="002060"/>
                </a:solidFill>
                <a:effectLst/>
                <a:latin typeface="Arial" pitchFamily="34" charset="0"/>
                <a:ea typeface="Times New Roman" pitchFamily="18" charset="0"/>
                <a:cs typeface="Arial" pitchFamily="34" charset="0"/>
              </a:rPr>
              <a:t> </a:t>
            </a:r>
            <a:r>
              <a:rPr kumimoji="0" lang="tr-TR" sz="3600" b="0" i="0" u="none" strike="noStrike" cap="none" normalizeH="0" baseline="0" dirty="0">
                <a:ln>
                  <a:noFill/>
                </a:ln>
                <a:solidFill>
                  <a:srgbClr val="000000"/>
                </a:solidFill>
                <a:effectLst/>
                <a:latin typeface="Arial" pitchFamily="34" charset="0"/>
                <a:ea typeface="Times New Roman" pitchFamily="18" charset="0"/>
                <a:cs typeface="Arial" pitchFamily="34" charset="0"/>
              </a:rPr>
              <a:t>devletler tarafından yönetilmesi sistemidir.</a:t>
            </a:r>
            <a:endParaRPr kumimoji="0" lang="tr-TR" sz="3600" b="0" i="0" u="none" strike="noStrike" cap="none" normalizeH="0" baseline="0" dirty="0">
              <a:ln>
                <a:noFill/>
              </a:ln>
              <a:solidFill>
                <a:schemeClr val="tx1"/>
              </a:solidFill>
              <a:effectLst/>
              <a:latin typeface="Arial" pitchFamily="34" charset="0"/>
              <a:cs typeface="Arial" pitchFamily="34" charset="0"/>
            </a:endParaRPr>
          </a:p>
        </p:txBody>
      </p:sp>
      <p:sp>
        <p:nvSpPr>
          <p:cNvPr id="30722" name="AutoShape 2" descr="Manda ve himaye kabul edilemez...&quot;... - Atatürk Türkiyesi | Faceboo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0724" name="Picture 4" descr="Gonca Dural ar Twitter: “-Manda ve himaye kabul edilemez. -Her türlü  yabancı işgal ve müdahalesine karşı millet top yekûn kendisini savunacak ve  direnecektir. #SivasKongresi… https://t.co/s2KH5VvOXo”"/>
          <p:cNvPicPr>
            <a:picLocks noChangeAspect="1" noChangeArrowheads="1"/>
          </p:cNvPicPr>
          <p:nvPr/>
        </p:nvPicPr>
        <p:blipFill>
          <a:blip r:embed="rId2"/>
          <a:srcRect/>
          <a:stretch>
            <a:fillRect/>
          </a:stretch>
        </p:blipFill>
        <p:spPr bwMode="auto">
          <a:xfrm>
            <a:off x="4000496" y="2714620"/>
            <a:ext cx="4929172" cy="3986197"/>
          </a:xfrm>
          <a:prstGeom prst="rect">
            <a:avLst/>
          </a:prstGeom>
          <a:noFill/>
        </p:spPr>
      </p:pic>
      <p:pic>
        <p:nvPicPr>
          <p:cNvPr id="30726" name="Picture 6" descr="Desen Bayrak - Türk Bayrağı 100x150cm Fiyatları ve Özellikleri"/>
          <p:cNvPicPr>
            <a:picLocks noChangeAspect="1" noChangeArrowheads="1"/>
          </p:cNvPicPr>
          <p:nvPr/>
        </p:nvPicPr>
        <p:blipFill>
          <a:blip r:embed="rId3"/>
          <a:srcRect/>
          <a:stretch>
            <a:fillRect/>
          </a:stretch>
        </p:blipFill>
        <p:spPr bwMode="auto">
          <a:xfrm>
            <a:off x="142844" y="2714620"/>
            <a:ext cx="3929060" cy="3857652"/>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214282" y="214290"/>
            <a:ext cx="8715436"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392113" algn="l"/>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İSTİKLAL YOLCULUĞU (2. Ünite 5. Kazanım)</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392113" algn="l"/>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SAMSUN'A ÇIKIŞ :</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92113" algn="l"/>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İstanbul  Hükümeti  Rumlarla  Türkler  arasındaki  olayları  incelemek  için  Mustafa  Kemal'in </a:t>
            </a:r>
            <a:r>
              <a:rPr kumimoji="0" lang="tr-TR" sz="2800" b="0" i="0" u="none" strike="noStrike" cap="none" normalizeH="0" baseline="0" dirty="0">
                <a:ln>
                  <a:noFill/>
                </a:ln>
                <a:solidFill>
                  <a:srgbClr val="002060"/>
                </a:solidFill>
                <a:effectLst/>
                <a:latin typeface="Arial" pitchFamily="34" charset="0"/>
                <a:ea typeface="Times New Roman" pitchFamily="18" charset="0"/>
                <a:cs typeface="Arial" pitchFamily="34" charset="0"/>
              </a:rPr>
              <a:t>9</a:t>
            </a:r>
            <a:r>
              <a:rPr lang="tr-TR" sz="2800" dirty="0">
                <a:solidFill>
                  <a:srgbClr val="002060"/>
                </a:solidFill>
                <a:latin typeface="Arial" pitchFamily="34" charset="0"/>
                <a:ea typeface="Times New Roman" pitchFamily="18" charset="0"/>
                <a:cs typeface="Arial" pitchFamily="34" charset="0"/>
              </a:rPr>
              <a:t>.</a:t>
            </a:r>
            <a:r>
              <a:rPr kumimoji="0" lang="tr-TR" sz="2800" b="1" i="0" u="none" strike="noStrike" cap="none" normalizeH="0" baseline="0" dirty="0">
                <a:ln>
                  <a:noFill/>
                </a:ln>
                <a:solidFill>
                  <a:srgbClr val="002060"/>
                </a:solidFill>
                <a:effectLst/>
                <a:latin typeface="Arial" pitchFamily="34" charset="0"/>
                <a:ea typeface="Times New Roman" pitchFamily="18" charset="0"/>
                <a:cs typeface="Arial" pitchFamily="34" charset="0"/>
              </a:rPr>
              <a:t>Ordu Müfettişi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olarak Samsun'a gönderdi.</a:t>
            </a:r>
            <a:r>
              <a:rPr kumimoji="0" lang="tr-TR" sz="2800" b="1" i="0" u="none" strike="noStrike" cap="none" normalizeH="0" baseline="0" dirty="0">
                <a:ln>
                  <a:noFill/>
                </a:ln>
                <a:solidFill>
                  <a:srgbClr val="002060"/>
                </a:solidFill>
                <a:effectLst/>
                <a:latin typeface="Arial" pitchFamily="34" charset="0"/>
                <a:ea typeface="Times New Roman" pitchFamily="18" charset="0"/>
                <a:cs typeface="Arial" pitchFamily="34" charset="0"/>
              </a:rPr>
              <a:t> </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Mustafa Kemal'in amacı,</a:t>
            </a:r>
            <a:r>
              <a:rPr kumimoji="0" lang="tr-TR" sz="2800" b="1" i="0" u="none" strike="noStrike" cap="none" normalizeH="0" baseline="0" dirty="0">
                <a:ln>
                  <a:noFill/>
                </a:ln>
                <a:solidFill>
                  <a:srgbClr val="002060"/>
                </a:solidFill>
                <a:effectLst/>
                <a:latin typeface="Arial" pitchFamily="34" charset="0"/>
                <a:ea typeface="Times New Roman" pitchFamily="18" charset="0"/>
                <a:cs typeface="Arial" pitchFamily="34" charset="0"/>
              </a:rPr>
              <a:t> Anadolu'ya geçip milli mücadeleyi başlatmaktı.</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92113" algn="l"/>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HAVZA GENELGESİ (28 Mayıs 1919)</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İşgalcilere karşı protestolar yapılacaktır.</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92113"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1-</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İtilaf devletlerine ve İstanbul Hükümetine uyarıcı telgraflar çekilecektir.</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92113"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2-</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Yapılan mitinglerle halkın işgale karşı birlik olması sağlanacak.</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92113"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3-</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Milli cemiyetlerin etkinliği arttıracaktır.</a:t>
            </a:r>
            <a:endParaRPr kumimoji="0" lang="tr-TR" sz="2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ATATÜRK'ÜN SAMSUNA ÇIKIŞI – 19 MAYIS"/>
          <p:cNvPicPr>
            <a:picLocks noChangeAspect="1" noChangeArrowheads="1"/>
          </p:cNvPicPr>
          <p:nvPr/>
        </p:nvPicPr>
        <p:blipFill>
          <a:blip r:embed="rId2"/>
          <a:srcRect/>
          <a:stretch>
            <a:fillRect/>
          </a:stretch>
        </p:blipFill>
        <p:spPr bwMode="auto">
          <a:xfrm>
            <a:off x="285720" y="428604"/>
            <a:ext cx="8429684" cy="6072230"/>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ChangeArrowheads="1"/>
          </p:cNvSpPr>
          <p:nvPr/>
        </p:nvSpPr>
        <p:spPr bwMode="auto">
          <a:xfrm>
            <a:off x="214282" y="285728"/>
            <a:ext cx="8715436"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Havza Genelgesi'nin Önemi: </a:t>
            </a:r>
            <a:r>
              <a:rPr kumimoji="0" lang="tr-TR" sz="3200" b="0" i="0" u="none" strike="noStrike" cap="none" normalizeH="0" baseline="0" dirty="0">
                <a:ln>
                  <a:noFill/>
                </a:ln>
                <a:solidFill>
                  <a:srgbClr val="002060"/>
                </a:solidFill>
                <a:effectLst/>
                <a:latin typeface="Arial" pitchFamily="34" charset="0"/>
                <a:ea typeface="Times New Roman" pitchFamily="18" charset="0"/>
                <a:cs typeface="Arial" pitchFamily="34" charset="0"/>
              </a:rPr>
              <a:t>Bu genelge milli mücadele ile ilgili ilk belgedir ve ilk kez</a:t>
            </a:r>
            <a:r>
              <a:rPr kumimoji="0" lang="tr-TR" sz="3200" b="1" i="0" u="none" strike="noStrike" cap="none" normalizeH="0" baseline="0" dirty="0">
                <a:ln>
                  <a:noFill/>
                </a:ln>
                <a:solidFill>
                  <a:srgbClr val="00206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2060"/>
                </a:solidFill>
                <a:effectLst/>
                <a:latin typeface="Arial" pitchFamily="34" charset="0"/>
                <a:ea typeface="Times New Roman" pitchFamily="18" charset="0"/>
                <a:cs typeface="Arial" pitchFamily="34" charset="0"/>
              </a:rPr>
              <a:t>işgallere karşı çıkılmıştır</a:t>
            </a:r>
            <a:r>
              <a:rPr kumimoji="0" lang="tr-TR" sz="1200" b="0" i="0" u="none" strike="noStrike" cap="none" normalizeH="0" baseline="0" dirty="0">
                <a:ln>
                  <a:noFill/>
                </a:ln>
                <a:solidFill>
                  <a:srgbClr val="002060"/>
                </a:solidFill>
                <a:effectLst/>
                <a:latin typeface="Arial" pitchFamily="34" charset="0"/>
                <a:ea typeface="Times New Roman" pitchFamily="18" charset="0"/>
                <a:cs typeface="Arial" pitchFamily="34" charset="0"/>
              </a:rPr>
              <a:t>.</a:t>
            </a:r>
            <a:endParaRPr kumimoji="0" lang="tr-TR" sz="1800" b="0" i="0" u="none" strike="noStrike" cap="none" normalizeH="0" baseline="0" dirty="0">
              <a:ln>
                <a:noFill/>
              </a:ln>
              <a:solidFill>
                <a:schemeClr val="tx1"/>
              </a:solidFill>
              <a:effectLst/>
              <a:latin typeface="Arial" pitchFamily="34" charset="0"/>
              <a:cs typeface="Arial" pitchFamily="34" charset="0"/>
            </a:endParaRPr>
          </a:p>
        </p:txBody>
      </p:sp>
      <p:pic>
        <p:nvPicPr>
          <p:cNvPr id="28674" name="Picture 2" descr="Havza Genelgesi ve Maddeleri - Sosyal Bilgiler"/>
          <p:cNvPicPr>
            <a:picLocks noChangeAspect="1" noChangeArrowheads="1"/>
          </p:cNvPicPr>
          <p:nvPr/>
        </p:nvPicPr>
        <p:blipFill>
          <a:blip r:embed="rId2"/>
          <a:srcRect/>
          <a:stretch>
            <a:fillRect/>
          </a:stretch>
        </p:blipFill>
        <p:spPr bwMode="auto">
          <a:xfrm>
            <a:off x="928662" y="2000240"/>
            <a:ext cx="7500990" cy="4357718"/>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428596" y="357166"/>
            <a:ext cx="8501122"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2438" algn="l" defTabSz="914400" rtl="0" eaLnBrk="1" fontAlgn="base" latinLnBrk="0" hangingPunct="1">
              <a:lnSpc>
                <a:spcPct val="100000"/>
              </a:lnSpc>
              <a:spcBef>
                <a:spcPct val="0"/>
              </a:spcBef>
              <a:spcAft>
                <a:spcPct val="0"/>
              </a:spcAft>
              <a:buClrTx/>
              <a:buSzTx/>
              <a:buFontTx/>
              <a:buNone/>
              <a:tabLst>
                <a:tab pos="631825" algn="l"/>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AMASYA GENELGESİ (22 Haziran 1919):</a:t>
            </a:r>
            <a:endParaRPr lang="tr-TR" sz="2800" dirty="0">
              <a:latin typeface="Arial" pitchFamily="34" charset="0"/>
              <a:ea typeface="Times New Roman" pitchFamily="18" charset="0"/>
              <a:cs typeface="Arial" pitchFamily="34" charset="0"/>
            </a:endParaRPr>
          </a:p>
          <a:p>
            <a:pPr marL="0" marR="0" lvl="0" indent="452438" algn="l" defTabSz="914400" rtl="0" eaLnBrk="1" fontAlgn="base" latinLnBrk="0" hangingPunct="1">
              <a:lnSpc>
                <a:spcPct val="100000"/>
              </a:lnSpc>
              <a:spcBef>
                <a:spcPct val="0"/>
              </a:spcBef>
              <a:spcAft>
                <a:spcPct val="0"/>
              </a:spcAft>
              <a:buClrTx/>
              <a:buSzTx/>
              <a:buFontTx/>
              <a:buNone/>
              <a:tabLst>
                <a:tab pos="631825"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1.madde yorumu: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Kurtuluş Savaşı'nın</a:t>
            </a: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 gerekçesi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belirtilmiştir.</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452438" algn="l" defTabSz="914400" rtl="0" eaLnBrk="0" fontAlgn="base" latinLnBrk="0" hangingPunct="0">
              <a:lnSpc>
                <a:spcPct val="100000"/>
              </a:lnSpc>
              <a:spcBef>
                <a:spcPct val="0"/>
              </a:spcBef>
              <a:spcAft>
                <a:spcPct val="0"/>
              </a:spcAft>
              <a:buClrTx/>
              <a:buSzTx/>
              <a:tabLst>
                <a:tab pos="631825"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2.madde yorumu</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a:t>
            </a: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Kurtuluş Savaşı'nın</a:t>
            </a: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 gerekçesi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belirtilmiştir.</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452438" algn="l" defTabSz="914400" rtl="0" eaLnBrk="0" fontAlgn="base" latinLnBrk="0" hangingPunct="0">
              <a:lnSpc>
                <a:spcPct val="100000"/>
              </a:lnSpc>
              <a:spcBef>
                <a:spcPct val="0"/>
              </a:spcBef>
              <a:spcAft>
                <a:spcPct val="0"/>
              </a:spcAft>
              <a:buClrTx/>
              <a:buSzTx/>
              <a:tabLst>
                <a:tab pos="631825"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3.madde yorumu</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a:t>
            </a: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Kurtuluş Savaşı'nın</a:t>
            </a: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 amacı ve yöntemi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belirtilmiştir.</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452438" algn="l" defTabSz="914400" rtl="0" eaLnBrk="0" fontAlgn="base" latinLnBrk="0" hangingPunct="0">
              <a:lnSpc>
                <a:spcPct val="100000"/>
              </a:lnSpc>
              <a:spcBef>
                <a:spcPct val="0"/>
              </a:spcBef>
              <a:spcAft>
                <a:spcPct val="0"/>
              </a:spcAft>
              <a:buClrTx/>
              <a:buSzTx/>
              <a:tabLst>
                <a:tab pos="631825"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4.madde yorumu: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İlk defa milli bir kurulun varlığından bahsedilmiştir.</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452438" algn="l" defTabSz="914400" rtl="0" eaLnBrk="0" fontAlgn="base" latinLnBrk="0" hangingPunct="0">
              <a:lnSpc>
                <a:spcPct val="100000"/>
              </a:lnSpc>
              <a:spcBef>
                <a:spcPct val="0"/>
              </a:spcBef>
              <a:spcAft>
                <a:spcPct val="0"/>
              </a:spcAft>
              <a:buClrTx/>
              <a:buSzTx/>
              <a:tabLst>
                <a:tab pos="631825"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5.madde yorumu: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Milli mücadele taraftarı kişilerin seçilmesine çalışılmıştır.</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452438" algn="l" defTabSz="914400" rtl="0" eaLnBrk="0" fontAlgn="base" latinLnBrk="0" hangingPunct="0">
              <a:lnSpc>
                <a:spcPct val="100000"/>
              </a:lnSpc>
              <a:spcBef>
                <a:spcPct val="0"/>
              </a:spcBef>
              <a:spcAft>
                <a:spcPct val="0"/>
              </a:spcAft>
              <a:buClrTx/>
              <a:buSzTx/>
              <a:tabLst>
                <a:tab pos="631825"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6.madde yorumu: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İstanbul Hükümeti'nin ve itilaf devletlerinin Sivas kongresini engellemeye</a:t>
            </a: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yönelik faaliyetlerine karşı önlem alınmıştır.</a:t>
            </a:r>
            <a:endParaRPr kumimoji="0" lang="tr-TR" sz="2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285720" y="357166"/>
            <a:ext cx="8643998"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Amasya Genelgesi'nin Önemi:</a:t>
            </a:r>
            <a:endParaRPr kumimoji="0" lang="tr-TR" sz="2800" b="0" i="0" u="none" strike="noStrike" cap="none" normalizeH="0" baseline="0" dirty="0">
              <a:ln>
                <a:noFill/>
              </a:ln>
              <a:solidFill>
                <a:srgbClr val="FF0000"/>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1-</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Kurtuluş Savaşı'nın amacı yöntemi ve gerekçesi belirtmiştir.</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2-</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Kurtuluş Savaşı için atılan ilk önemli adımdır.</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3-</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İlk defa millet egemenliğinden bahsedilmiştir.</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4-</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İlk defa İstanbul Hükümeti'nin görevini yapamadığından ve milli bir kurulun varlığından bahsedilmiştir.</a:t>
            </a:r>
          </a:p>
          <a:p>
            <a:pPr marL="0" marR="0" lvl="0" indent="457200" algn="l" defTabSz="914400" rtl="0" eaLnBrk="0" fontAlgn="base" latinLnBrk="0" hangingPunct="0">
              <a:lnSpc>
                <a:spcPct val="100000"/>
              </a:lnSpc>
              <a:spcBef>
                <a:spcPct val="0"/>
              </a:spcBef>
              <a:spcAft>
                <a:spcPct val="0"/>
              </a:spcAft>
              <a:buClrTx/>
              <a:buSzTx/>
              <a:buFontTx/>
              <a:buNone/>
              <a:tabLst/>
            </a:pPr>
            <a:endParaRPr lang="tr-TR" sz="2800" dirty="0">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BİLGİ NOTU: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Mustafa Kemal,</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Erzurum Kongresi öncesi askeri ve resmi görevinden istifa</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etmiştir.</a:t>
            </a:r>
            <a:endParaRPr kumimoji="0" lang="tr-TR" sz="2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Amasya Genelgesi Önemi ve Özellikleri | by Eğitim Portalı | Medium"/>
          <p:cNvPicPr>
            <a:picLocks noChangeAspect="1" noChangeArrowheads="1"/>
          </p:cNvPicPr>
          <p:nvPr/>
        </p:nvPicPr>
        <p:blipFill>
          <a:blip r:embed="rId2"/>
          <a:srcRect/>
          <a:stretch>
            <a:fillRect/>
          </a:stretch>
        </p:blipFill>
        <p:spPr bwMode="auto">
          <a:xfrm>
            <a:off x="571472" y="357166"/>
            <a:ext cx="8001056" cy="607223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1 dunya-savasi"/>
          <p:cNvPicPr>
            <a:picLocks noChangeAspect="1" noChangeArrowheads="1"/>
          </p:cNvPicPr>
          <p:nvPr/>
        </p:nvPicPr>
        <p:blipFill>
          <a:blip r:embed="rId2"/>
          <a:srcRect/>
          <a:stretch>
            <a:fillRect/>
          </a:stretch>
        </p:blipFill>
        <p:spPr bwMode="auto">
          <a:xfrm>
            <a:off x="285720" y="357166"/>
            <a:ext cx="8358246" cy="6000792"/>
          </a:xfrm>
          <a:prstGeom prst="rect">
            <a:avLst/>
          </a:prstGeom>
          <a:noFill/>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428596" y="285728"/>
            <a:ext cx="8501122"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609600" algn="l"/>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ERZURUM KONGRESİ </a:t>
            </a:r>
          </a:p>
          <a:p>
            <a:pPr marL="0" marR="0" lvl="0" indent="0" algn="ctr" defTabSz="914400" rtl="0" eaLnBrk="1" fontAlgn="base" latinLnBrk="0" hangingPunct="1">
              <a:lnSpc>
                <a:spcPct val="100000"/>
              </a:lnSpc>
              <a:spcBef>
                <a:spcPct val="0"/>
              </a:spcBef>
              <a:spcAft>
                <a:spcPct val="0"/>
              </a:spcAft>
              <a:buClrTx/>
              <a:buSzTx/>
              <a:buFontTx/>
              <a:buNone/>
              <a:tabLst>
                <a:tab pos="609600" algn="l"/>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(23 Temmuz-7 Ağustos 1919):</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Doğu  Anadolu  Müdafaa-i  Hukuk  Cemiyeti  tarafından  kongre  yapılmıştır</a:t>
            </a: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Amaç,</a:t>
            </a: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doğuda</a:t>
            </a:r>
            <a:endParaRPr kumimoji="0" lang="tr-TR" sz="2800" b="0" i="0" u="none" strike="noStrike" cap="none" normalizeH="0" baseline="0" dirty="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Ermeni devletinin kurulmasını önlemekti</a:t>
            </a:r>
            <a:r>
              <a:rPr kumimoji="0" lang="tr-TR" sz="2800" b="1" i="0" u="none" strike="noStrike" cap="none" normalizeH="0" baseline="0" dirty="0">
                <a:ln>
                  <a:noFill/>
                </a:ln>
                <a:solidFill>
                  <a:srgbClr val="002060"/>
                </a:solidFill>
                <a:effectLst/>
                <a:latin typeface="Arial" pitchFamily="34" charset="0"/>
                <a:ea typeface="Times New Roman" pitchFamily="18" charset="0"/>
                <a:cs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609600"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1.madde yorumu: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Türklerin çoğunlukta olduğu yerler ifade edilerek vatanın bölünmezliği</a:t>
            </a: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vurgulandı.</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609600"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2.madde yorumu: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İşgallere karşı direniş hareketlerinin birleştirilmesi amaçlandı.</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609600"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3.madde yorumu: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İstanbul Hükümeti'nin teslimiyetçi politikasına karşı çıkılmıştır.</a:t>
            </a:r>
            <a:endParaRPr kumimoji="0" lang="tr-TR" sz="2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Perpa Ticaret Merkezi » Yönetimden Haberler» Erzurum Kongresi'nin 100.  Yildönümü ( 23 Temmuz -7 Ağustos 1919)"/>
          <p:cNvPicPr>
            <a:picLocks noChangeAspect="1" noChangeArrowheads="1"/>
          </p:cNvPicPr>
          <p:nvPr/>
        </p:nvPicPr>
        <p:blipFill>
          <a:blip r:embed="rId2"/>
          <a:srcRect/>
          <a:stretch>
            <a:fillRect/>
          </a:stretch>
        </p:blipFill>
        <p:spPr bwMode="auto">
          <a:xfrm>
            <a:off x="357158" y="357166"/>
            <a:ext cx="8358246" cy="6076966"/>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42844" y="357167"/>
            <a:ext cx="8786874" cy="5078313"/>
          </a:xfrm>
          <a:prstGeom prst="rect">
            <a:avLst/>
          </a:prstGeom>
        </p:spPr>
        <p:txBody>
          <a:bodyPr wrap="square">
            <a:spAutoFit/>
          </a:bodyPr>
          <a:lstStyle/>
          <a:p>
            <a:pPr lvl="0" eaLnBrk="0" fontAlgn="base" hangingPunct="0">
              <a:spcBef>
                <a:spcPct val="0"/>
              </a:spcBef>
              <a:spcAft>
                <a:spcPct val="0"/>
              </a:spcAft>
              <a:tabLst>
                <a:tab pos="609600" algn="l"/>
              </a:tabLst>
            </a:pPr>
            <a:r>
              <a:rPr kumimoji="0" lang="tr-TR" sz="3600" b="0" i="0" u="none" strike="noStrike" cap="none" normalizeH="0" baseline="0" dirty="0">
                <a:ln>
                  <a:noFill/>
                </a:ln>
                <a:solidFill>
                  <a:srgbClr val="FF0000"/>
                </a:solidFill>
                <a:effectLst/>
                <a:latin typeface="Arial" pitchFamily="34" charset="0"/>
                <a:ea typeface="Times New Roman" pitchFamily="18" charset="0"/>
                <a:cs typeface="Arial" pitchFamily="34" charset="0"/>
              </a:rPr>
              <a:t>4.madde yorumu: </a:t>
            </a:r>
            <a:r>
              <a:rPr kumimoji="0" lang="tr-TR" sz="3600" b="0" i="0" u="none" strike="noStrike" cap="none" normalizeH="0" baseline="0" dirty="0">
                <a:ln>
                  <a:noFill/>
                </a:ln>
                <a:solidFill>
                  <a:srgbClr val="000000"/>
                </a:solidFill>
                <a:effectLst/>
                <a:latin typeface="Arial" pitchFamily="34" charset="0"/>
                <a:ea typeface="Times New Roman" pitchFamily="18" charset="0"/>
                <a:cs typeface="Arial" pitchFamily="34" charset="0"/>
              </a:rPr>
              <a:t>Milli bağımsızlık ve millet egemenliği amaçlanmıştır.</a:t>
            </a:r>
            <a:endParaRPr kumimoji="0" lang="tr-TR" sz="3600" b="0" i="0" u="none" strike="noStrike" cap="none" normalizeH="0" baseline="0" dirty="0">
              <a:ln>
                <a:noFill/>
              </a:ln>
              <a:solidFill>
                <a:schemeClr val="tx1"/>
              </a:solidFill>
              <a:effectLst/>
              <a:latin typeface="Arial" pitchFamily="34" charset="0"/>
              <a:cs typeface="Arial" pitchFamily="34" charset="0"/>
            </a:endParaRPr>
          </a:p>
          <a:p>
            <a:pPr lvl="0" eaLnBrk="0" fontAlgn="base" hangingPunct="0">
              <a:spcBef>
                <a:spcPct val="0"/>
              </a:spcBef>
              <a:spcAft>
                <a:spcPct val="0"/>
              </a:spcAft>
              <a:tabLst>
                <a:tab pos="609600" algn="l"/>
              </a:tabLst>
            </a:pPr>
            <a:r>
              <a:rPr kumimoji="0" lang="tr-TR" sz="3600" b="0" i="0" u="none" strike="noStrike" cap="none" normalizeH="0" baseline="0" dirty="0">
                <a:ln>
                  <a:noFill/>
                </a:ln>
                <a:solidFill>
                  <a:srgbClr val="FF0000"/>
                </a:solidFill>
                <a:effectLst/>
                <a:latin typeface="Arial" pitchFamily="34" charset="0"/>
                <a:ea typeface="Times New Roman" pitchFamily="18" charset="0"/>
                <a:cs typeface="Arial" pitchFamily="34" charset="0"/>
              </a:rPr>
              <a:t>5.madde yorumu: </a:t>
            </a:r>
            <a:r>
              <a:rPr kumimoji="0" lang="tr-TR" sz="3600" b="0" i="0" u="none" strike="noStrike" cap="none" normalizeH="0" baseline="0" dirty="0">
                <a:ln>
                  <a:noFill/>
                </a:ln>
                <a:solidFill>
                  <a:srgbClr val="000000"/>
                </a:solidFill>
                <a:effectLst/>
                <a:latin typeface="Arial" pitchFamily="34" charset="0"/>
                <a:ea typeface="Times New Roman" pitchFamily="18" charset="0"/>
                <a:cs typeface="Arial" pitchFamily="34" charset="0"/>
              </a:rPr>
              <a:t>Azınlıkların bağımsız devlet kurmalarına karşı çıkılmıştır.</a:t>
            </a:r>
            <a:endParaRPr kumimoji="0" lang="tr-TR" sz="3600" b="0" i="0" u="none" strike="noStrike" cap="none" normalizeH="0" baseline="0" dirty="0">
              <a:ln>
                <a:noFill/>
              </a:ln>
              <a:solidFill>
                <a:schemeClr val="tx1"/>
              </a:solidFill>
              <a:effectLst/>
              <a:latin typeface="Arial" pitchFamily="34" charset="0"/>
              <a:cs typeface="Arial" pitchFamily="34" charset="0"/>
            </a:endParaRPr>
          </a:p>
          <a:p>
            <a:pPr lvl="0" eaLnBrk="0" fontAlgn="base" hangingPunct="0">
              <a:spcBef>
                <a:spcPct val="0"/>
              </a:spcBef>
              <a:spcAft>
                <a:spcPct val="0"/>
              </a:spcAft>
              <a:tabLst>
                <a:tab pos="609600" algn="l"/>
              </a:tabLst>
            </a:pPr>
            <a:r>
              <a:rPr kumimoji="0" lang="tr-TR" sz="3600" b="0" i="0" u="none" strike="noStrike" cap="none" normalizeH="0" baseline="0" dirty="0">
                <a:ln>
                  <a:noFill/>
                </a:ln>
                <a:solidFill>
                  <a:srgbClr val="FF0000"/>
                </a:solidFill>
                <a:effectLst/>
                <a:latin typeface="Arial" pitchFamily="34" charset="0"/>
                <a:ea typeface="Times New Roman" pitchFamily="18" charset="0"/>
                <a:cs typeface="Arial" pitchFamily="34" charset="0"/>
              </a:rPr>
              <a:t>6.madde yorumu: </a:t>
            </a:r>
            <a:r>
              <a:rPr kumimoji="0" lang="tr-TR" sz="3600" b="0" i="0" u="none" strike="noStrike" cap="none" normalizeH="0" baseline="0" dirty="0">
                <a:ln>
                  <a:noFill/>
                </a:ln>
                <a:solidFill>
                  <a:srgbClr val="000000"/>
                </a:solidFill>
                <a:effectLst/>
                <a:latin typeface="Arial" pitchFamily="34" charset="0"/>
                <a:ea typeface="Times New Roman" pitchFamily="18" charset="0"/>
                <a:cs typeface="Arial" pitchFamily="34" charset="0"/>
              </a:rPr>
              <a:t>Tek şart tam bağımsızlıktır.</a:t>
            </a:r>
            <a:endParaRPr kumimoji="0" lang="tr-TR" sz="3600" b="0" i="0" u="none" strike="noStrike" cap="none" normalizeH="0" baseline="0" dirty="0">
              <a:ln>
                <a:noFill/>
              </a:ln>
              <a:solidFill>
                <a:schemeClr val="tx1"/>
              </a:solidFill>
              <a:effectLst/>
              <a:latin typeface="Arial" pitchFamily="34" charset="0"/>
              <a:cs typeface="Arial" pitchFamily="34" charset="0"/>
            </a:endParaRPr>
          </a:p>
          <a:p>
            <a:pPr lvl="0" eaLnBrk="0" fontAlgn="base" hangingPunct="0">
              <a:spcBef>
                <a:spcPct val="0"/>
              </a:spcBef>
              <a:spcAft>
                <a:spcPct val="0"/>
              </a:spcAft>
              <a:tabLst>
                <a:tab pos="609600" algn="l"/>
              </a:tabLst>
            </a:pPr>
            <a:r>
              <a:rPr kumimoji="0" lang="tr-TR" sz="3600" b="0" i="0" u="none" strike="noStrike" cap="none" normalizeH="0" baseline="0" dirty="0">
                <a:ln>
                  <a:noFill/>
                </a:ln>
                <a:solidFill>
                  <a:srgbClr val="FF0000"/>
                </a:solidFill>
                <a:effectLst/>
                <a:latin typeface="Arial" pitchFamily="34" charset="0"/>
                <a:ea typeface="Times New Roman" pitchFamily="18" charset="0"/>
                <a:cs typeface="Arial" pitchFamily="34" charset="0"/>
              </a:rPr>
              <a:t>7.madde yorumu: </a:t>
            </a:r>
            <a:r>
              <a:rPr kumimoji="0" lang="tr-TR" sz="3600" b="0" i="0" u="none" strike="noStrike" cap="none" normalizeH="0" baseline="0" dirty="0">
                <a:ln>
                  <a:noFill/>
                </a:ln>
                <a:solidFill>
                  <a:srgbClr val="000000"/>
                </a:solidFill>
                <a:effectLst/>
                <a:latin typeface="Arial" pitchFamily="34" charset="0"/>
                <a:ea typeface="Times New Roman" pitchFamily="18" charset="0"/>
                <a:cs typeface="Arial" pitchFamily="34" charset="0"/>
              </a:rPr>
              <a:t>Halkın yönetim üzerindeki etkinliğinin artırılması amaçlanmıştır.</a:t>
            </a:r>
            <a:endParaRPr kumimoji="0" lang="tr-TR" sz="36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142844" y="214290"/>
            <a:ext cx="9001156"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600" b="1" i="0" u="none" strike="noStrike" cap="none" normalizeH="0" baseline="0" dirty="0">
                <a:ln>
                  <a:noFill/>
                </a:ln>
                <a:solidFill>
                  <a:srgbClr val="FF0000"/>
                </a:solidFill>
                <a:effectLst/>
                <a:latin typeface="Arial" pitchFamily="34" charset="0"/>
                <a:ea typeface="Times New Roman" pitchFamily="18" charset="0"/>
                <a:cs typeface="Arial" pitchFamily="34" charset="0"/>
              </a:rPr>
              <a:t>Erzurum Kongresi'nin Önemi:</a:t>
            </a:r>
            <a:endParaRPr kumimoji="0" lang="tr-TR" sz="3600" b="0" i="0" u="none" strike="noStrike" cap="none" normalizeH="0" baseline="0" dirty="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a:ln>
                  <a:noFill/>
                </a:ln>
                <a:solidFill>
                  <a:srgbClr val="FF0000"/>
                </a:solidFill>
                <a:effectLst/>
                <a:latin typeface="Arial" pitchFamily="34" charset="0"/>
                <a:ea typeface="Times New Roman" pitchFamily="18" charset="0"/>
                <a:cs typeface="Arial" pitchFamily="34" charset="0"/>
              </a:rPr>
              <a:t>1-</a:t>
            </a:r>
            <a:r>
              <a:rPr kumimoji="0" lang="tr-TR" sz="3600" b="0" i="0" u="none" strike="noStrike" cap="none" normalizeH="0" baseline="0" dirty="0">
                <a:ln>
                  <a:noFill/>
                </a:ln>
                <a:solidFill>
                  <a:schemeClr val="tx1"/>
                </a:solidFill>
                <a:effectLst/>
                <a:latin typeface="Arial" pitchFamily="34" charset="0"/>
                <a:ea typeface="Times New Roman" pitchFamily="18" charset="0"/>
                <a:cs typeface="Arial" pitchFamily="34" charset="0"/>
              </a:rPr>
              <a:t>Toplanış amacı bölgesel, aldığı kararlar ulusal bir kongredir.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a:ln>
                  <a:noFill/>
                </a:ln>
                <a:solidFill>
                  <a:srgbClr val="FF0000"/>
                </a:solidFill>
                <a:effectLst/>
                <a:latin typeface="Arial" pitchFamily="34" charset="0"/>
                <a:ea typeface="Times New Roman" pitchFamily="18" charset="0"/>
                <a:cs typeface="Arial" pitchFamily="34" charset="0"/>
              </a:rPr>
              <a:t>2-</a:t>
            </a:r>
            <a:r>
              <a:rPr kumimoji="0" lang="tr-TR" sz="3600" b="0" i="0" u="none" strike="noStrike" cap="none" normalizeH="0" baseline="0" dirty="0">
                <a:ln>
                  <a:noFill/>
                </a:ln>
                <a:solidFill>
                  <a:schemeClr val="tx1"/>
                </a:solidFill>
                <a:effectLst/>
                <a:latin typeface="Arial" pitchFamily="34" charset="0"/>
                <a:ea typeface="Times New Roman" pitchFamily="18" charset="0"/>
                <a:cs typeface="Arial" pitchFamily="34" charset="0"/>
              </a:rPr>
              <a:t>9 kişiden oluşan Temsil Heyeti seçilmiş, başkanı Mustafa Kemal olmuştur.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a:ln>
                  <a:noFill/>
                </a:ln>
                <a:solidFill>
                  <a:srgbClr val="FF0000"/>
                </a:solidFill>
                <a:effectLst/>
                <a:latin typeface="Arial" pitchFamily="34" charset="0"/>
                <a:ea typeface="Times New Roman" pitchFamily="18" charset="0"/>
                <a:cs typeface="Arial" pitchFamily="34" charset="0"/>
              </a:rPr>
              <a:t>3-</a:t>
            </a:r>
            <a:r>
              <a:rPr kumimoji="0" lang="tr-TR" sz="3600" b="0" i="0" u="none" strike="noStrike" cap="none" normalizeH="0" baseline="0" dirty="0">
                <a:ln>
                  <a:noFill/>
                </a:ln>
                <a:solidFill>
                  <a:schemeClr val="tx1"/>
                </a:solidFill>
                <a:effectLst/>
                <a:latin typeface="Arial" pitchFamily="34" charset="0"/>
                <a:ea typeface="Times New Roman" pitchFamily="18" charset="0"/>
                <a:cs typeface="Arial" pitchFamily="34" charset="0"/>
              </a:rPr>
              <a:t>İlk kez milli sınırlardan bahsedilmiştir.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a:ln>
                  <a:noFill/>
                </a:ln>
                <a:solidFill>
                  <a:srgbClr val="FF0000"/>
                </a:solidFill>
                <a:effectLst/>
                <a:latin typeface="Arial" pitchFamily="34" charset="0"/>
                <a:ea typeface="Times New Roman" pitchFamily="18" charset="0"/>
                <a:cs typeface="Arial" pitchFamily="34" charset="0"/>
              </a:rPr>
              <a:t>4-</a:t>
            </a:r>
            <a:r>
              <a:rPr kumimoji="0" lang="tr-TR" sz="3600" b="0" i="0" u="none" strike="noStrike" cap="none" normalizeH="0" baseline="0" dirty="0">
                <a:ln>
                  <a:noFill/>
                </a:ln>
                <a:solidFill>
                  <a:schemeClr val="tx1"/>
                </a:solidFill>
                <a:effectLst/>
                <a:latin typeface="Arial" pitchFamily="34" charset="0"/>
                <a:ea typeface="Times New Roman" pitchFamily="18" charset="0"/>
                <a:cs typeface="Arial" pitchFamily="34" charset="0"/>
              </a:rPr>
              <a:t>İlk kez manda ve himaye reddedilmiştir.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a:ln>
                  <a:noFill/>
                </a:ln>
                <a:solidFill>
                  <a:srgbClr val="FF0000"/>
                </a:solidFill>
                <a:effectLst/>
                <a:latin typeface="Arial" pitchFamily="34" charset="0"/>
                <a:ea typeface="Times New Roman" pitchFamily="18" charset="0"/>
                <a:cs typeface="Arial" pitchFamily="34" charset="0"/>
              </a:rPr>
              <a:t>5-</a:t>
            </a:r>
            <a:r>
              <a:rPr kumimoji="0" lang="tr-TR" sz="3600" b="0" i="0" u="none" strike="noStrike" cap="none" normalizeH="0" baseline="0" dirty="0">
                <a:ln>
                  <a:noFill/>
                </a:ln>
                <a:solidFill>
                  <a:schemeClr val="tx1"/>
                </a:solidFill>
                <a:effectLst/>
                <a:latin typeface="Arial" pitchFamily="34" charset="0"/>
                <a:ea typeface="Times New Roman" pitchFamily="18" charset="0"/>
                <a:cs typeface="Arial" pitchFamily="34" charset="0"/>
              </a:rPr>
              <a:t>Azınlıklara yeni haklar verilemeyeceği belirtilmiştir.</a:t>
            </a:r>
            <a:endParaRPr kumimoji="0" lang="tr-TR" sz="36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357158" y="357166"/>
            <a:ext cx="857256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600" b="1" i="0" u="none" strike="noStrike" cap="none" normalizeH="0" baseline="0" dirty="0">
                <a:ln>
                  <a:noFill/>
                </a:ln>
                <a:solidFill>
                  <a:srgbClr val="FF0000"/>
                </a:solidFill>
                <a:effectLst/>
                <a:latin typeface="Arial" pitchFamily="34" charset="0"/>
                <a:ea typeface="Times New Roman" pitchFamily="18" charset="0"/>
                <a:cs typeface="Arial" pitchFamily="34" charset="0"/>
              </a:rPr>
              <a:t>SİVAS KONGRESİ (4-11 Eylül 1919):</a:t>
            </a:r>
            <a:endParaRPr kumimoji="0" lang="tr-TR" sz="3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a:ln>
                  <a:noFill/>
                </a:ln>
                <a:solidFill>
                  <a:srgbClr val="FF0000"/>
                </a:solidFill>
                <a:effectLst/>
                <a:latin typeface="Arial" pitchFamily="34" charset="0"/>
                <a:ea typeface="Times New Roman" pitchFamily="18" charset="0"/>
                <a:cs typeface="Arial" pitchFamily="34" charset="0"/>
              </a:rPr>
              <a:t>1-</a:t>
            </a:r>
            <a:r>
              <a:rPr kumimoji="0" lang="tr-TR" sz="3600" b="0" i="0" u="none" strike="noStrike" cap="none" normalizeH="0" baseline="0" dirty="0">
                <a:ln>
                  <a:noFill/>
                </a:ln>
                <a:solidFill>
                  <a:schemeClr val="tx1"/>
                </a:solidFill>
                <a:effectLst/>
                <a:latin typeface="Arial" pitchFamily="34" charset="0"/>
                <a:ea typeface="Times New Roman" pitchFamily="18" charset="0"/>
                <a:cs typeface="Arial" pitchFamily="34" charset="0"/>
              </a:rPr>
              <a:t>Erzurum Kongresi kararları bazı değişiklikler ile kabul edildi.</a:t>
            </a:r>
            <a:endParaRPr kumimoji="0" lang="tr-TR" sz="3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a:ln>
                  <a:noFill/>
                </a:ln>
                <a:solidFill>
                  <a:srgbClr val="FF0000"/>
                </a:solidFill>
                <a:effectLst/>
                <a:latin typeface="Arial" pitchFamily="34" charset="0"/>
                <a:ea typeface="Times New Roman" pitchFamily="18" charset="0"/>
                <a:cs typeface="Arial" pitchFamily="34" charset="0"/>
              </a:rPr>
              <a:t>2-</a:t>
            </a:r>
            <a:r>
              <a:rPr kumimoji="0" lang="tr-TR" sz="3600" b="0" i="0" u="none" strike="noStrike" cap="none" normalizeH="0" baseline="0" dirty="0">
                <a:ln>
                  <a:noFill/>
                </a:ln>
                <a:solidFill>
                  <a:schemeClr val="tx1"/>
                </a:solidFill>
                <a:effectLst/>
                <a:latin typeface="Arial" pitchFamily="34" charset="0"/>
                <a:ea typeface="Times New Roman" pitchFamily="18" charset="0"/>
                <a:cs typeface="Arial" pitchFamily="34" charset="0"/>
              </a:rPr>
              <a:t>Manda ve himaye kesin olarak reddedildi.</a:t>
            </a:r>
            <a:endParaRPr kumimoji="0" lang="tr-TR" sz="3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a:ln>
                  <a:noFill/>
                </a:ln>
                <a:solidFill>
                  <a:srgbClr val="FF0000"/>
                </a:solidFill>
                <a:effectLst/>
                <a:latin typeface="Arial" pitchFamily="34" charset="0"/>
                <a:ea typeface="Times New Roman" pitchFamily="18" charset="0"/>
                <a:cs typeface="Arial" pitchFamily="34" charset="0"/>
              </a:rPr>
              <a:t>3-</a:t>
            </a:r>
            <a:r>
              <a:rPr kumimoji="0" lang="tr-TR" sz="3600" b="0" i="0" u="none" strike="noStrike" cap="none" normalizeH="0" baseline="0" dirty="0">
                <a:ln>
                  <a:noFill/>
                </a:ln>
                <a:solidFill>
                  <a:schemeClr val="tx1"/>
                </a:solidFill>
                <a:effectLst/>
                <a:latin typeface="Arial" pitchFamily="34" charset="0"/>
                <a:ea typeface="Times New Roman" pitchFamily="18" charset="0"/>
                <a:cs typeface="Arial" pitchFamily="34" charset="0"/>
              </a:rPr>
              <a:t>Milli cemiyetler, “</a:t>
            </a:r>
            <a:r>
              <a:rPr kumimoji="0" lang="tr-TR" sz="3600" b="1" i="0" u="none" strike="noStrike" cap="none" normalizeH="0" baseline="0" dirty="0">
                <a:ln>
                  <a:noFill/>
                </a:ln>
                <a:solidFill>
                  <a:srgbClr val="FF0000"/>
                </a:solidFill>
                <a:effectLst/>
                <a:latin typeface="Arial" pitchFamily="34" charset="0"/>
                <a:ea typeface="Times New Roman" pitchFamily="18" charset="0"/>
                <a:cs typeface="Arial" pitchFamily="34" charset="0"/>
              </a:rPr>
              <a:t>Anadolu ve Rumeli Müdafaa-i Hukuk Cemiyeti” adıyla birleştirildi.</a:t>
            </a:r>
            <a:endParaRPr kumimoji="0" lang="tr-TR" sz="3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a:ln>
                  <a:noFill/>
                </a:ln>
                <a:solidFill>
                  <a:srgbClr val="FF0000"/>
                </a:solidFill>
                <a:effectLst/>
                <a:latin typeface="Arial" pitchFamily="34" charset="0"/>
                <a:ea typeface="Times New Roman" pitchFamily="18" charset="0"/>
                <a:cs typeface="Arial" pitchFamily="34" charset="0"/>
              </a:rPr>
              <a:t>4-</a:t>
            </a:r>
            <a:r>
              <a:rPr kumimoji="0" lang="tr-TR" sz="3600" b="0" i="0" u="none" strike="noStrike" cap="none" normalizeH="0" baseline="0" dirty="0">
                <a:ln>
                  <a:noFill/>
                </a:ln>
                <a:solidFill>
                  <a:schemeClr val="tx1"/>
                </a:solidFill>
                <a:effectLst/>
                <a:latin typeface="Arial" pitchFamily="34" charset="0"/>
                <a:ea typeface="Times New Roman" pitchFamily="18" charset="0"/>
                <a:cs typeface="Arial" pitchFamily="34" charset="0"/>
              </a:rPr>
              <a:t>Temsil Heyeti sayısı 9’dan 15’e çıkarıldı.</a:t>
            </a:r>
            <a:endParaRPr kumimoji="0" lang="tr-TR" sz="36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10 Sivas Kongresi"/>
          <p:cNvPicPr>
            <a:picLocks noChangeAspect="1" noChangeArrowheads="1"/>
          </p:cNvPicPr>
          <p:nvPr/>
        </p:nvPicPr>
        <p:blipFill>
          <a:blip r:embed="rId2"/>
          <a:srcRect/>
          <a:stretch>
            <a:fillRect/>
          </a:stretch>
        </p:blipFill>
        <p:spPr bwMode="auto">
          <a:xfrm>
            <a:off x="285720" y="285728"/>
            <a:ext cx="8358246" cy="6200783"/>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142844" y="214290"/>
            <a:ext cx="8858312"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622300" algn="l"/>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Sivas Kongresi'nin Önemi:</a:t>
            </a:r>
            <a:endParaRPr kumimoji="0" lang="tr-TR" sz="3200" b="0" i="0" u="none" strike="noStrike" cap="none" normalizeH="0" baseline="0" dirty="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2300" algn="l"/>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1-</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Toplanış amacı ve aldığı kararlar bakımından ulusaldır.</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2300" algn="l"/>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2-</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Manda ve himaye kesin olarak reddedilmiştir.</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2300" algn="l"/>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3-</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Milli cemiyetler </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“Anadolu ve Rumeli Müdafaa-i Hukuk Cemiyeti”</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adıyla birleştirilerek </a:t>
            </a:r>
            <a:r>
              <a:rPr kumimoji="0" lang="tr-TR" sz="3200" b="1" i="0" u="none" strike="noStrike" cap="none" normalizeH="0" baseline="0" dirty="0">
                <a:ln>
                  <a:noFill/>
                </a:ln>
                <a:solidFill>
                  <a:srgbClr val="002060"/>
                </a:solidFill>
                <a:effectLst/>
                <a:latin typeface="Arial" pitchFamily="34" charset="0"/>
                <a:ea typeface="Times New Roman" pitchFamily="18" charset="0"/>
                <a:cs typeface="Arial" pitchFamily="34" charset="0"/>
              </a:rPr>
              <a:t>milli mücadelenin tek merkezden yönetilmesi amaçlanmıştır.</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2300" algn="l"/>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4-</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İrade-i Milliye adıyla Sivas Kongresi kararlarını duyurmak için gazete çıkarıldı.</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2300" algn="l"/>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3-Ali Fuat Paşa, Batı Cephesi Komutanlığına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atandı, bu durum</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1" i="0" u="none" strike="noStrike" cap="none" normalizeH="0" baseline="0" dirty="0">
                <a:ln>
                  <a:noFill/>
                </a:ln>
                <a:solidFill>
                  <a:srgbClr val="002060"/>
                </a:solidFill>
                <a:effectLst/>
                <a:latin typeface="Arial" pitchFamily="34" charset="0"/>
                <a:ea typeface="Times New Roman" pitchFamily="18" charset="0"/>
                <a:cs typeface="Arial" pitchFamily="34" charset="0"/>
              </a:rPr>
              <a:t>temsil heyetinin hükümet</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1" i="0" u="none" strike="noStrike" cap="none" normalizeH="0" baseline="0" dirty="0">
                <a:ln>
                  <a:noFill/>
                </a:ln>
                <a:solidFill>
                  <a:srgbClr val="002060"/>
                </a:solidFill>
                <a:effectLst/>
                <a:latin typeface="Arial" pitchFamily="34" charset="0"/>
                <a:ea typeface="Times New Roman" pitchFamily="18" charset="0"/>
                <a:cs typeface="Arial" pitchFamily="34" charset="0"/>
              </a:rPr>
              <a:t>gibi yürütme yetkisini kullandığını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gösterir.</a:t>
            </a:r>
            <a:endParaRPr kumimoji="0" lang="tr-TR" sz="32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ChangeArrowheads="1"/>
          </p:cNvSpPr>
          <p:nvPr/>
        </p:nvSpPr>
        <p:spPr bwMode="auto">
          <a:xfrm>
            <a:off x="142844" y="357166"/>
            <a:ext cx="8786874"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AMASYA GÖRÜŞMELERİ (20-22 Ekim 1919):</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İstanbul Hükümeti adına Bahriye Naziri Salih Paşa, Temsil Heyeti adına Mustafa Kemal arasında imzalandı.</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1-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İstanbul</a:t>
            </a: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Hükümeti Sivas</a:t>
            </a: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Kongresini kabul edecekti.</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2-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İtilaf devletleri ile görüşülürken Temsil Heyetinin fikri alınacaktı.</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3-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Osmanlı </a:t>
            </a:r>
            <a:r>
              <a:rPr kumimoji="0" lang="tr-TR" sz="3200" b="0" i="0" u="none" strike="noStrike" cap="none" normalizeH="0" baseline="0" dirty="0" err="1">
                <a:ln>
                  <a:noFill/>
                </a:ln>
                <a:solidFill>
                  <a:srgbClr val="000000"/>
                </a:solidFill>
                <a:effectLst/>
                <a:latin typeface="Arial" pitchFamily="34" charset="0"/>
                <a:ea typeface="Times New Roman" pitchFamily="18" charset="0"/>
                <a:cs typeface="Arial" pitchFamily="34" charset="0"/>
              </a:rPr>
              <a:t>Mebusan</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 Meclisi açılacaktı.</a:t>
            </a: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(İstanbul'da değil Anadolu ve güvenli bir yerinde)</a:t>
            </a:r>
            <a:endParaRPr kumimoji="0" lang="tr-TR" sz="32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Amasya Görüşmeleri 20 – 22 Ekim ppt indir"/>
          <p:cNvPicPr>
            <a:picLocks noChangeAspect="1" noChangeArrowheads="1"/>
          </p:cNvPicPr>
          <p:nvPr/>
        </p:nvPicPr>
        <p:blipFill>
          <a:blip r:embed="rId2"/>
          <a:srcRect/>
          <a:stretch>
            <a:fillRect/>
          </a:stretch>
        </p:blipFill>
        <p:spPr bwMode="auto">
          <a:xfrm>
            <a:off x="214282" y="285728"/>
            <a:ext cx="8643998" cy="6286544"/>
          </a:xfrm>
          <a:prstGeom prst="rect">
            <a:avLst/>
          </a:prstGeom>
          <a:noFill/>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214282" y="285728"/>
            <a:ext cx="8715436"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a:ln>
                  <a:noFill/>
                </a:ln>
                <a:solidFill>
                  <a:srgbClr val="002060"/>
                </a:solidFill>
                <a:effectLst/>
                <a:latin typeface="Arial" pitchFamily="34" charset="0"/>
                <a:ea typeface="Times New Roman" pitchFamily="18" charset="0"/>
                <a:cs typeface="Arial" pitchFamily="34" charset="0"/>
              </a:rPr>
              <a:t>Amasya Görüşmelerinin Önemi:</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1-</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 İstanbul Hükümeti Temsil Heyetini resmen kabul etti.</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2- Alınan kararlardan sadece </a:t>
            </a:r>
            <a:r>
              <a:rPr kumimoji="0" lang="tr-TR" sz="2800" b="0" i="0" u="none" strike="noStrike" cap="none" normalizeH="0" baseline="0" dirty="0" err="1">
                <a:ln>
                  <a:noFill/>
                </a:ln>
                <a:solidFill>
                  <a:schemeClr val="tx1"/>
                </a:solidFill>
                <a:effectLst/>
                <a:latin typeface="Arial" pitchFamily="34" charset="0"/>
                <a:ea typeface="Times New Roman" pitchFamily="18" charset="0"/>
                <a:cs typeface="Arial" pitchFamily="34" charset="0"/>
              </a:rPr>
              <a:t>Mebusan</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 Meclisi'nin açılması uygulandı.</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MİLLİ MÜCADELE’NİN SESİ OLAN ÇALIŞMALAR</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1-</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1" i="0" u="none" strike="noStrike" cap="none" normalizeH="0" baseline="0" dirty="0">
                <a:ln>
                  <a:noFill/>
                </a:ln>
                <a:solidFill>
                  <a:srgbClr val="002060"/>
                </a:solidFill>
                <a:effectLst/>
                <a:latin typeface="Arial" pitchFamily="34" charset="0"/>
                <a:ea typeface="Times New Roman" pitchFamily="18" charset="0"/>
                <a:cs typeface="Arial" pitchFamily="34" charset="0"/>
              </a:rPr>
              <a:t>İrade-i</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r>
              <a:rPr kumimoji="0" lang="tr-TR" sz="2800" b="1" i="0" u="none" strike="noStrike" cap="none" normalizeH="0" baseline="0" dirty="0">
                <a:ln>
                  <a:noFill/>
                </a:ln>
                <a:solidFill>
                  <a:srgbClr val="002060"/>
                </a:solidFill>
                <a:effectLst/>
                <a:latin typeface="Arial" pitchFamily="34" charset="0"/>
                <a:ea typeface="Times New Roman" pitchFamily="18" charset="0"/>
                <a:cs typeface="Arial" pitchFamily="34" charset="0"/>
              </a:rPr>
              <a:t>Milliye Gazetesi: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Mustafa Kemal, Sivas Kongresi’nde alınan kararları halka</a:t>
            </a:r>
            <a:r>
              <a:rPr kumimoji="0" lang="tr-TR" sz="2800" b="1" i="0" u="none" strike="noStrike" cap="none" normalizeH="0" baseline="0" dirty="0">
                <a:ln>
                  <a:noFill/>
                </a:ln>
                <a:solidFill>
                  <a:srgbClr val="00206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duyurmak, içte ve dışta kamuoyu oluşturmak için bir gazete çıkarılmasını istedi. Millî Mücadele’nin ilk yayın organı olan İrade-i Millîye gazetesi bu düşünceden doğdu.</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Mustafa kemal İrade-i Milliye gazetesi için “</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Benim Gazetem</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 demiştir.</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a:t>
            </a:r>
            <a:endParaRPr kumimoji="0" lang="tr-TR" sz="2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214281" y="928670"/>
          <a:ext cx="8572560" cy="5429287"/>
        </p:xfrm>
        <a:graphic>
          <a:graphicData uri="http://schemas.openxmlformats.org/drawingml/2006/table">
            <a:tbl>
              <a:tblPr/>
              <a:tblGrid>
                <a:gridCol w="106489">
                  <a:extLst>
                    <a:ext uri="{9D8B030D-6E8A-4147-A177-3AD203B41FA5}">
                      <a16:colId xmlns:a16="http://schemas.microsoft.com/office/drawing/2014/main" val="20000"/>
                    </a:ext>
                  </a:extLst>
                </a:gridCol>
                <a:gridCol w="2608973">
                  <a:extLst>
                    <a:ext uri="{9D8B030D-6E8A-4147-A177-3AD203B41FA5}">
                      <a16:colId xmlns:a16="http://schemas.microsoft.com/office/drawing/2014/main" val="20001"/>
                    </a:ext>
                  </a:extLst>
                </a:gridCol>
                <a:gridCol w="1473094">
                  <a:extLst>
                    <a:ext uri="{9D8B030D-6E8A-4147-A177-3AD203B41FA5}">
                      <a16:colId xmlns:a16="http://schemas.microsoft.com/office/drawing/2014/main" val="20002"/>
                    </a:ext>
                  </a:extLst>
                </a:gridCol>
                <a:gridCol w="70991">
                  <a:extLst>
                    <a:ext uri="{9D8B030D-6E8A-4147-A177-3AD203B41FA5}">
                      <a16:colId xmlns:a16="http://schemas.microsoft.com/office/drawing/2014/main" val="20003"/>
                    </a:ext>
                  </a:extLst>
                </a:gridCol>
                <a:gridCol w="3815844">
                  <a:extLst>
                    <a:ext uri="{9D8B030D-6E8A-4147-A177-3AD203B41FA5}">
                      <a16:colId xmlns:a16="http://schemas.microsoft.com/office/drawing/2014/main" val="20004"/>
                    </a:ext>
                  </a:extLst>
                </a:gridCol>
                <a:gridCol w="106489">
                  <a:extLst>
                    <a:ext uri="{9D8B030D-6E8A-4147-A177-3AD203B41FA5}">
                      <a16:colId xmlns:a16="http://schemas.microsoft.com/office/drawing/2014/main" val="20005"/>
                    </a:ext>
                  </a:extLst>
                </a:gridCol>
                <a:gridCol w="35718">
                  <a:extLst>
                    <a:ext uri="{9D8B030D-6E8A-4147-A177-3AD203B41FA5}">
                      <a16:colId xmlns:a16="http://schemas.microsoft.com/office/drawing/2014/main" val="20006"/>
                    </a:ext>
                  </a:extLst>
                </a:gridCol>
                <a:gridCol w="354962">
                  <a:extLst>
                    <a:ext uri="{9D8B030D-6E8A-4147-A177-3AD203B41FA5}">
                      <a16:colId xmlns:a16="http://schemas.microsoft.com/office/drawing/2014/main" val="20007"/>
                    </a:ext>
                  </a:extLst>
                </a:gridCol>
              </a:tblGrid>
              <a:tr h="152837">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CC"/>
                    </a:solidFill>
                  </a:tcPr>
                </a:tc>
                <a:tc rowSpan="2">
                  <a:txBody>
                    <a:bodyPr/>
                    <a:lstStyle/>
                    <a:p>
                      <a:pPr marL="901700" algn="ctr">
                        <a:spcAft>
                          <a:spcPts val="0"/>
                        </a:spcAft>
                      </a:pPr>
                      <a:r>
                        <a:rPr lang="tr-TR" sz="1200" b="1">
                          <a:solidFill>
                            <a:srgbClr val="FF0000"/>
                          </a:solidFill>
                          <a:latin typeface="Times New Roman"/>
                          <a:ea typeface="Times New Roman"/>
                          <a:cs typeface="Arial"/>
                        </a:rPr>
                        <a:t>Üçlü İttifak</a:t>
                      </a:r>
                      <a:endParaRPr lang="tr-TR" sz="10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rgbClr val="FFFFCC"/>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CC"/>
                    </a:solidFill>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CC"/>
                    </a:solidFill>
                  </a:tcPr>
                </a:tc>
                <a:tc rowSpan="2">
                  <a:txBody>
                    <a:bodyPr/>
                    <a:lstStyle/>
                    <a:p>
                      <a:pPr algn="ctr">
                        <a:spcAft>
                          <a:spcPts val="0"/>
                        </a:spcAft>
                      </a:pPr>
                      <a:r>
                        <a:rPr lang="tr-TR" sz="1200" b="1">
                          <a:solidFill>
                            <a:srgbClr val="FF0000"/>
                          </a:solidFill>
                          <a:latin typeface="Times New Roman"/>
                          <a:ea typeface="Times New Roman"/>
                          <a:cs typeface="Arial"/>
                        </a:rPr>
                        <a:t>Üçlü İtilaf</a:t>
                      </a:r>
                      <a:endParaRPr lang="tr-TR" sz="10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rgbClr val="FFFFCC"/>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CC"/>
                    </a:solidFill>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0"/>
                  </a:ext>
                </a:extLst>
              </a:tr>
              <a:tr h="752045">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FFFFCC"/>
                      </a:solidFill>
                      <a:prstDash val="solid"/>
                      <a:round/>
                      <a:headEnd type="none" w="med" len="med"/>
                      <a:tailEnd type="none" w="med" len="med"/>
                    </a:lnB>
                    <a:solidFill>
                      <a:srgbClr val="FFFFCC"/>
                    </a:solidFill>
                  </a:tcPr>
                </a:tc>
                <a:tc vMerge="1">
                  <a:txBody>
                    <a:bodyPr/>
                    <a:lstStyle/>
                    <a:p>
                      <a:endParaRPr lang="tr-TR"/>
                    </a:p>
                  </a:txBody>
                  <a:tcPr/>
                </a:tc>
                <a:tc>
                  <a:txBody>
                    <a:bodyPr/>
                    <a:lstStyle/>
                    <a:p>
                      <a:pPr>
                        <a:spcAft>
                          <a:spcPts val="0"/>
                        </a:spcAft>
                      </a:pPr>
                      <a:endParaRPr lang="tr-TR" sz="1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FFFFCC"/>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FFFFCC"/>
                      </a:solidFill>
                      <a:prstDash val="solid"/>
                      <a:round/>
                      <a:headEnd type="none" w="med" len="med"/>
                      <a:tailEnd type="none" w="med" len="med"/>
                    </a:lnB>
                    <a:solidFill>
                      <a:srgbClr val="FFFFCC"/>
                    </a:solidFill>
                  </a:tcPr>
                </a:tc>
                <a:tc vMerge="1">
                  <a:txBody>
                    <a:bodyPr/>
                    <a:lstStyle/>
                    <a:p>
                      <a:endParaRPr lang="tr-TR"/>
                    </a:p>
                  </a:txBody>
                  <a:tcPr/>
                </a:tc>
                <a:tc>
                  <a:txBody>
                    <a:bodyPr/>
                    <a:lstStyle/>
                    <a:p>
                      <a:pPr>
                        <a:spcAft>
                          <a:spcPts val="0"/>
                        </a:spcAft>
                      </a:pPr>
                      <a:endParaRPr lang="tr-TR" sz="1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FFFFCC"/>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1200">
                        <a:latin typeface="Times New Roman"/>
                        <a:ea typeface="Times New Roman"/>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1"/>
                  </a:ext>
                </a:extLst>
              </a:tr>
              <a:tr h="795713">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FFFFCC"/>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marL="901700" algn="ctr">
                        <a:spcAft>
                          <a:spcPts val="0"/>
                        </a:spcAft>
                      </a:pPr>
                      <a:r>
                        <a:rPr lang="tr-TR" sz="1200" b="1">
                          <a:solidFill>
                            <a:srgbClr val="943634"/>
                          </a:solidFill>
                          <a:latin typeface="Times New Roman"/>
                          <a:ea typeface="Times New Roman"/>
                          <a:cs typeface="Arial"/>
                        </a:rPr>
                        <a:t>Almanya</a:t>
                      </a:r>
                      <a:endParaRPr lang="tr-TR" sz="1000">
                        <a:latin typeface="Calibri"/>
                        <a:ea typeface="Calibri"/>
                        <a:cs typeface="Arial"/>
                      </a:endParaRPr>
                    </a:p>
                  </a:txBody>
                  <a:tcPr marL="0" marR="0" marT="0" marB="0" anchor="b">
                    <a:lnL>
                      <a:noFill/>
                    </a:lnL>
                    <a:lnR>
                      <a:noFill/>
                    </a:lnR>
                    <a:lnT w="12700" cap="flat" cmpd="sng" algn="ctr">
                      <a:solidFill>
                        <a:srgbClr val="FFFFCC"/>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FFFFCC"/>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lgn="ctr">
                        <a:spcAft>
                          <a:spcPts val="0"/>
                        </a:spcAft>
                      </a:pPr>
                      <a:r>
                        <a:rPr lang="tr-TR" sz="1200" b="1">
                          <a:solidFill>
                            <a:srgbClr val="00B0F0"/>
                          </a:solidFill>
                          <a:latin typeface="Times New Roman"/>
                          <a:ea typeface="Times New Roman"/>
                          <a:cs typeface="Arial"/>
                        </a:rPr>
                        <a:t>İngiltere</a:t>
                      </a:r>
                      <a:endParaRPr lang="tr-TR" sz="1000">
                        <a:latin typeface="Calibri"/>
                        <a:ea typeface="Calibri"/>
                        <a:cs typeface="Arial"/>
                      </a:endParaRPr>
                    </a:p>
                  </a:txBody>
                  <a:tcPr marL="0" marR="0" marT="0" marB="0" anchor="b">
                    <a:lnL>
                      <a:noFill/>
                    </a:lnL>
                    <a:lnR>
                      <a:noFill/>
                    </a:lnR>
                    <a:lnT w="12700" cap="flat" cmpd="sng" algn="ctr">
                      <a:solidFill>
                        <a:srgbClr val="FFFFCC"/>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gridSpan="2">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hMerge="1">
                  <a:txBody>
                    <a:bodyPr/>
                    <a:lstStyle/>
                    <a:p>
                      <a:endParaRPr lang="tr-TR"/>
                    </a:p>
                  </a:txBody>
                  <a:tcPr/>
                </a:tc>
                <a:extLst>
                  <a:ext uri="{0D108BD9-81ED-4DB2-BD59-A6C34878D82A}">
                    <a16:rowId xmlns:a16="http://schemas.microsoft.com/office/drawing/2014/main" val="10002"/>
                  </a:ext>
                </a:extLst>
              </a:tr>
              <a:tr h="761752">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gridSpan="2">
                  <a:txBody>
                    <a:bodyPr/>
                    <a:lstStyle/>
                    <a:p>
                      <a:pPr algn="ctr">
                        <a:spcAft>
                          <a:spcPts val="0"/>
                        </a:spcAft>
                      </a:pPr>
                      <a:r>
                        <a:rPr lang="tr-TR" sz="1200" b="1">
                          <a:solidFill>
                            <a:srgbClr val="943634"/>
                          </a:solidFill>
                          <a:latin typeface="Times New Roman"/>
                          <a:ea typeface="Times New Roman"/>
                          <a:cs typeface="Arial"/>
                        </a:rPr>
                        <a:t>Avusturya Macaristan</a:t>
                      </a:r>
                      <a:endParaRPr lang="tr-TR" sz="1000">
                        <a:latin typeface="Calibri"/>
                        <a:ea typeface="Calibri"/>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hMerge="1">
                  <a:txBody>
                    <a:bodyPr/>
                    <a:lstStyle/>
                    <a:p>
                      <a:endParaRPr lang="tr-TR"/>
                    </a:p>
                  </a:txBody>
                  <a:tcPr/>
                </a:tc>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lgn="ctr">
                        <a:spcAft>
                          <a:spcPts val="0"/>
                        </a:spcAft>
                      </a:pPr>
                      <a:r>
                        <a:rPr lang="tr-TR" sz="1200" b="1">
                          <a:solidFill>
                            <a:srgbClr val="00B0F0"/>
                          </a:solidFill>
                          <a:latin typeface="Times New Roman"/>
                          <a:ea typeface="Times New Roman"/>
                          <a:cs typeface="Arial"/>
                        </a:rPr>
                        <a:t>Fransa</a:t>
                      </a:r>
                      <a:endParaRPr lang="tr-TR" sz="10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gridSpan="2">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hMerge="1">
                  <a:txBody>
                    <a:bodyPr/>
                    <a:lstStyle/>
                    <a:p>
                      <a:endParaRPr lang="tr-TR"/>
                    </a:p>
                  </a:txBody>
                  <a:tcPr/>
                </a:tc>
                <a:extLst>
                  <a:ext uri="{0D108BD9-81ED-4DB2-BD59-A6C34878D82A}">
                    <a16:rowId xmlns:a16="http://schemas.microsoft.com/office/drawing/2014/main" val="10003"/>
                  </a:ext>
                </a:extLst>
              </a:tr>
              <a:tr h="754471">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gridSpan="2">
                  <a:txBody>
                    <a:bodyPr/>
                    <a:lstStyle/>
                    <a:p>
                      <a:pPr marL="127000" algn="ctr">
                        <a:spcAft>
                          <a:spcPts val="0"/>
                        </a:spcAft>
                      </a:pPr>
                      <a:r>
                        <a:rPr lang="tr-TR" sz="1200" b="1">
                          <a:solidFill>
                            <a:srgbClr val="943634"/>
                          </a:solidFill>
                          <a:latin typeface="Times New Roman"/>
                          <a:ea typeface="Times New Roman"/>
                          <a:cs typeface="Arial"/>
                        </a:rPr>
                        <a:t>İtalya </a:t>
                      </a:r>
                      <a:r>
                        <a:rPr lang="tr-TR" sz="1200" b="1">
                          <a:solidFill>
                            <a:srgbClr val="002060"/>
                          </a:solidFill>
                          <a:latin typeface="Times New Roman"/>
                          <a:ea typeface="Times New Roman"/>
                          <a:cs typeface="Arial"/>
                        </a:rPr>
                        <a:t>(Sonradan İtilaf tarafına geçti.)</a:t>
                      </a:r>
                      <a:endParaRPr lang="tr-TR" sz="1000">
                        <a:latin typeface="Calibri"/>
                        <a:ea typeface="Calibri"/>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hMerge="1">
                  <a:txBody>
                    <a:bodyPr/>
                    <a:lstStyle/>
                    <a:p>
                      <a:endParaRPr lang="tr-TR"/>
                    </a:p>
                  </a:txBody>
                  <a:tcPr/>
                </a:tc>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lgn="ctr">
                        <a:spcAft>
                          <a:spcPts val="0"/>
                        </a:spcAft>
                      </a:pPr>
                      <a:r>
                        <a:rPr lang="tr-TR" sz="1200" b="1">
                          <a:solidFill>
                            <a:srgbClr val="00B0F0"/>
                          </a:solidFill>
                          <a:latin typeface="Times New Roman"/>
                          <a:ea typeface="Times New Roman"/>
                          <a:cs typeface="Arial"/>
                        </a:rPr>
                        <a:t>Rusya</a:t>
                      </a:r>
                      <a:endParaRPr lang="tr-TR" sz="10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gridSpan="2">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hMerge="1">
                  <a:txBody>
                    <a:bodyPr/>
                    <a:lstStyle/>
                    <a:p>
                      <a:endParaRPr lang="tr-TR"/>
                    </a:p>
                  </a:txBody>
                  <a:tcPr/>
                </a:tc>
                <a:extLst>
                  <a:ext uri="{0D108BD9-81ED-4DB2-BD59-A6C34878D82A}">
                    <a16:rowId xmlns:a16="http://schemas.microsoft.com/office/drawing/2014/main" val="10004"/>
                  </a:ext>
                </a:extLst>
              </a:tr>
              <a:tr h="756896">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gridSpan="3">
                  <a:txBody>
                    <a:bodyPr/>
                    <a:lstStyle/>
                    <a:p>
                      <a:pPr marL="63500">
                        <a:spcAft>
                          <a:spcPts val="0"/>
                        </a:spcAft>
                      </a:pPr>
                      <a:r>
                        <a:rPr lang="tr-TR" sz="1200" b="1">
                          <a:solidFill>
                            <a:srgbClr val="FF0000"/>
                          </a:solidFill>
                          <a:latin typeface="Times New Roman"/>
                          <a:ea typeface="Times New Roman"/>
                          <a:cs typeface="Arial"/>
                        </a:rPr>
                        <a:t>Savaşa Sonradan Katılanlar</a:t>
                      </a:r>
                      <a:endParaRPr lang="tr-TR" sz="10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hMerge="1">
                  <a:txBody>
                    <a:bodyPr/>
                    <a:lstStyle/>
                    <a:p>
                      <a:endParaRPr lang="tr-TR"/>
                    </a:p>
                  </a:txBody>
                  <a:tcPr/>
                </a:tc>
                <a:tc hMerge="1">
                  <a:txBody>
                    <a:bodyPr/>
                    <a:lstStyle/>
                    <a:p>
                      <a:endParaRPr lang="tr-TR"/>
                    </a:p>
                  </a:txBody>
                  <a:tcPr/>
                </a:tc>
                <a:tc>
                  <a:txBody>
                    <a:bodyPr/>
                    <a:lstStyle/>
                    <a:p>
                      <a:pPr>
                        <a:spcAft>
                          <a:spcPts val="0"/>
                        </a:spcAft>
                      </a:pPr>
                      <a:endParaRPr lang="tr-TR" sz="1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1200">
                        <a:latin typeface="Times New Roman"/>
                        <a:ea typeface="Times New Roman"/>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5"/>
                  </a:ext>
                </a:extLst>
              </a:tr>
              <a:tr h="739917">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CC"/>
                    </a:solidFill>
                  </a:tcPr>
                </a:tc>
                <a:tc gridSpan="2">
                  <a:txBody>
                    <a:bodyPr/>
                    <a:lstStyle/>
                    <a:p>
                      <a:pPr marL="127000" algn="ctr">
                        <a:spcAft>
                          <a:spcPts val="0"/>
                        </a:spcAft>
                      </a:pPr>
                      <a:r>
                        <a:rPr lang="tr-TR" sz="1200" b="1">
                          <a:solidFill>
                            <a:srgbClr val="943634"/>
                          </a:solidFill>
                          <a:latin typeface="Times New Roman"/>
                          <a:ea typeface="Times New Roman"/>
                          <a:cs typeface="Arial"/>
                        </a:rPr>
                        <a:t>Osmanlı Devleti</a:t>
                      </a:r>
                      <a:endParaRPr lang="tr-TR" sz="1000">
                        <a:latin typeface="Calibri"/>
                        <a:ea typeface="Calibri"/>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CC"/>
                    </a:solidFill>
                  </a:tcPr>
                </a:tc>
                <a:tc hMerge="1">
                  <a:txBody>
                    <a:bodyPr/>
                    <a:lstStyle/>
                    <a:p>
                      <a:endParaRPr lang="tr-TR"/>
                    </a:p>
                  </a:txBody>
                  <a:tcPr/>
                </a:tc>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CC"/>
                    </a:solidFill>
                  </a:tcPr>
                </a:tc>
                <a:tc>
                  <a:txBody>
                    <a:bodyPr/>
                    <a:lstStyle/>
                    <a:p>
                      <a:pPr algn="ctr">
                        <a:spcAft>
                          <a:spcPts val="0"/>
                        </a:spcAft>
                      </a:pPr>
                      <a:r>
                        <a:rPr lang="tr-TR" sz="1200" b="1" i="1">
                          <a:solidFill>
                            <a:srgbClr val="00B0F0"/>
                          </a:solidFill>
                          <a:latin typeface="Times New Roman"/>
                          <a:ea typeface="Times New Roman"/>
                          <a:cs typeface="Arial"/>
                        </a:rPr>
                        <a:t>Yunanistan, Romanya, Japonya, Sırbistan,</a:t>
                      </a:r>
                      <a:endParaRPr lang="tr-TR" sz="10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CC"/>
                    </a:solidFill>
                  </a:tcPr>
                </a:tc>
                <a:tc gridSpan="2">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hMerge="1">
                  <a:txBody>
                    <a:bodyPr/>
                    <a:lstStyle/>
                    <a:p>
                      <a:endParaRPr lang="tr-TR"/>
                    </a:p>
                  </a:txBody>
                  <a:tcPr/>
                </a:tc>
                <a:extLst>
                  <a:ext uri="{0D108BD9-81ED-4DB2-BD59-A6C34878D82A}">
                    <a16:rowId xmlns:a16="http://schemas.microsoft.com/office/drawing/2014/main" val="10006"/>
                  </a:ext>
                </a:extLst>
              </a:tr>
              <a:tr h="715656">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FFFFCC"/>
                      </a:solidFill>
                      <a:prstDash val="solid"/>
                      <a:round/>
                      <a:headEnd type="none" w="med" len="med"/>
                      <a:tailEnd type="none" w="med" len="med"/>
                    </a:lnB>
                    <a:solidFill>
                      <a:srgbClr val="FFFFCC"/>
                    </a:solidFill>
                  </a:tcPr>
                </a:tc>
                <a:tc gridSpan="2">
                  <a:txBody>
                    <a:bodyPr/>
                    <a:lstStyle/>
                    <a:p>
                      <a:pPr marL="127000" algn="ctr">
                        <a:spcAft>
                          <a:spcPts val="0"/>
                        </a:spcAft>
                      </a:pPr>
                      <a:r>
                        <a:rPr lang="tr-TR" sz="1200" b="1">
                          <a:solidFill>
                            <a:srgbClr val="943634"/>
                          </a:solidFill>
                          <a:latin typeface="Times New Roman"/>
                          <a:ea typeface="Times New Roman"/>
                          <a:cs typeface="Arial"/>
                        </a:rPr>
                        <a:t>Bulgaristan</a:t>
                      </a:r>
                      <a:endParaRPr lang="tr-TR" sz="1000">
                        <a:latin typeface="Calibri"/>
                        <a:ea typeface="Calibri"/>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FFFFCC"/>
                      </a:solidFill>
                      <a:prstDash val="solid"/>
                      <a:round/>
                      <a:headEnd type="none" w="med" len="med"/>
                      <a:tailEnd type="none" w="med" len="med"/>
                    </a:lnB>
                    <a:solidFill>
                      <a:srgbClr val="FFFFCC"/>
                    </a:solidFill>
                  </a:tcPr>
                </a:tc>
                <a:tc hMerge="1">
                  <a:txBody>
                    <a:bodyPr/>
                    <a:lstStyle/>
                    <a:p>
                      <a:endParaRPr lang="tr-TR"/>
                    </a:p>
                  </a:txBody>
                  <a:tcPr/>
                </a:tc>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FFFFCC"/>
                      </a:solidFill>
                      <a:prstDash val="solid"/>
                      <a:round/>
                      <a:headEnd type="none" w="med" len="med"/>
                      <a:tailEnd type="none" w="med" len="med"/>
                    </a:lnB>
                    <a:solidFill>
                      <a:srgbClr val="FFFFCC"/>
                    </a:solidFill>
                  </a:tcPr>
                </a:tc>
                <a:tc>
                  <a:txBody>
                    <a:bodyPr/>
                    <a:lstStyle/>
                    <a:p>
                      <a:pPr algn="ctr">
                        <a:spcAft>
                          <a:spcPts val="0"/>
                        </a:spcAft>
                      </a:pPr>
                      <a:r>
                        <a:rPr lang="tr-TR" sz="1200" b="1" i="1">
                          <a:solidFill>
                            <a:srgbClr val="00B0F0"/>
                          </a:solidFill>
                          <a:latin typeface="Times New Roman"/>
                          <a:ea typeface="Times New Roman"/>
                          <a:cs typeface="Arial"/>
                        </a:rPr>
                        <a:t>Brezilya, Portekiz</a:t>
                      </a:r>
                      <a:endParaRPr lang="tr-TR" sz="1000">
                        <a:latin typeface="Calibri"/>
                        <a:ea typeface="Calibri"/>
                        <a:cs typeface="Arial"/>
                      </a:endParaRPr>
                    </a:p>
                  </a:txBody>
                  <a:tcPr marL="0" marR="0" marT="0" marB="0" anchor="b">
                    <a:lnL>
                      <a:noFill/>
                    </a:lnL>
                    <a:lnR>
                      <a:noFill/>
                    </a:lnR>
                    <a:lnT>
                      <a:noFill/>
                    </a:lnT>
                    <a:lnB w="12700" cap="flat" cmpd="sng" algn="ctr">
                      <a:solidFill>
                        <a:srgbClr val="FFFFCC"/>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FFFFCC"/>
                      </a:solidFill>
                      <a:prstDash val="solid"/>
                      <a:round/>
                      <a:headEnd type="none" w="med" len="med"/>
                      <a:tailEnd type="none" w="med" len="med"/>
                    </a:lnB>
                    <a:solidFill>
                      <a:srgbClr val="FFFFCC"/>
                    </a:solidFill>
                  </a:tcPr>
                </a:tc>
                <a:tc gridSpan="2">
                  <a:txBody>
                    <a:bodyPr/>
                    <a:lstStyle/>
                    <a:p>
                      <a:pPr>
                        <a:spcAft>
                          <a:spcPts val="0"/>
                        </a:spcAft>
                      </a:pPr>
                      <a:endParaRPr lang="tr-TR" sz="1200" dirty="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hMerge="1">
                  <a:txBody>
                    <a:bodyPr/>
                    <a:lstStyle/>
                    <a:p>
                      <a:endParaRPr lang="tr-TR"/>
                    </a:p>
                  </a:txBody>
                  <a:tcPr/>
                </a:tc>
                <a:extLst>
                  <a:ext uri="{0D108BD9-81ED-4DB2-BD59-A6C34878D82A}">
                    <a16:rowId xmlns:a16="http://schemas.microsoft.com/office/drawing/2014/main" val="10007"/>
                  </a:ext>
                </a:extLst>
              </a:tr>
            </a:tbl>
          </a:graphicData>
        </a:graphic>
      </p:graphicFrame>
      <p:sp>
        <p:nvSpPr>
          <p:cNvPr id="16386" name="Rectangle 2"/>
          <p:cNvSpPr>
            <a:spLocks noChangeArrowheads="1"/>
          </p:cNvSpPr>
          <p:nvPr/>
        </p:nvSpPr>
        <p:spPr bwMode="auto">
          <a:xfrm>
            <a:off x="285720" y="285728"/>
            <a:ext cx="8643998" cy="8002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BİRİNCİ DÜNYA SAVAŞI'NDA BLOK DEVLETLER</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800" b="0" i="0" u="none" strike="noStrike" cap="none" normalizeH="0" baseline="0" dirty="0">
              <a:ln>
                <a:noFill/>
              </a:ln>
              <a:solidFill>
                <a:schemeClr val="tx1"/>
              </a:solidFill>
              <a:effectLst/>
              <a:latin typeface="Arial" pitchFamily="34" charset="0"/>
              <a:cs typeface="Arial" pitchFamily="34" charset="0"/>
            </a:endParaRPr>
          </a:p>
        </p:txBody>
      </p:sp>
      <p:sp>
        <p:nvSpPr>
          <p:cNvPr id="16385" name="Rectangle 1"/>
          <p:cNvSpPr>
            <a:spLocks noChangeArrowheads="1"/>
          </p:cNvSpPr>
          <p:nvPr/>
        </p:nvSpPr>
        <p:spPr bwMode="auto">
          <a:xfrm>
            <a:off x="6188075" y="485775"/>
            <a:ext cx="26988" cy="28575"/>
          </a:xfrm>
          <a:prstGeom prst="rect">
            <a:avLst/>
          </a:prstGeom>
          <a:solidFill>
            <a:srgbClr val="002060"/>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endParaRPr lang="tr-TR"/>
          </a:p>
        </p:txBody>
      </p:sp>
      <p:sp>
        <p:nvSpPr>
          <p:cNvPr id="16387" name="Rectangle 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a:ln>
                <a:noFill/>
              </a:ln>
              <a:solidFill>
                <a:schemeClr val="tx1"/>
              </a:solidFill>
              <a:effectLst/>
              <a:latin typeface="Arial" pitchFamily="34" charset="0"/>
              <a:cs typeface="Arial"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V a t a n ı m TÜRKİYEM: 13 Eylül 1919; Sivas'ta İradei Milliye Gazetesi  Yayınlanmaya Başlandı."/>
          <p:cNvPicPr>
            <a:picLocks noChangeAspect="1" noChangeArrowheads="1"/>
          </p:cNvPicPr>
          <p:nvPr/>
        </p:nvPicPr>
        <p:blipFill>
          <a:blip r:embed="rId2"/>
          <a:srcRect/>
          <a:stretch>
            <a:fillRect/>
          </a:stretch>
        </p:blipFill>
        <p:spPr bwMode="auto">
          <a:xfrm>
            <a:off x="500034" y="285728"/>
            <a:ext cx="8358246" cy="5786478"/>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214290"/>
            <a:ext cx="8929718" cy="2554545"/>
          </a:xfrm>
          <a:prstGeom prst="rect">
            <a:avLst/>
          </a:prstGeom>
        </p:spPr>
        <p:txBody>
          <a:bodyPr wrap="square">
            <a:spAutoFit/>
          </a:bodyPr>
          <a:lstStyle/>
          <a:p>
            <a:pPr lvl="0" algn="just" eaLnBrk="0" fontAlgn="base" hangingPunct="0">
              <a:spcBef>
                <a:spcPct val="0"/>
              </a:spcBef>
              <a:spcAft>
                <a:spcPct val="0"/>
              </a:spcAf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2-</a:t>
            </a:r>
            <a:r>
              <a:rPr kumimoji="0" lang="tr-TR" sz="3200" b="1" i="0" u="none" strike="noStrike" cap="none" normalizeH="0" baseline="0" dirty="0">
                <a:ln>
                  <a:noFill/>
                </a:ln>
                <a:solidFill>
                  <a:srgbClr val="002060"/>
                </a:solidFill>
                <a:effectLst/>
                <a:latin typeface="Arial" pitchFamily="34" charset="0"/>
                <a:ea typeface="Times New Roman" pitchFamily="18" charset="0"/>
                <a:cs typeface="Arial" pitchFamily="34" charset="0"/>
              </a:rPr>
              <a:t> Hâkimiyet-i</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r>
              <a:rPr kumimoji="0" lang="tr-TR" sz="3200" b="1" i="0" u="none" strike="noStrike" cap="none" normalizeH="0" baseline="0" dirty="0">
                <a:ln>
                  <a:noFill/>
                </a:ln>
                <a:solidFill>
                  <a:srgbClr val="002060"/>
                </a:solidFill>
                <a:effectLst/>
                <a:latin typeface="Arial" pitchFamily="34" charset="0"/>
                <a:ea typeface="Times New Roman" pitchFamily="18" charset="0"/>
                <a:cs typeface="Arial" pitchFamily="34" charset="0"/>
              </a:rPr>
              <a:t>Millîye Gazetesi: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Mustafa Kemal Ankara’ya gittikten sonra Hâkimiyet-i</a:t>
            </a:r>
            <a:r>
              <a:rPr kumimoji="0" lang="tr-TR" sz="3200" b="1" i="0" u="none" strike="noStrike" cap="none" normalizeH="0" baseline="0" dirty="0">
                <a:ln>
                  <a:noFill/>
                </a:ln>
                <a:solidFill>
                  <a:srgbClr val="00206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Millîye adıyla yeni bir gazete çıkardı. Hâkimiyet-i Millîye gazetesi Millî Mücadele’nin resmî yayın organı oldu</a:t>
            </a:r>
            <a:r>
              <a:rPr kumimoji="0" lang="tr-TR" sz="3200" b="0" i="0" u="none" strike="noStrike" cap="none" normalizeH="0" baseline="0" dirty="0">
                <a:ln>
                  <a:noFill/>
                </a:ln>
                <a:solidFill>
                  <a:srgbClr val="000000"/>
                </a:solidFill>
                <a:effectLst/>
                <a:latin typeface="Arial" pitchFamily="34" charset="0"/>
                <a:ea typeface="Calibri" pitchFamily="34" charset="0"/>
                <a:cs typeface="Arial" pitchFamily="34" charset="0"/>
              </a:rPr>
              <a:t>.</a:t>
            </a:r>
            <a:endParaRPr kumimoji="0" lang="tr-TR" sz="3200" b="0" i="0" u="none" strike="noStrike" cap="none" normalizeH="0" baseline="0" dirty="0">
              <a:ln>
                <a:noFill/>
              </a:ln>
              <a:solidFill>
                <a:schemeClr val="tx1"/>
              </a:solidFill>
              <a:effectLst/>
              <a:latin typeface="Arial" pitchFamily="34" charset="0"/>
              <a:cs typeface="Arial" pitchFamily="34" charset="0"/>
            </a:endParaRPr>
          </a:p>
        </p:txBody>
      </p:sp>
      <p:pic>
        <p:nvPicPr>
          <p:cNvPr id="18434" name="Picture 2" descr="Atatürk'ün kurduğu gazete ne oldu?"/>
          <p:cNvPicPr>
            <a:picLocks noChangeAspect="1" noChangeArrowheads="1"/>
          </p:cNvPicPr>
          <p:nvPr/>
        </p:nvPicPr>
        <p:blipFill>
          <a:blip r:embed="rId2"/>
          <a:srcRect/>
          <a:stretch>
            <a:fillRect/>
          </a:stretch>
        </p:blipFill>
        <p:spPr bwMode="auto">
          <a:xfrm>
            <a:off x="1214414" y="2285992"/>
            <a:ext cx="7643866" cy="4357718"/>
          </a:xfrm>
          <a:prstGeom prst="rect">
            <a:avLst/>
          </a:prstGeom>
          <a:noFill/>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58" y="214290"/>
            <a:ext cx="8501122" cy="2554545"/>
          </a:xfrm>
          <a:prstGeom prst="rect">
            <a:avLst/>
          </a:prstGeom>
        </p:spPr>
        <p:txBody>
          <a:bodyPr wrap="square">
            <a:spAutoFit/>
          </a:bodyPr>
          <a:lstStyle/>
          <a:p>
            <a:pPr lvl="0" algn="just" eaLnBrk="0" fontAlgn="base" hangingPunct="0">
              <a:spcBef>
                <a:spcPct val="0"/>
              </a:spcBef>
              <a:spcAft>
                <a:spcPct val="0"/>
              </a:spcAft>
            </a:pPr>
            <a:r>
              <a:rPr lang="tr-TR" sz="3200" dirty="0">
                <a:solidFill>
                  <a:srgbClr val="FF0000"/>
                </a:solidFill>
                <a:latin typeface="Arial" pitchFamily="34" charset="0"/>
                <a:ea typeface="Times New Roman" pitchFamily="18" charset="0"/>
                <a:cs typeface="Arial" pitchFamily="34" charset="0"/>
              </a:rPr>
              <a:t>3-</a:t>
            </a:r>
            <a:r>
              <a:rPr lang="tr-TR" sz="3200" b="1" dirty="0">
                <a:solidFill>
                  <a:srgbClr val="FF0000"/>
                </a:solidFill>
                <a:latin typeface="Arial" pitchFamily="34" charset="0"/>
                <a:ea typeface="Times New Roman" pitchFamily="18" charset="0"/>
                <a:cs typeface="Arial" pitchFamily="34" charset="0"/>
              </a:rPr>
              <a:t> </a:t>
            </a:r>
            <a:r>
              <a:rPr lang="tr-TR" sz="3200" b="1" dirty="0">
                <a:solidFill>
                  <a:srgbClr val="002060"/>
                </a:solidFill>
                <a:latin typeface="Arial" pitchFamily="34" charset="0"/>
                <a:ea typeface="Times New Roman" pitchFamily="18" charset="0"/>
                <a:cs typeface="Arial" pitchFamily="34" charset="0"/>
              </a:rPr>
              <a:t>Anadolu Ajansı (AA): </a:t>
            </a:r>
            <a:r>
              <a:rPr lang="tr-TR" sz="3200" dirty="0">
                <a:solidFill>
                  <a:srgbClr val="000000"/>
                </a:solidFill>
                <a:latin typeface="Arial" pitchFamily="34" charset="0"/>
                <a:ea typeface="Times New Roman" pitchFamily="18" charset="0"/>
                <a:cs typeface="Arial" pitchFamily="34" charset="0"/>
              </a:rPr>
              <a:t>Millî Mücadele’yi içte ve dışta savunmak, bazı çevrelerin yürüttüğü</a:t>
            </a:r>
            <a:r>
              <a:rPr lang="tr-TR" sz="3200" b="1" dirty="0">
                <a:solidFill>
                  <a:srgbClr val="002060"/>
                </a:solidFill>
                <a:latin typeface="Arial" pitchFamily="34" charset="0"/>
                <a:ea typeface="Times New Roman" pitchFamily="18" charset="0"/>
                <a:cs typeface="Arial" pitchFamily="34" charset="0"/>
              </a:rPr>
              <a:t> </a:t>
            </a:r>
            <a:r>
              <a:rPr lang="tr-TR" sz="3200" dirty="0">
                <a:solidFill>
                  <a:srgbClr val="000000"/>
                </a:solidFill>
                <a:latin typeface="Arial" pitchFamily="34" charset="0"/>
                <a:ea typeface="Times New Roman" pitchFamily="18" charset="0"/>
                <a:cs typeface="Arial" pitchFamily="34" charset="0"/>
              </a:rPr>
              <a:t>yalan haberlere karşı halka gerçekleri anlatmak için 6 Nisan 1920'de Anadolu Ajansı kuruldu</a:t>
            </a:r>
            <a:endParaRPr lang="tr-TR" sz="3200" dirty="0"/>
          </a:p>
        </p:txBody>
      </p:sp>
      <p:pic>
        <p:nvPicPr>
          <p:cNvPr id="92162" name="Picture 2" descr="Anadolu Ajansı 96 yaşında | muhabirce"/>
          <p:cNvPicPr>
            <a:picLocks noChangeAspect="1" noChangeArrowheads="1"/>
          </p:cNvPicPr>
          <p:nvPr/>
        </p:nvPicPr>
        <p:blipFill>
          <a:blip r:embed="rId2"/>
          <a:srcRect/>
          <a:stretch>
            <a:fillRect/>
          </a:stretch>
        </p:blipFill>
        <p:spPr bwMode="auto">
          <a:xfrm>
            <a:off x="857224" y="2643182"/>
            <a:ext cx="7467600" cy="3929090"/>
          </a:xfrm>
          <a:prstGeom prst="rect">
            <a:avLst/>
          </a:prstGeom>
          <a:noFill/>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14282" y="357166"/>
            <a:ext cx="8786874"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622300" algn="l"/>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BİR MİLLETİN YEMİNİ: MISAKIMILLÎ (2. Ünite 6. Kazanım)</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2300" algn="l"/>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TEMSİL HEYETİNİN ANKARA'YA GELMESİ (27 Aralık 1919)</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2300" algn="l"/>
              </a:tabLst>
            </a:pPr>
            <a:r>
              <a:rPr kumimoji="0" lang="tr-TR" sz="2800" b="1" i="0" u="none" strike="noStrike" cap="none" normalizeH="0" baseline="0" dirty="0">
                <a:ln>
                  <a:noFill/>
                </a:ln>
                <a:solidFill>
                  <a:srgbClr val="002060"/>
                </a:solidFill>
                <a:effectLst/>
                <a:latin typeface="Arial" pitchFamily="34" charset="0"/>
                <a:ea typeface="Times New Roman" pitchFamily="18" charset="0"/>
                <a:cs typeface="Arial" pitchFamily="34" charset="0"/>
              </a:rPr>
              <a:t>Temsil Heyetinin Ankara'yı Seçme Nedenleri:</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622300" algn="l"/>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Batı Cephesi'ne yakın olması.</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622300" algn="l"/>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İstanbul'a yakın olması.</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622300" algn="l"/>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Ankara'nın işgal edilmemiş olması.</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622300" algn="l"/>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Demiryolu ve karayolunun kesişim noktasında olması.</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622300" algn="l"/>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Şehrin güvenli konumda olması.</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622300" algn="l"/>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Ankaralıların milli mücadeleye destek vermesi.</a:t>
            </a:r>
            <a:endParaRPr kumimoji="0" lang="tr-TR" sz="2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Mustafa Kemal Atatürk'ün Ankara'ya Gelişinin 99. Yıl Dönümü - T.C. Merzifon  Belediyesi"/>
          <p:cNvPicPr>
            <a:picLocks noChangeAspect="1" noChangeArrowheads="1"/>
          </p:cNvPicPr>
          <p:nvPr/>
        </p:nvPicPr>
        <p:blipFill>
          <a:blip r:embed="rId2"/>
          <a:srcRect/>
          <a:stretch>
            <a:fillRect/>
          </a:stretch>
        </p:blipFill>
        <p:spPr bwMode="auto">
          <a:xfrm>
            <a:off x="214282" y="285728"/>
            <a:ext cx="8643998" cy="6286544"/>
          </a:xfrm>
          <a:prstGeom prst="rect">
            <a:avLst/>
          </a:prstGeom>
          <a:no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214282" y="357166"/>
            <a:ext cx="8715436"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609600" algn="l"/>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MİSAKI MİLLİ (28 OCAK 1920)</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1" i="0" u="none" strike="noStrike" cap="none" normalizeH="0" baseline="0" dirty="0">
                <a:ln>
                  <a:noFill/>
                </a:ln>
                <a:solidFill>
                  <a:srgbClr val="002060"/>
                </a:solidFill>
                <a:effectLst/>
                <a:latin typeface="Arial" pitchFamily="34" charset="0"/>
                <a:ea typeface="Times New Roman" pitchFamily="18" charset="0"/>
                <a:cs typeface="Arial" pitchFamily="34" charset="0"/>
              </a:rPr>
              <a:t>Toplantının amacı: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Osmanlı'nın İtilaf devletleri ile yapacağı barış şartlarının Türk halkının</a:t>
            </a:r>
            <a:r>
              <a:rPr kumimoji="0" lang="tr-TR" sz="2800" b="1" i="0" u="none" strike="noStrike" cap="none" normalizeH="0" baseline="0" dirty="0">
                <a:ln>
                  <a:noFill/>
                </a:ln>
                <a:solidFill>
                  <a:srgbClr val="00206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kabul edileceği şekilde ortaya koymak.</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1" i="0" u="none" strike="noStrike" cap="none" normalizeH="0" baseline="0" dirty="0">
                <a:ln>
                  <a:noFill/>
                </a:ln>
                <a:solidFill>
                  <a:srgbClr val="002060"/>
                </a:solidFill>
                <a:effectLst/>
                <a:latin typeface="Arial" pitchFamily="34" charset="0"/>
                <a:ea typeface="Times New Roman" pitchFamily="18" charset="0"/>
                <a:cs typeface="Arial" pitchFamily="34" charset="0"/>
              </a:rPr>
              <a:t>Toplantı kararları: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Misakı Milli'nin kabul edilmesi sağlandı.</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Maddelerin Özellikleri:</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609600"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1.madde yorumu: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Milli sınırlar çizilerek ülke bütünlüğü vurgulanmıştır.</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609600"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2. maddeler yorumu: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Çoğunluğun Türk olmasına</a:t>
            </a: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güvenilmiştir.</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609600"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3.madde yorumu: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Devletler</a:t>
            </a: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arasında eşitlik ilkesi sağlanmıştır.</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609600"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4.madde yorumu: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Kapitülasyonlar kaldırılmıştır.</a:t>
            </a:r>
            <a:endParaRPr kumimoji="0" lang="tr-TR" sz="2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MİSAKI MİLLİ KARARLARI NASIL ALINDI?"/>
          <p:cNvPicPr>
            <a:picLocks noChangeAspect="1" noChangeArrowheads="1"/>
          </p:cNvPicPr>
          <p:nvPr/>
        </p:nvPicPr>
        <p:blipFill>
          <a:blip r:embed="rId2"/>
          <a:srcRect/>
          <a:stretch>
            <a:fillRect/>
          </a:stretch>
        </p:blipFill>
        <p:spPr bwMode="auto">
          <a:xfrm>
            <a:off x="285720" y="357166"/>
            <a:ext cx="8429684" cy="5857916"/>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p:cNvSpPr>
            <a:spLocks noChangeArrowheads="1"/>
          </p:cNvSpPr>
          <p:nvPr/>
        </p:nvSpPr>
        <p:spPr bwMode="auto">
          <a:xfrm>
            <a:off x="357158" y="285728"/>
            <a:ext cx="8786842"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4000" b="1" i="0" u="none" strike="noStrike" cap="none" normalizeH="0" baseline="0" dirty="0">
                <a:ln>
                  <a:noFill/>
                </a:ln>
                <a:solidFill>
                  <a:srgbClr val="002060"/>
                </a:solidFill>
                <a:effectLst/>
                <a:latin typeface="Arial" pitchFamily="34" charset="0"/>
                <a:ea typeface="Times New Roman" pitchFamily="18" charset="0"/>
                <a:cs typeface="Arial" pitchFamily="34" charset="0"/>
              </a:rPr>
              <a:t>Misakı Milli'nin Önemi:</a:t>
            </a:r>
            <a:endParaRPr kumimoji="0" lang="tr-TR" sz="40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4000" b="0" i="0" u="none" strike="noStrike" cap="none" normalizeH="0" baseline="0" dirty="0">
                <a:ln>
                  <a:noFill/>
                </a:ln>
                <a:solidFill>
                  <a:srgbClr val="FF0000"/>
                </a:solidFill>
                <a:effectLst/>
                <a:latin typeface="Arial" pitchFamily="34" charset="0"/>
                <a:ea typeface="Times New Roman" pitchFamily="18" charset="0"/>
                <a:cs typeface="Arial" pitchFamily="34" charset="0"/>
              </a:rPr>
              <a:t>1-</a:t>
            </a:r>
            <a:r>
              <a:rPr kumimoji="0" lang="tr-TR" sz="4000" b="0" i="0" u="none" strike="noStrike" cap="none" normalizeH="0" baseline="0" dirty="0">
                <a:ln>
                  <a:noFill/>
                </a:ln>
                <a:solidFill>
                  <a:schemeClr val="tx1"/>
                </a:solidFill>
                <a:effectLst/>
                <a:latin typeface="Arial" pitchFamily="34" charset="0"/>
                <a:ea typeface="Times New Roman" pitchFamily="18" charset="0"/>
                <a:cs typeface="Arial" pitchFamily="34" charset="0"/>
              </a:rPr>
              <a:t> İtilaf devletleri ile yapılacak barışın esasları dünyaya duyurulmuştur.</a:t>
            </a:r>
            <a:endParaRPr kumimoji="0" lang="tr-TR" sz="40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4000" b="0" i="0" u="none" strike="noStrike" cap="none" normalizeH="0" baseline="0" dirty="0">
                <a:ln>
                  <a:noFill/>
                </a:ln>
                <a:solidFill>
                  <a:srgbClr val="FF0000"/>
                </a:solidFill>
                <a:effectLst/>
                <a:latin typeface="Arial" pitchFamily="34" charset="0"/>
                <a:ea typeface="Times New Roman" pitchFamily="18" charset="0"/>
                <a:cs typeface="Arial" pitchFamily="34" charset="0"/>
              </a:rPr>
              <a:t>2-</a:t>
            </a:r>
            <a:r>
              <a:rPr kumimoji="0" lang="tr-TR" sz="4000" b="0" i="0" u="none" strike="noStrike" cap="none" normalizeH="0" baseline="0" dirty="0">
                <a:ln>
                  <a:noFill/>
                </a:ln>
                <a:solidFill>
                  <a:schemeClr val="tx1"/>
                </a:solidFill>
                <a:effectLst/>
                <a:latin typeface="Arial" pitchFamily="34" charset="0"/>
                <a:ea typeface="Times New Roman" pitchFamily="18" charset="0"/>
                <a:cs typeface="Arial" pitchFamily="34" charset="0"/>
              </a:rPr>
              <a:t> Vatanın sınırları çizilerek parçalanamayacağı vurgulanmıştır.</a:t>
            </a:r>
            <a:endParaRPr kumimoji="0" lang="tr-TR" sz="40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4000" b="0" i="0" u="none" strike="noStrike" cap="none" normalizeH="0" baseline="0" dirty="0">
                <a:ln>
                  <a:noFill/>
                </a:ln>
                <a:solidFill>
                  <a:srgbClr val="FF0000"/>
                </a:solidFill>
                <a:effectLst/>
                <a:latin typeface="Arial" pitchFamily="34" charset="0"/>
                <a:ea typeface="Times New Roman" pitchFamily="18" charset="0"/>
                <a:cs typeface="Arial" pitchFamily="34" charset="0"/>
              </a:rPr>
              <a:t>3-</a:t>
            </a:r>
            <a:r>
              <a:rPr kumimoji="0" lang="tr-TR" sz="4000" b="0" i="0" u="none" strike="noStrike" cap="none" normalizeH="0" baseline="0" dirty="0">
                <a:ln>
                  <a:noFill/>
                </a:ln>
                <a:solidFill>
                  <a:schemeClr val="tx1"/>
                </a:solidFill>
                <a:effectLst/>
                <a:latin typeface="Arial" pitchFamily="34" charset="0"/>
                <a:ea typeface="Times New Roman" pitchFamily="18" charset="0"/>
                <a:cs typeface="Arial" pitchFamily="34" charset="0"/>
              </a:rPr>
              <a:t> Ulusal Egemenlik ve bağımsızlığın önemi belirtilmiştir.</a:t>
            </a:r>
            <a:endParaRPr kumimoji="0" lang="tr-TR" sz="40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ChangeArrowheads="1"/>
          </p:cNvSpPr>
          <p:nvPr/>
        </p:nvSpPr>
        <p:spPr bwMode="auto">
          <a:xfrm>
            <a:off x="214282" y="357166"/>
            <a:ext cx="8643998"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İSTANBUL'UN İŞGALİ : (16 Mart 1920)</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Başta İngilizler olmak üzere İtilaf Devletleri, Misakımillî kararlarının geri alınması için Ali Rıza Paşa </a:t>
            </a:r>
            <a:r>
              <a:rPr kumimoji="0" lang="tr-TR" sz="3200" b="0" i="0" u="none" strike="noStrike" cap="none" normalizeH="0" baseline="0" dirty="0" err="1">
                <a:ln>
                  <a:noFill/>
                </a:ln>
                <a:solidFill>
                  <a:schemeClr val="tx1"/>
                </a:solidFill>
                <a:effectLst/>
                <a:latin typeface="Arial" pitchFamily="34" charset="0"/>
                <a:ea typeface="Times New Roman" pitchFamily="18" charset="0"/>
                <a:cs typeface="Arial" pitchFamily="34" charset="0"/>
              </a:rPr>
              <a:t>Hükûmetine</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baskı yaptılar. Bunun üzerine Ali Rıza Paşa 3 Mart 1920’de istifa etti. Bununla yetinmeyen İtilaf Devletleri 16 Mart 1920’de İstanbul’u resmen işgal ettiler. Türk milletine gözdağı vermeyi hedeflemişlerdi</a:t>
            </a:r>
            <a:endParaRPr kumimoji="0" lang="tr-TR" sz="32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İstanbul'un İşgali ve İşgalin Sonuçları – Nkfu"/>
          <p:cNvPicPr>
            <a:picLocks noChangeAspect="1" noChangeArrowheads="1"/>
          </p:cNvPicPr>
          <p:nvPr/>
        </p:nvPicPr>
        <p:blipFill>
          <a:blip r:embed="rId2"/>
          <a:srcRect/>
          <a:stretch>
            <a:fillRect/>
          </a:stretch>
        </p:blipFill>
        <p:spPr bwMode="auto">
          <a:xfrm>
            <a:off x="214282" y="285728"/>
            <a:ext cx="8643998" cy="6286544"/>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Birinci (1.) Dünya Savaşı Tarafları - Webders.net"/>
          <p:cNvPicPr>
            <a:picLocks noChangeAspect="1" noChangeArrowheads="1"/>
          </p:cNvPicPr>
          <p:nvPr/>
        </p:nvPicPr>
        <p:blipFill>
          <a:blip r:embed="rId2"/>
          <a:srcRect/>
          <a:stretch>
            <a:fillRect/>
          </a:stretch>
        </p:blipFill>
        <p:spPr bwMode="auto">
          <a:xfrm>
            <a:off x="285720" y="357166"/>
            <a:ext cx="8429684" cy="6143668"/>
          </a:xfrm>
          <a:prstGeom prst="rect">
            <a:avLst/>
          </a:prstGeom>
          <a:noFill/>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428604"/>
            <a:ext cx="8572560" cy="3416320"/>
          </a:xfrm>
          <a:prstGeom prst="rect">
            <a:avLst/>
          </a:prstGeom>
        </p:spPr>
        <p:txBody>
          <a:bodyPr wrap="square">
            <a:spAutoFit/>
          </a:bodyPr>
          <a:lstStyle/>
          <a:p>
            <a:r>
              <a:rPr lang="tr-TR" sz="3600" dirty="0">
                <a:latin typeface="Arial" pitchFamily="34" charset="0"/>
                <a:ea typeface="Times New Roman" pitchFamily="18" charset="0"/>
                <a:cs typeface="Arial" pitchFamily="34" charset="0"/>
              </a:rPr>
              <a:t>. Buna rağmen Türk milleti baskılara boyun eğmedi ve Millî Mücadele’ye desteğini artırarak bağımsızlık yolundaki azim ve kararlılığını ortaya koydu. İstanbul’un işgali, Anadolu’da büyük tepkiyle karşılandı.</a:t>
            </a:r>
            <a:endParaRPr lang="tr-TR" sz="3600"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ChangeArrowheads="1"/>
          </p:cNvSpPr>
          <p:nvPr/>
        </p:nvSpPr>
        <p:spPr bwMode="auto">
          <a:xfrm>
            <a:off x="285720" y="285728"/>
            <a:ext cx="8643998"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tab pos="1016000" algn="l"/>
                <a:tab pos="1943100" algn="l"/>
                <a:tab pos="2476500" algn="l"/>
                <a:tab pos="3238500" algn="l"/>
                <a:tab pos="3822700" algn="l"/>
                <a:tab pos="4406900" algn="l"/>
                <a:tab pos="4673600" algn="l"/>
                <a:tab pos="5029200" algn="l"/>
                <a:tab pos="5702300" algn="l"/>
                <a:tab pos="6362700" algn="l"/>
              </a:tabLst>
            </a:pPr>
            <a:r>
              <a:rPr kumimoji="0" lang="tr-TR" sz="3600" b="1" i="0" u="none" strike="noStrike" cap="none" normalizeH="0" baseline="0" dirty="0">
                <a:ln>
                  <a:noFill/>
                </a:ln>
                <a:solidFill>
                  <a:srgbClr val="002060"/>
                </a:solidFill>
                <a:effectLst/>
                <a:latin typeface="Arial" pitchFamily="34" charset="0"/>
                <a:ea typeface="Times New Roman" pitchFamily="18" charset="0"/>
                <a:cs typeface="Arial" pitchFamily="34" charset="0"/>
              </a:rPr>
              <a:t>Mustafa Kemal’in İstanbul’un İşgaline karşı aldığı önlemler:</a:t>
            </a:r>
            <a:endParaRPr kumimoji="0" lang="tr-TR" sz="36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tab pos="1016000" algn="l"/>
                <a:tab pos="1943100" algn="l"/>
                <a:tab pos="2476500" algn="l"/>
                <a:tab pos="3238500" algn="l"/>
                <a:tab pos="3822700" algn="l"/>
                <a:tab pos="4406900" algn="l"/>
                <a:tab pos="4673600" algn="l"/>
                <a:tab pos="5029200" algn="l"/>
                <a:tab pos="5702300" algn="l"/>
                <a:tab pos="6362700" algn="l"/>
              </a:tabLst>
            </a:pPr>
            <a:r>
              <a:rPr kumimoji="0" lang="tr-TR" sz="3600" b="1" i="0" u="none" strike="noStrike" cap="none" normalizeH="0" baseline="0" dirty="0">
                <a:ln>
                  <a:noFill/>
                </a:ln>
                <a:solidFill>
                  <a:srgbClr val="002060"/>
                </a:solidFill>
                <a:effectLst/>
                <a:latin typeface="Arial" pitchFamily="34" charset="0"/>
                <a:ea typeface="Times New Roman" pitchFamily="18" charset="0"/>
                <a:cs typeface="Arial" pitchFamily="34" charset="0"/>
              </a:rPr>
              <a:t>1-</a:t>
            </a:r>
            <a:r>
              <a:rPr kumimoji="0" lang="tr-TR" sz="3600" b="0" i="0" u="none" strike="noStrike" cap="none" normalizeH="0" baseline="0" dirty="0">
                <a:ln>
                  <a:noFill/>
                </a:ln>
                <a:solidFill>
                  <a:schemeClr val="tx1"/>
                </a:solidFill>
                <a:effectLst/>
                <a:latin typeface="Arial" pitchFamily="34" charset="0"/>
                <a:ea typeface="Times New Roman" pitchFamily="18" charset="0"/>
                <a:cs typeface="Arial" pitchFamily="34" charset="0"/>
              </a:rPr>
              <a:t> İstanbul ile haberleşme kesildi.</a:t>
            </a:r>
            <a:endParaRPr kumimoji="0" lang="tr-TR" sz="36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tab pos="1016000" algn="l"/>
                <a:tab pos="1943100" algn="l"/>
                <a:tab pos="2476500" algn="l"/>
                <a:tab pos="3238500" algn="l"/>
                <a:tab pos="3822700" algn="l"/>
                <a:tab pos="4406900" algn="l"/>
                <a:tab pos="4673600" algn="l"/>
                <a:tab pos="5029200" algn="l"/>
                <a:tab pos="5702300" algn="l"/>
                <a:tab pos="6362700" algn="l"/>
              </a:tabLst>
            </a:pPr>
            <a:r>
              <a:rPr kumimoji="0" lang="tr-TR" sz="3600" b="0" i="0" u="none" strike="noStrike" cap="none" normalizeH="0" baseline="0" dirty="0">
                <a:ln>
                  <a:noFill/>
                </a:ln>
                <a:solidFill>
                  <a:schemeClr val="tx1"/>
                </a:solidFill>
                <a:effectLst/>
                <a:latin typeface="Arial" pitchFamily="34" charset="0"/>
                <a:ea typeface="Times New Roman" pitchFamily="18" charset="0"/>
                <a:cs typeface="Arial" pitchFamily="34" charset="0"/>
              </a:rPr>
              <a:t>2- İşgalin Anadolu’ya yayılmasını engellemek için Geyve-Ulukışla demir yolu tahrip edildi. İstanbul’da tutuklanan Türk subaylara karşılık Anadolu’daki bazı İtilaf Devleti subayları tutuklandı.</a:t>
            </a:r>
            <a:endParaRPr kumimoji="0" lang="tr-TR" sz="36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16 Mart 1920 - İstanbul'un işgali - YouTube"/>
          <p:cNvPicPr>
            <a:picLocks noChangeAspect="1" noChangeArrowheads="1"/>
          </p:cNvPicPr>
          <p:nvPr/>
        </p:nvPicPr>
        <p:blipFill>
          <a:blip r:embed="rId2"/>
          <a:srcRect/>
          <a:stretch>
            <a:fillRect/>
          </a:stretch>
        </p:blipFill>
        <p:spPr bwMode="auto">
          <a:xfrm>
            <a:off x="285720" y="428604"/>
            <a:ext cx="8501122" cy="6072230"/>
          </a:xfrm>
          <a:prstGeom prst="rect">
            <a:avLst/>
          </a:prstGeom>
          <a:noFill/>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58" y="214291"/>
            <a:ext cx="8572560" cy="5078313"/>
          </a:xfrm>
          <a:prstGeom prst="rect">
            <a:avLst/>
          </a:prstGeom>
        </p:spPr>
        <p:txBody>
          <a:bodyPr wrap="square">
            <a:spAutoFit/>
          </a:bodyPr>
          <a:lstStyle/>
          <a:p>
            <a:pPr lvl="0" indent="457200" eaLnBrk="0" fontAlgn="base" hangingPunct="0">
              <a:spcBef>
                <a:spcPct val="0"/>
              </a:spcBef>
              <a:spcAft>
                <a:spcPct val="0"/>
              </a:spcAft>
              <a:tabLst>
                <a:tab pos="1016000" algn="l"/>
                <a:tab pos="1943100" algn="l"/>
                <a:tab pos="2476500" algn="l"/>
                <a:tab pos="3238500" algn="l"/>
                <a:tab pos="3822700" algn="l"/>
                <a:tab pos="4406900" algn="l"/>
                <a:tab pos="4673600" algn="l"/>
                <a:tab pos="5029200" algn="l"/>
                <a:tab pos="5702300" algn="l"/>
                <a:tab pos="6362700" algn="l"/>
              </a:tabLst>
            </a:pPr>
            <a:r>
              <a:rPr lang="tr-TR" sz="3600" b="1" dirty="0">
                <a:solidFill>
                  <a:srgbClr val="FF0000"/>
                </a:solidFill>
                <a:latin typeface="Arial" pitchFamily="34" charset="0"/>
                <a:ea typeface="Times New Roman" pitchFamily="18" charset="0"/>
                <a:cs typeface="Arial" pitchFamily="34" charset="0"/>
              </a:rPr>
              <a:t>Ulusal Egemenlik: </a:t>
            </a:r>
            <a:r>
              <a:rPr lang="tr-TR" sz="3600" dirty="0">
                <a:solidFill>
                  <a:srgbClr val="000000"/>
                </a:solidFill>
                <a:latin typeface="Arial" pitchFamily="34" charset="0"/>
                <a:ea typeface="Times New Roman" pitchFamily="18" charset="0"/>
                <a:cs typeface="Arial" pitchFamily="34" charset="0"/>
              </a:rPr>
              <a:t>Devletin gücü olan egemenliğin doğrudan</a:t>
            </a:r>
            <a:r>
              <a:rPr lang="tr-TR" sz="3600" b="1" dirty="0">
                <a:solidFill>
                  <a:srgbClr val="FF0000"/>
                </a:solidFill>
                <a:latin typeface="Arial" pitchFamily="34" charset="0"/>
                <a:ea typeface="Times New Roman" pitchFamily="18" charset="0"/>
                <a:cs typeface="Arial" pitchFamily="34" charset="0"/>
              </a:rPr>
              <a:t> </a:t>
            </a:r>
            <a:r>
              <a:rPr lang="tr-TR" sz="3600" dirty="0">
                <a:solidFill>
                  <a:srgbClr val="000000"/>
                </a:solidFill>
                <a:latin typeface="Arial" pitchFamily="34" charset="0"/>
                <a:ea typeface="Times New Roman" pitchFamily="18" charset="0"/>
                <a:cs typeface="Arial" pitchFamily="34" charset="0"/>
              </a:rPr>
              <a:t>ulusa ait olmasıdır.</a:t>
            </a:r>
            <a:r>
              <a:rPr lang="tr-TR" sz="3600" b="1" dirty="0">
                <a:solidFill>
                  <a:srgbClr val="FF0000"/>
                </a:solidFill>
                <a:latin typeface="Arial" pitchFamily="34" charset="0"/>
                <a:ea typeface="Times New Roman" pitchFamily="18" charset="0"/>
                <a:cs typeface="Arial" pitchFamily="34" charset="0"/>
              </a:rPr>
              <a:t> </a:t>
            </a:r>
            <a:r>
              <a:rPr lang="tr-TR" sz="3600" b="1" dirty="0">
                <a:solidFill>
                  <a:srgbClr val="002060"/>
                </a:solidFill>
                <a:latin typeface="Arial" pitchFamily="34" charset="0"/>
                <a:ea typeface="Times New Roman" pitchFamily="18" charset="0"/>
                <a:cs typeface="Arial" pitchFamily="34" charset="0"/>
              </a:rPr>
              <a:t>TBMM'nin</a:t>
            </a:r>
            <a:r>
              <a:rPr lang="tr-TR" sz="3600" b="1" dirty="0">
                <a:solidFill>
                  <a:srgbClr val="FF0000"/>
                </a:solidFill>
                <a:latin typeface="Arial" pitchFamily="34" charset="0"/>
                <a:ea typeface="Times New Roman" pitchFamily="18" charset="0"/>
                <a:cs typeface="Arial" pitchFamily="34" charset="0"/>
              </a:rPr>
              <a:t> </a:t>
            </a:r>
            <a:r>
              <a:rPr lang="tr-TR" sz="3600" b="1" dirty="0">
                <a:solidFill>
                  <a:srgbClr val="002060"/>
                </a:solidFill>
                <a:latin typeface="Arial" pitchFamily="34" charset="0"/>
                <a:ea typeface="Times New Roman" pitchFamily="18" charset="0"/>
                <a:cs typeface="Arial" pitchFamily="34" charset="0"/>
              </a:rPr>
              <a:t>açılması ulusal egemenlik ile ilgilidir.</a:t>
            </a:r>
          </a:p>
          <a:p>
            <a:pPr lvl="0" indent="457200" eaLnBrk="0" fontAlgn="base" hangingPunct="0">
              <a:spcBef>
                <a:spcPct val="0"/>
              </a:spcBef>
              <a:spcAft>
                <a:spcPct val="0"/>
              </a:spcAft>
              <a:tabLst>
                <a:tab pos="1016000" algn="l"/>
                <a:tab pos="1943100" algn="l"/>
                <a:tab pos="2476500" algn="l"/>
                <a:tab pos="3238500" algn="l"/>
                <a:tab pos="3822700" algn="l"/>
                <a:tab pos="4406900" algn="l"/>
                <a:tab pos="4673600" algn="l"/>
                <a:tab pos="5029200" algn="l"/>
                <a:tab pos="5702300" algn="l"/>
                <a:tab pos="6362700" algn="l"/>
              </a:tabLst>
            </a:pPr>
            <a:endParaRPr lang="tr-TR" sz="3600" dirty="0">
              <a:latin typeface="Arial" pitchFamily="34" charset="0"/>
              <a:cs typeface="Arial" pitchFamily="34" charset="0"/>
            </a:endParaRPr>
          </a:p>
          <a:p>
            <a:pPr lvl="0" indent="457200" eaLnBrk="0" fontAlgn="base" hangingPunct="0">
              <a:spcBef>
                <a:spcPct val="0"/>
              </a:spcBef>
              <a:spcAft>
                <a:spcPct val="0"/>
              </a:spcAft>
              <a:tabLst>
                <a:tab pos="1016000" algn="l"/>
                <a:tab pos="1943100" algn="l"/>
                <a:tab pos="2476500" algn="l"/>
                <a:tab pos="3238500" algn="l"/>
                <a:tab pos="3822700" algn="l"/>
                <a:tab pos="4406900" algn="l"/>
                <a:tab pos="4673600" algn="l"/>
                <a:tab pos="5029200" algn="l"/>
                <a:tab pos="5702300" algn="l"/>
                <a:tab pos="6362700" algn="l"/>
              </a:tabLst>
            </a:pPr>
            <a:r>
              <a:rPr lang="tr-TR" sz="3600" b="1" dirty="0">
                <a:solidFill>
                  <a:srgbClr val="FF0000"/>
                </a:solidFill>
                <a:latin typeface="Arial" pitchFamily="34" charset="0"/>
                <a:ea typeface="Times New Roman" pitchFamily="18" charset="0"/>
                <a:cs typeface="Arial" pitchFamily="34" charset="0"/>
              </a:rPr>
              <a:t>Tam	Bağımsızlık:</a:t>
            </a:r>
            <a:r>
              <a:rPr lang="tr-TR" sz="3600" dirty="0">
                <a:latin typeface="Arial" pitchFamily="34" charset="0"/>
                <a:ea typeface="Times New Roman" pitchFamily="18" charset="0"/>
                <a:cs typeface="Arial" pitchFamily="34" charset="0"/>
              </a:rPr>
              <a:t>	Siyasi,ekonomik, hukuki,	kültürel	ve	tüm	alanlarda özgürlük	ve egemenliktir. </a:t>
            </a:r>
            <a:r>
              <a:rPr lang="tr-TR" sz="3600" b="1" dirty="0">
                <a:solidFill>
                  <a:srgbClr val="002060"/>
                </a:solidFill>
                <a:latin typeface="Arial" pitchFamily="34" charset="0"/>
                <a:ea typeface="Times New Roman" pitchFamily="18" charset="0"/>
                <a:cs typeface="Arial" pitchFamily="34" charset="0"/>
              </a:rPr>
              <a:t>Misakı Milli'nin ilanı tam bağımsızlıkla ilgilidir.</a:t>
            </a:r>
            <a:endParaRPr lang="tr-TR" sz="3600" dirty="0">
              <a:latin typeface="Arial" pitchFamily="34" charset="0"/>
              <a:cs typeface="Arial" pitchFamily="34"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ChangeArrowheads="1"/>
          </p:cNvSpPr>
          <p:nvPr/>
        </p:nvSpPr>
        <p:spPr bwMode="auto">
          <a:xfrm>
            <a:off x="214282" y="428604"/>
            <a:ext cx="864399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TBMM'NİN AÇILMASI (23 Nisan 1920)</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TBMM Yasama ve yürütme yetkisine sahiptir. (Yasama, yürütme yargı yetkisinin tek kurumda toplanması </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güçler birliği ilkesi</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denir. </a:t>
            </a:r>
            <a:r>
              <a:rPr kumimoji="0" lang="tr-TR" sz="3200" b="1" i="0" u="none" strike="noStrike" cap="none" normalizeH="0" baseline="0" dirty="0">
                <a:ln>
                  <a:noFill/>
                </a:ln>
                <a:solidFill>
                  <a:srgbClr val="002060"/>
                </a:solidFill>
                <a:effectLst/>
                <a:latin typeface="Arial" pitchFamily="34" charset="0"/>
                <a:ea typeface="Times New Roman" pitchFamily="18" charset="0"/>
                <a:cs typeface="Arial" pitchFamily="34" charset="0"/>
              </a:rPr>
              <a:t>Bu ilkenin amacı olağanüstü koşullarda hızlı karar almak ve</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r>
              <a:rPr kumimoji="0" lang="tr-TR" sz="3200" b="1" i="0" u="none" strike="noStrike" cap="none" normalizeH="0" baseline="0" dirty="0">
                <a:ln>
                  <a:noFill/>
                </a:ln>
                <a:solidFill>
                  <a:srgbClr val="002060"/>
                </a:solidFill>
                <a:effectLst/>
                <a:latin typeface="Arial" pitchFamily="34" charset="0"/>
                <a:ea typeface="Times New Roman" pitchFamily="18" charset="0"/>
                <a:cs typeface="Arial" pitchFamily="34" charset="0"/>
              </a:rPr>
              <a:t>uygulamaktır.)</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Meclis başkanı hükümetin de başkanıdır. Meclis Hükümet Sistemi ile çalışıldığı için bu hükümete TBMM hükümeti adı verilmiştir.</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BİLGİ NOTU: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TBMM'nin açılması ile temsil heyetinin görevi sona ermiştir.</a:t>
            </a:r>
            <a:endParaRPr kumimoji="0" lang="tr-TR" sz="32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Cumhuriyet'in temeli İlk Meclis'le atıldı - Son Dakika Milliyet"/>
          <p:cNvPicPr>
            <a:picLocks noChangeAspect="1" noChangeArrowheads="1"/>
          </p:cNvPicPr>
          <p:nvPr/>
        </p:nvPicPr>
        <p:blipFill>
          <a:blip r:embed="rId2"/>
          <a:srcRect/>
          <a:stretch>
            <a:fillRect/>
          </a:stretch>
        </p:blipFill>
        <p:spPr bwMode="auto">
          <a:xfrm>
            <a:off x="285720" y="571480"/>
            <a:ext cx="8358246" cy="5857895"/>
          </a:xfrm>
          <a:prstGeom prst="rect">
            <a:avLst/>
          </a:prstGeom>
          <a:noFill/>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p:cNvSpPr>
            <a:spLocks noChangeArrowheads="1"/>
          </p:cNvSpPr>
          <p:nvPr/>
        </p:nvSpPr>
        <p:spPr bwMode="auto">
          <a:xfrm>
            <a:off x="214282" y="214290"/>
            <a:ext cx="8929718"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BÜYÜK MİLLET MECLİSİNE KARŞI ÇIKARILAN AYAKLANMALAR (2. Ünite 7. Kazanım) </a:t>
            </a:r>
            <a:r>
              <a:rPr kumimoji="0" lang="tr-TR" sz="2800" b="1" i="0" u="none" strike="noStrike" cap="none" normalizeH="0" baseline="0" dirty="0" err="1">
                <a:ln>
                  <a:noFill/>
                </a:ln>
                <a:solidFill>
                  <a:srgbClr val="FF0000"/>
                </a:solidFill>
                <a:effectLst/>
                <a:latin typeface="Arial" pitchFamily="34" charset="0"/>
                <a:ea typeface="Times New Roman" pitchFamily="18" charset="0"/>
                <a:cs typeface="Arial" pitchFamily="34" charset="0"/>
              </a:rPr>
              <a:t>Kuvay</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-ı İnzibatiye (Padişah Ordusu)</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  </a:t>
            </a:r>
            <a:r>
              <a:rPr kumimoji="0" lang="tr-TR" sz="2800" b="0" i="0" u="none" strike="noStrike" cap="none" normalizeH="0" baseline="0" dirty="0" err="1">
                <a:ln>
                  <a:noFill/>
                </a:ln>
                <a:solidFill>
                  <a:srgbClr val="000000"/>
                </a:solidFill>
                <a:effectLst/>
                <a:latin typeface="Arial" pitchFamily="34" charset="0"/>
                <a:ea typeface="Times New Roman" pitchFamily="18" charset="0"/>
                <a:cs typeface="Arial" pitchFamily="34" charset="0"/>
              </a:rPr>
              <a:t>Kuvay</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-ı  </a:t>
            </a:r>
            <a:r>
              <a:rPr kumimoji="0" lang="tr-TR" sz="2800" b="0" i="0" u="none" strike="noStrike" cap="none" normalizeH="0" baseline="0" dirty="0" err="1">
                <a:ln>
                  <a:noFill/>
                </a:ln>
                <a:solidFill>
                  <a:srgbClr val="000000"/>
                </a:solidFill>
                <a:effectLst/>
                <a:latin typeface="Arial" pitchFamily="34" charset="0"/>
                <a:ea typeface="Times New Roman" pitchFamily="18" charset="0"/>
                <a:cs typeface="Arial" pitchFamily="34" charset="0"/>
              </a:rPr>
              <a:t>Milliye’yi</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  engellemek,  </a:t>
            </a:r>
            <a:r>
              <a:rPr kumimoji="0" lang="tr-TR" sz="2800" b="0" i="0" u="none" strike="noStrike" cap="none" normalizeH="0" baseline="0" dirty="0" err="1">
                <a:ln>
                  <a:noFill/>
                </a:ln>
                <a:solidFill>
                  <a:srgbClr val="000000"/>
                </a:solidFill>
                <a:effectLst/>
                <a:latin typeface="Arial" pitchFamily="34" charset="0"/>
                <a:ea typeface="Times New Roman" pitchFamily="18" charset="0"/>
                <a:cs typeface="Arial" pitchFamily="34" charset="0"/>
              </a:rPr>
              <a:t>Kuvayi</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  </a:t>
            </a:r>
            <a:r>
              <a:rPr kumimoji="0" lang="tr-TR" sz="2800" b="0" i="0" u="none" strike="noStrike" cap="none" normalizeH="0" baseline="0" dirty="0" err="1">
                <a:ln>
                  <a:noFill/>
                </a:ln>
                <a:solidFill>
                  <a:srgbClr val="000000"/>
                </a:solidFill>
                <a:effectLst/>
                <a:latin typeface="Arial" pitchFamily="34" charset="0"/>
                <a:ea typeface="Times New Roman" pitchFamily="18" charset="0"/>
                <a:cs typeface="Arial" pitchFamily="34" charset="0"/>
              </a:rPr>
              <a:t>Milliye’ye</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karşı ayaklanmaları desteklemek için padişah tarafından kurulan orduya denir.</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TBMM'YE KARŞI AYAKLANMALAR NEDENLERİ:</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1- Azınlıkların devlet kurma arzusu</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2- Bazı </a:t>
            </a:r>
            <a:r>
              <a:rPr kumimoji="0" lang="tr-TR" sz="2800" b="0" i="0" u="none" strike="noStrike" cap="none" normalizeH="0" baseline="0" dirty="0" err="1">
                <a:ln>
                  <a:noFill/>
                </a:ln>
                <a:solidFill>
                  <a:schemeClr val="tx1"/>
                </a:solidFill>
                <a:effectLst/>
                <a:latin typeface="Arial" pitchFamily="34" charset="0"/>
                <a:ea typeface="Times New Roman" pitchFamily="18" charset="0"/>
                <a:cs typeface="Arial" pitchFamily="34" charset="0"/>
              </a:rPr>
              <a:t>Kuvay</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-ı </a:t>
            </a:r>
            <a:r>
              <a:rPr kumimoji="0" lang="tr-TR" sz="2800" b="0" i="0" u="none" strike="noStrike" cap="none" normalizeH="0" baseline="0" dirty="0" err="1">
                <a:ln>
                  <a:noFill/>
                </a:ln>
                <a:solidFill>
                  <a:schemeClr val="tx1"/>
                </a:solidFill>
                <a:effectLst/>
                <a:latin typeface="Arial" pitchFamily="34" charset="0"/>
                <a:ea typeface="Times New Roman" pitchFamily="18" charset="0"/>
                <a:cs typeface="Arial" pitchFamily="34" charset="0"/>
              </a:rPr>
              <a:t>Milliyecilerin</a:t>
            </a: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 düzenli orduya katılmak istememesi</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3- İstanbul Hükümeti'nin aleyhte fetva yayınlaması</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4- Mustafa Kemal ve arkadaşlarının gıyabi bir mahkemede idama mahkum edilmeleri</a:t>
            </a:r>
            <a:endParaRPr kumimoji="0" lang="tr-TR" sz="2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ChangeArrowheads="1"/>
          </p:cNvSpPr>
          <p:nvPr/>
        </p:nvSpPr>
        <p:spPr bwMode="auto">
          <a:xfrm>
            <a:off x="214282" y="285728"/>
            <a:ext cx="871543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TBMM'YE KARŞI ÇIKAN AYAKLANMALAR</a:t>
            </a:r>
            <a:endParaRPr kumimoji="0" lang="tr-TR" sz="2800" b="0" i="0" u="none" strike="noStrike" cap="none" normalizeH="0" baseline="0" dirty="0">
              <a:ln>
                <a:noFill/>
              </a:ln>
              <a:solidFill>
                <a:schemeClr val="tx1"/>
              </a:solidFill>
              <a:effectLst/>
              <a:latin typeface="Arial" pitchFamily="34" charset="0"/>
              <a:cs typeface="Arial" pitchFamily="34" charset="0"/>
            </a:endParaRPr>
          </a:p>
        </p:txBody>
      </p:sp>
      <p:graphicFrame>
        <p:nvGraphicFramePr>
          <p:cNvPr id="4" name="3 Tablo"/>
          <p:cNvGraphicFramePr>
            <a:graphicFrameLocks noGrp="1"/>
          </p:cNvGraphicFramePr>
          <p:nvPr/>
        </p:nvGraphicFramePr>
        <p:xfrm>
          <a:off x="928662" y="1285859"/>
          <a:ext cx="1428760" cy="785820"/>
        </p:xfrm>
        <a:graphic>
          <a:graphicData uri="http://schemas.openxmlformats.org/drawingml/2006/table">
            <a:tbl>
              <a:tblPr/>
              <a:tblGrid>
                <a:gridCol w="1428760">
                  <a:extLst>
                    <a:ext uri="{9D8B030D-6E8A-4147-A177-3AD203B41FA5}">
                      <a16:colId xmlns:a16="http://schemas.microsoft.com/office/drawing/2014/main" val="20000"/>
                    </a:ext>
                  </a:extLst>
                </a:gridCol>
              </a:tblGrid>
              <a:tr h="187038">
                <a:tc>
                  <a:txBody>
                    <a:bodyPr/>
                    <a:lstStyle/>
                    <a:p>
                      <a:pPr marR="215900" algn="ctr">
                        <a:spcAft>
                          <a:spcPts val="0"/>
                        </a:spcAft>
                      </a:pPr>
                      <a:r>
                        <a:rPr lang="tr-TR" sz="1200" dirty="0">
                          <a:solidFill>
                            <a:srgbClr val="FF0000"/>
                          </a:solidFill>
                          <a:latin typeface="Times New Roman"/>
                          <a:ea typeface="Times New Roman"/>
                          <a:cs typeface="Arial"/>
                        </a:rPr>
                        <a:t>İstanbul</a:t>
                      </a:r>
                      <a:endParaRPr lang="tr-TR" sz="1000" dirty="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0"/>
                  </a:ext>
                </a:extLst>
              </a:tr>
              <a:tr h="187038">
                <a:tc>
                  <a:txBody>
                    <a:bodyPr/>
                    <a:lstStyle/>
                    <a:p>
                      <a:pPr marR="228600" algn="ctr">
                        <a:spcAft>
                          <a:spcPts val="0"/>
                        </a:spcAft>
                      </a:pPr>
                      <a:r>
                        <a:rPr lang="tr-TR" sz="1200" dirty="0">
                          <a:solidFill>
                            <a:srgbClr val="FF0000"/>
                          </a:solidFill>
                          <a:latin typeface="Times New Roman"/>
                          <a:ea typeface="Times New Roman"/>
                          <a:cs typeface="Arial"/>
                        </a:rPr>
                        <a:t>Hükümeti'nin</a:t>
                      </a:r>
                      <a:endParaRPr lang="tr-TR" sz="1000" dirty="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1"/>
                  </a:ext>
                </a:extLst>
              </a:tr>
              <a:tr h="205872">
                <a:tc>
                  <a:txBody>
                    <a:bodyPr/>
                    <a:lstStyle/>
                    <a:p>
                      <a:pPr marR="215900" algn="ctr">
                        <a:spcAft>
                          <a:spcPts val="0"/>
                        </a:spcAft>
                      </a:pPr>
                      <a:r>
                        <a:rPr lang="tr-TR" sz="1200">
                          <a:solidFill>
                            <a:srgbClr val="FF0000"/>
                          </a:solidFill>
                          <a:latin typeface="Times New Roman"/>
                          <a:ea typeface="Times New Roman"/>
                          <a:cs typeface="Arial"/>
                        </a:rPr>
                        <a:t>çıkardığı</a:t>
                      </a:r>
                      <a:endParaRPr lang="tr-TR" sz="100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2"/>
                  </a:ext>
                </a:extLst>
              </a:tr>
              <a:tr h="205872">
                <a:tc>
                  <a:txBody>
                    <a:bodyPr/>
                    <a:lstStyle/>
                    <a:p>
                      <a:pPr marR="228600" algn="ctr">
                        <a:spcAft>
                          <a:spcPts val="0"/>
                        </a:spcAft>
                      </a:pPr>
                      <a:r>
                        <a:rPr lang="tr-TR" sz="1200" dirty="0">
                          <a:solidFill>
                            <a:srgbClr val="FF0000"/>
                          </a:solidFill>
                          <a:latin typeface="Times New Roman"/>
                          <a:ea typeface="Times New Roman"/>
                          <a:cs typeface="Arial"/>
                        </a:rPr>
                        <a:t>ayaklanmalar</a:t>
                      </a:r>
                      <a:endParaRPr lang="tr-TR" sz="1000" dirty="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3"/>
                  </a:ext>
                </a:extLst>
              </a:tr>
            </a:tbl>
          </a:graphicData>
        </a:graphic>
      </p:graphicFrame>
      <p:graphicFrame>
        <p:nvGraphicFramePr>
          <p:cNvPr id="5" name="4 Tablo"/>
          <p:cNvGraphicFramePr>
            <a:graphicFrameLocks noGrp="1"/>
          </p:cNvGraphicFramePr>
          <p:nvPr/>
        </p:nvGraphicFramePr>
        <p:xfrm>
          <a:off x="2571736" y="1285861"/>
          <a:ext cx="1714512" cy="785818"/>
        </p:xfrm>
        <a:graphic>
          <a:graphicData uri="http://schemas.openxmlformats.org/drawingml/2006/table">
            <a:tbl>
              <a:tblPr/>
              <a:tblGrid>
                <a:gridCol w="1714512">
                  <a:extLst>
                    <a:ext uri="{9D8B030D-6E8A-4147-A177-3AD203B41FA5}">
                      <a16:colId xmlns:a16="http://schemas.microsoft.com/office/drawing/2014/main" val="20000"/>
                    </a:ext>
                  </a:extLst>
                </a:gridCol>
              </a:tblGrid>
              <a:tr h="245462">
                <a:tc>
                  <a:txBody>
                    <a:bodyPr/>
                    <a:lstStyle/>
                    <a:p>
                      <a:pPr algn="ctr">
                        <a:spcAft>
                          <a:spcPts val="0"/>
                        </a:spcAft>
                      </a:pPr>
                      <a:r>
                        <a:rPr lang="tr-TR" sz="1200" dirty="0">
                          <a:solidFill>
                            <a:srgbClr val="FF0000"/>
                          </a:solidFill>
                          <a:latin typeface="Times New Roman"/>
                          <a:ea typeface="Times New Roman"/>
                          <a:cs typeface="Arial"/>
                        </a:rPr>
                        <a:t>İstanbul hükümeti ve</a:t>
                      </a:r>
                      <a:endParaRPr lang="tr-TR" sz="1000" dirty="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0"/>
                  </a:ext>
                </a:extLst>
              </a:tr>
              <a:tr h="270178">
                <a:tc>
                  <a:txBody>
                    <a:bodyPr/>
                    <a:lstStyle/>
                    <a:p>
                      <a:pPr algn="ctr">
                        <a:spcAft>
                          <a:spcPts val="0"/>
                        </a:spcAft>
                      </a:pPr>
                      <a:r>
                        <a:rPr lang="tr-TR" sz="1200" dirty="0">
                          <a:solidFill>
                            <a:srgbClr val="FF0000"/>
                          </a:solidFill>
                          <a:latin typeface="Times New Roman"/>
                          <a:ea typeface="Times New Roman"/>
                          <a:cs typeface="Arial"/>
                        </a:rPr>
                        <a:t>ihtilafların çıkardığı</a:t>
                      </a:r>
                      <a:endParaRPr lang="tr-TR" sz="1000" dirty="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1"/>
                  </a:ext>
                </a:extLst>
              </a:tr>
              <a:tr h="270178">
                <a:tc>
                  <a:txBody>
                    <a:bodyPr/>
                    <a:lstStyle/>
                    <a:p>
                      <a:pPr algn="ctr">
                        <a:spcAft>
                          <a:spcPts val="0"/>
                        </a:spcAft>
                      </a:pPr>
                      <a:r>
                        <a:rPr lang="tr-TR" sz="1200" dirty="0">
                          <a:solidFill>
                            <a:srgbClr val="FF0000"/>
                          </a:solidFill>
                          <a:latin typeface="Times New Roman"/>
                          <a:ea typeface="Times New Roman"/>
                          <a:cs typeface="Arial"/>
                        </a:rPr>
                        <a:t>ayaklanmalar</a:t>
                      </a:r>
                      <a:endParaRPr lang="tr-TR" sz="1000" dirty="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2"/>
                  </a:ext>
                </a:extLst>
              </a:tr>
            </a:tbl>
          </a:graphicData>
        </a:graphic>
      </p:graphicFrame>
      <p:graphicFrame>
        <p:nvGraphicFramePr>
          <p:cNvPr id="6" name="5 Tablo"/>
          <p:cNvGraphicFramePr>
            <a:graphicFrameLocks noGrp="1"/>
          </p:cNvGraphicFramePr>
          <p:nvPr/>
        </p:nvGraphicFramePr>
        <p:xfrm>
          <a:off x="4500562" y="1285861"/>
          <a:ext cx="1581148" cy="785818"/>
        </p:xfrm>
        <a:graphic>
          <a:graphicData uri="http://schemas.openxmlformats.org/drawingml/2006/table">
            <a:tbl>
              <a:tblPr/>
              <a:tblGrid>
                <a:gridCol w="1581148">
                  <a:extLst>
                    <a:ext uri="{9D8B030D-6E8A-4147-A177-3AD203B41FA5}">
                      <a16:colId xmlns:a16="http://schemas.microsoft.com/office/drawing/2014/main" val="20000"/>
                    </a:ext>
                  </a:extLst>
                </a:gridCol>
              </a:tblGrid>
              <a:tr h="374075">
                <a:tc>
                  <a:txBody>
                    <a:bodyPr/>
                    <a:lstStyle/>
                    <a:p>
                      <a:pPr algn="ctr">
                        <a:spcAft>
                          <a:spcPts val="0"/>
                        </a:spcAft>
                      </a:pPr>
                      <a:r>
                        <a:rPr lang="tr-TR" sz="1200" dirty="0" err="1">
                          <a:solidFill>
                            <a:srgbClr val="FF0000"/>
                          </a:solidFill>
                          <a:latin typeface="Times New Roman"/>
                          <a:ea typeface="Times New Roman"/>
                          <a:cs typeface="Arial"/>
                        </a:rPr>
                        <a:t>Kuvayı</a:t>
                      </a:r>
                      <a:r>
                        <a:rPr lang="tr-TR" sz="1200" dirty="0">
                          <a:solidFill>
                            <a:srgbClr val="FF0000"/>
                          </a:solidFill>
                          <a:latin typeface="Times New Roman"/>
                          <a:ea typeface="Times New Roman"/>
                          <a:cs typeface="Arial"/>
                        </a:rPr>
                        <a:t> </a:t>
                      </a:r>
                      <a:r>
                        <a:rPr lang="tr-TR" sz="1200" dirty="0" err="1">
                          <a:solidFill>
                            <a:srgbClr val="FF0000"/>
                          </a:solidFill>
                          <a:latin typeface="Times New Roman"/>
                          <a:ea typeface="Times New Roman"/>
                          <a:cs typeface="Arial"/>
                        </a:rPr>
                        <a:t>Milliyecilerin</a:t>
                      </a:r>
                      <a:endParaRPr lang="tr-TR" sz="1000" dirty="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0"/>
                  </a:ext>
                </a:extLst>
              </a:tr>
              <a:tr h="411743">
                <a:tc>
                  <a:txBody>
                    <a:bodyPr/>
                    <a:lstStyle/>
                    <a:p>
                      <a:pPr algn="ctr">
                        <a:spcAft>
                          <a:spcPts val="0"/>
                        </a:spcAft>
                      </a:pPr>
                      <a:r>
                        <a:rPr lang="tr-TR" sz="1200" dirty="0">
                          <a:solidFill>
                            <a:srgbClr val="FF0000"/>
                          </a:solidFill>
                          <a:latin typeface="Times New Roman"/>
                          <a:ea typeface="Times New Roman"/>
                          <a:cs typeface="Arial"/>
                        </a:rPr>
                        <a:t>çıkardığı isyanlar</a:t>
                      </a:r>
                      <a:endParaRPr lang="tr-TR" sz="1000" dirty="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1"/>
                  </a:ext>
                </a:extLst>
              </a:tr>
            </a:tbl>
          </a:graphicData>
        </a:graphic>
      </p:graphicFrame>
      <p:graphicFrame>
        <p:nvGraphicFramePr>
          <p:cNvPr id="7" name="6 Tablo"/>
          <p:cNvGraphicFramePr>
            <a:graphicFrameLocks noGrp="1"/>
          </p:cNvGraphicFramePr>
          <p:nvPr/>
        </p:nvGraphicFramePr>
        <p:xfrm>
          <a:off x="6357950" y="1285860"/>
          <a:ext cx="1357322" cy="785818"/>
        </p:xfrm>
        <a:graphic>
          <a:graphicData uri="http://schemas.openxmlformats.org/drawingml/2006/table">
            <a:tbl>
              <a:tblPr/>
              <a:tblGrid>
                <a:gridCol w="1357322">
                  <a:extLst>
                    <a:ext uri="{9D8B030D-6E8A-4147-A177-3AD203B41FA5}">
                      <a16:colId xmlns:a16="http://schemas.microsoft.com/office/drawing/2014/main" val="20000"/>
                    </a:ext>
                  </a:extLst>
                </a:gridCol>
              </a:tblGrid>
              <a:tr h="392909">
                <a:tc>
                  <a:txBody>
                    <a:bodyPr/>
                    <a:lstStyle/>
                    <a:p>
                      <a:pPr marL="177800" algn="ctr">
                        <a:spcAft>
                          <a:spcPts val="0"/>
                        </a:spcAft>
                      </a:pPr>
                      <a:r>
                        <a:rPr lang="tr-TR" sz="1200">
                          <a:solidFill>
                            <a:srgbClr val="FF0000"/>
                          </a:solidFill>
                          <a:latin typeface="Times New Roman"/>
                          <a:ea typeface="Times New Roman"/>
                          <a:cs typeface="Arial"/>
                        </a:rPr>
                        <a:t>Azınlıkların</a:t>
                      </a:r>
                      <a:endParaRPr lang="tr-TR" sz="100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0"/>
                  </a:ext>
                </a:extLst>
              </a:tr>
              <a:tr h="392909">
                <a:tc>
                  <a:txBody>
                    <a:bodyPr/>
                    <a:lstStyle/>
                    <a:p>
                      <a:pPr marL="190500" algn="ctr">
                        <a:spcAft>
                          <a:spcPts val="0"/>
                        </a:spcAft>
                      </a:pPr>
                      <a:r>
                        <a:rPr lang="tr-TR" sz="1200" dirty="0">
                          <a:solidFill>
                            <a:srgbClr val="FF0000"/>
                          </a:solidFill>
                          <a:latin typeface="Times New Roman"/>
                          <a:ea typeface="Times New Roman"/>
                          <a:cs typeface="Arial"/>
                        </a:rPr>
                        <a:t>çıkardığı isyanlar</a:t>
                      </a:r>
                      <a:endParaRPr lang="tr-TR" sz="1000" dirty="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1"/>
                  </a:ext>
                </a:extLst>
              </a:tr>
            </a:tbl>
          </a:graphicData>
        </a:graphic>
      </p:graphicFrame>
      <p:pic>
        <p:nvPicPr>
          <p:cNvPr id="63491" name="Picture 3"/>
          <p:cNvPicPr>
            <a:picLocks noChangeAspect="1" noChangeArrowheads="1"/>
          </p:cNvPicPr>
          <p:nvPr/>
        </p:nvPicPr>
        <p:blipFill>
          <a:blip r:embed="rId2"/>
          <a:srcRect/>
          <a:stretch>
            <a:fillRect/>
          </a:stretch>
        </p:blipFill>
        <p:spPr bwMode="auto">
          <a:xfrm>
            <a:off x="1000100" y="2357430"/>
            <a:ext cx="6810375" cy="1884363"/>
          </a:xfrm>
          <a:prstGeom prst="rect">
            <a:avLst/>
          </a:prstGeom>
          <a:noFill/>
        </p:spPr>
      </p:pic>
      <p:graphicFrame>
        <p:nvGraphicFramePr>
          <p:cNvPr id="10" name="9 Tablo"/>
          <p:cNvGraphicFramePr>
            <a:graphicFrameLocks noGrp="1"/>
          </p:cNvGraphicFramePr>
          <p:nvPr/>
        </p:nvGraphicFramePr>
        <p:xfrm>
          <a:off x="1000100" y="2500307"/>
          <a:ext cx="1428760" cy="1143005"/>
        </p:xfrm>
        <a:graphic>
          <a:graphicData uri="http://schemas.openxmlformats.org/drawingml/2006/table">
            <a:tbl>
              <a:tblPr/>
              <a:tblGrid>
                <a:gridCol w="1428760">
                  <a:extLst>
                    <a:ext uri="{9D8B030D-6E8A-4147-A177-3AD203B41FA5}">
                      <a16:colId xmlns:a16="http://schemas.microsoft.com/office/drawing/2014/main" val="20000"/>
                    </a:ext>
                  </a:extLst>
                </a:gridCol>
              </a:tblGrid>
              <a:tr h="249383">
                <a:tc>
                  <a:txBody>
                    <a:bodyPr/>
                    <a:lstStyle/>
                    <a:p>
                      <a:pPr marR="203200" algn="ctr">
                        <a:spcAft>
                          <a:spcPts val="0"/>
                        </a:spcAft>
                      </a:pPr>
                      <a:r>
                        <a:rPr lang="tr-TR" sz="1200" dirty="0">
                          <a:latin typeface="Times New Roman"/>
                          <a:ea typeface="Times New Roman"/>
                          <a:cs typeface="Arial"/>
                        </a:rPr>
                        <a:t>Ahmet </a:t>
                      </a:r>
                      <a:r>
                        <a:rPr lang="tr-TR" sz="1200" dirty="0" err="1">
                          <a:latin typeface="Times New Roman"/>
                          <a:ea typeface="Times New Roman"/>
                          <a:cs typeface="Arial"/>
                        </a:rPr>
                        <a:t>Anzavur</a:t>
                      </a:r>
                      <a:endParaRPr lang="tr-TR" sz="1000" dirty="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0"/>
                  </a:ext>
                </a:extLst>
              </a:tr>
              <a:tr h="249383">
                <a:tc>
                  <a:txBody>
                    <a:bodyPr/>
                    <a:lstStyle/>
                    <a:p>
                      <a:pPr marR="203200" algn="ctr">
                        <a:spcAft>
                          <a:spcPts val="0"/>
                        </a:spcAft>
                      </a:pPr>
                      <a:r>
                        <a:rPr lang="tr-TR" sz="1200">
                          <a:latin typeface="Times New Roman"/>
                          <a:ea typeface="Times New Roman"/>
                          <a:cs typeface="Arial"/>
                        </a:rPr>
                        <a:t>Ayaklanması</a:t>
                      </a:r>
                      <a:endParaRPr lang="tr-TR" sz="100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1"/>
                  </a:ext>
                </a:extLst>
              </a:tr>
              <a:tr h="145473">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2"/>
                  </a:ext>
                </a:extLst>
              </a:tr>
              <a:tr h="249383">
                <a:tc>
                  <a:txBody>
                    <a:bodyPr/>
                    <a:lstStyle/>
                    <a:p>
                      <a:pPr marR="215900" algn="ctr">
                        <a:spcAft>
                          <a:spcPts val="0"/>
                        </a:spcAft>
                      </a:pPr>
                      <a:r>
                        <a:rPr lang="tr-TR" sz="1200">
                          <a:latin typeface="Times New Roman"/>
                          <a:ea typeface="Times New Roman"/>
                          <a:cs typeface="Arial"/>
                        </a:rPr>
                        <a:t>Kuvayi inzibatiye</a:t>
                      </a:r>
                      <a:endParaRPr lang="tr-TR" sz="100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3"/>
                  </a:ext>
                </a:extLst>
              </a:tr>
              <a:tr h="249383">
                <a:tc>
                  <a:txBody>
                    <a:bodyPr/>
                    <a:lstStyle/>
                    <a:p>
                      <a:pPr marR="215900" algn="ctr">
                        <a:spcAft>
                          <a:spcPts val="0"/>
                        </a:spcAft>
                      </a:pPr>
                      <a:r>
                        <a:rPr lang="tr-TR" sz="1200" dirty="0">
                          <a:latin typeface="Times New Roman"/>
                          <a:ea typeface="Times New Roman"/>
                          <a:cs typeface="Arial"/>
                        </a:rPr>
                        <a:t>ayaklanması</a:t>
                      </a:r>
                      <a:endParaRPr lang="tr-TR" sz="1000" dirty="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4"/>
                  </a:ext>
                </a:extLst>
              </a:tr>
            </a:tbl>
          </a:graphicData>
        </a:graphic>
      </p:graphicFrame>
      <p:graphicFrame>
        <p:nvGraphicFramePr>
          <p:cNvPr id="11" name="10 Tablo"/>
          <p:cNvGraphicFramePr>
            <a:graphicFrameLocks noGrp="1"/>
          </p:cNvGraphicFramePr>
          <p:nvPr/>
        </p:nvGraphicFramePr>
        <p:xfrm>
          <a:off x="2571736" y="2285993"/>
          <a:ext cx="1857388" cy="1857386"/>
        </p:xfrm>
        <a:graphic>
          <a:graphicData uri="http://schemas.openxmlformats.org/drawingml/2006/table">
            <a:tbl>
              <a:tblPr/>
              <a:tblGrid>
                <a:gridCol w="1857388">
                  <a:extLst>
                    <a:ext uri="{9D8B030D-6E8A-4147-A177-3AD203B41FA5}">
                      <a16:colId xmlns:a16="http://schemas.microsoft.com/office/drawing/2014/main" val="20000"/>
                    </a:ext>
                  </a:extLst>
                </a:gridCol>
              </a:tblGrid>
              <a:tr h="455433">
                <a:tc>
                  <a:txBody>
                    <a:bodyPr/>
                    <a:lstStyle/>
                    <a:p>
                      <a:pPr algn="ctr">
                        <a:spcAft>
                          <a:spcPts val="0"/>
                        </a:spcAft>
                      </a:pPr>
                      <a:r>
                        <a:rPr lang="tr-TR" sz="1200" dirty="0">
                          <a:latin typeface="Times New Roman"/>
                          <a:ea typeface="Times New Roman"/>
                          <a:cs typeface="Arial"/>
                        </a:rPr>
                        <a:t>Cemil </a:t>
                      </a:r>
                      <a:r>
                        <a:rPr lang="tr-TR" sz="1200" dirty="0" err="1">
                          <a:latin typeface="Times New Roman"/>
                          <a:ea typeface="Times New Roman"/>
                          <a:cs typeface="Arial"/>
                        </a:rPr>
                        <a:t>Çeto</a:t>
                      </a:r>
                      <a:endParaRPr lang="tr-TR" sz="1000" dirty="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0"/>
                  </a:ext>
                </a:extLst>
              </a:tr>
              <a:tr h="193744">
                <a:tc>
                  <a:txBody>
                    <a:bodyPr/>
                    <a:lstStyle/>
                    <a:p>
                      <a:pPr algn="ctr">
                        <a:spcAft>
                          <a:spcPts val="0"/>
                        </a:spcAft>
                      </a:pPr>
                      <a:r>
                        <a:rPr lang="tr-TR" sz="1200">
                          <a:latin typeface="Times New Roman"/>
                          <a:ea typeface="Times New Roman"/>
                          <a:cs typeface="Arial"/>
                        </a:rPr>
                        <a:t>Koçgiri</a:t>
                      </a:r>
                      <a:endParaRPr lang="tr-TR" sz="100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1"/>
                  </a:ext>
                </a:extLst>
              </a:tr>
              <a:tr h="193744">
                <a:tc>
                  <a:txBody>
                    <a:bodyPr/>
                    <a:lstStyle/>
                    <a:p>
                      <a:pPr algn="ctr">
                        <a:spcAft>
                          <a:spcPts val="0"/>
                        </a:spcAft>
                      </a:pPr>
                      <a:r>
                        <a:rPr lang="tr-TR" sz="1200" dirty="0">
                          <a:latin typeface="Times New Roman"/>
                          <a:ea typeface="Times New Roman"/>
                          <a:cs typeface="Arial"/>
                        </a:rPr>
                        <a:t>Şeyh Eşref</a:t>
                      </a:r>
                      <a:endParaRPr lang="tr-TR" sz="1000" dirty="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2"/>
                  </a:ext>
                </a:extLst>
              </a:tr>
              <a:tr h="200471">
                <a:tc>
                  <a:txBody>
                    <a:bodyPr/>
                    <a:lstStyle/>
                    <a:p>
                      <a:pPr algn="ctr">
                        <a:spcAft>
                          <a:spcPts val="0"/>
                        </a:spcAft>
                      </a:pPr>
                      <a:r>
                        <a:rPr lang="tr-TR" sz="1200">
                          <a:latin typeface="Times New Roman"/>
                          <a:ea typeface="Times New Roman"/>
                          <a:cs typeface="Arial"/>
                        </a:rPr>
                        <a:t>Çopur Musa</a:t>
                      </a:r>
                      <a:endParaRPr lang="tr-TR" sz="100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3"/>
                  </a:ext>
                </a:extLst>
              </a:tr>
              <a:tr h="193744">
                <a:tc>
                  <a:txBody>
                    <a:bodyPr/>
                    <a:lstStyle/>
                    <a:p>
                      <a:pPr algn="ctr">
                        <a:spcAft>
                          <a:spcPts val="0"/>
                        </a:spcAft>
                      </a:pPr>
                      <a:r>
                        <a:rPr lang="tr-TR" sz="1200">
                          <a:latin typeface="Times New Roman"/>
                          <a:ea typeface="Times New Roman"/>
                          <a:cs typeface="Arial"/>
                        </a:rPr>
                        <a:t>Konya-Bozkır</a:t>
                      </a:r>
                      <a:endParaRPr lang="tr-TR" sz="100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4"/>
                  </a:ext>
                </a:extLst>
              </a:tr>
              <a:tr h="193744">
                <a:tc>
                  <a:txBody>
                    <a:bodyPr/>
                    <a:lstStyle/>
                    <a:p>
                      <a:pPr algn="ctr">
                        <a:spcAft>
                          <a:spcPts val="0"/>
                        </a:spcAft>
                      </a:pPr>
                      <a:r>
                        <a:rPr lang="tr-TR" sz="1200">
                          <a:latin typeface="Times New Roman"/>
                          <a:ea typeface="Times New Roman"/>
                          <a:cs typeface="Arial"/>
                        </a:rPr>
                        <a:t>Bolu-Düzce</a:t>
                      </a:r>
                      <a:endParaRPr lang="tr-TR" sz="100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5"/>
                  </a:ext>
                </a:extLst>
              </a:tr>
              <a:tr h="213253">
                <a:tc>
                  <a:txBody>
                    <a:bodyPr/>
                    <a:lstStyle/>
                    <a:p>
                      <a:pPr algn="ctr">
                        <a:spcAft>
                          <a:spcPts val="0"/>
                        </a:spcAft>
                      </a:pPr>
                      <a:r>
                        <a:rPr lang="tr-TR" sz="1200">
                          <a:latin typeface="Times New Roman"/>
                          <a:ea typeface="Times New Roman"/>
                          <a:cs typeface="Arial"/>
                        </a:rPr>
                        <a:t>Milli-Aşireti</a:t>
                      </a:r>
                      <a:endParaRPr lang="tr-TR" sz="100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6"/>
                  </a:ext>
                </a:extLst>
              </a:tr>
              <a:tr h="213253">
                <a:tc>
                  <a:txBody>
                    <a:bodyPr/>
                    <a:lstStyle/>
                    <a:p>
                      <a:pPr algn="ctr">
                        <a:spcAft>
                          <a:spcPts val="0"/>
                        </a:spcAft>
                      </a:pPr>
                      <a:r>
                        <a:rPr lang="tr-TR" sz="1200" dirty="0">
                          <a:latin typeface="Times New Roman"/>
                          <a:ea typeface="Times New Roman"/>
                          <a:cs typeface="Arial"/>
                        </a:rPr>
                        <a:t>Afyon</a:t>
                      </a:r>
                      <a:endParaRPr lang="tr-TR" sz="1000" dirty="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7"/>
                  </a:ext>
                </a:extLst>
              </a:tr>
            </a:tbl>
          </a:graphicData>
        </a:graphic>
      </p:graphicFrame>
      <p:graphicFrame>
        <p:nvGraphicFramePr>
          <p:cNvPr id="12" name="11 Tablo"/>
          <p:cNvGraphicFramePr>
            <a:graphicFrameLocks noGrp="1"/>
          </p:cNvGraphicFramePr>
          <p:nvPr/>
        </p:nvGraphicFramePr>
        <p:xfrm>
          <a:off x="4572000" y="2357430"/>
          <a:ext cx="1581148" cy="1214447"/>
        </p:xfrm>
        <a:graphic>
          <a:graphicData uri="http://schemas.openxmlformats.org/drawingml/2006/table">
            <a:tbl>
              <a:tblPr/>
              <a:tblGrid>
                <a:gridCol w="1581148">
                  <a:extLst>
                    <a:ext uri="{9D8B030D-6E8A-4147-A177-3AD203B41FA5}">
                      <a16:colId xmlns:a16="http://schemas.microsoft.com/office/drawing/2014/main" val="20000"/>
                    </a:ext>
                  </a:extLst>
                </a:gridCol>
              </a:tblGrid>
              <a:tr h="442985">
                <a:tc>
                  <a:txBody>
                    <a:bodyPr/>
                    <a:lstStyle/>
                    <a:p>
                      <a:pPr algn="ctr">
                        <a:spcAft>
                          <a:spcPts val="0"/>
                        </a:spcAft>
                      </a:pPr>
                      <a:r>
                        <a:rPr lang="tr-TR" sz="1200">
                          <a:latin typeface="Times New Roman"/>
                          <a:ea typeface="Times New Roman"/>
                          <a:cs typeface="Arial"/>
                        </a:rPr>
                        <a:t>Yörük Ali Efe</a:t>
                      </a:r>
                      <a:endParaRPr lang="tr-TR" sz="100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0"/>
                  </a:ext>
                </a:extLst>
              </a:tr>
              <a:tr h="102076">
                <a:tc>
                  <a:txBody>
                    <a:bodyPr/>
                    <a:lstStyle/>
                    <a:p>
                      <a:pPr>
                        <a:spcAft>
                          <a:spcPts val="0"/>
                        </a:spcAft>
                      </a:pPr>
                      <a:endParaRPr lang="tr-TR" sz="650">
                        <a:latin typeface="Times New Roman"/>
                        <a:ea typeface="Times New Roman"/>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1"/>
                  </a:ext>
                </a:extLst>
              </a:tr>
              <a:tr h="97496">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2"/>
                  </a:ext>
                </a:extLst>
              </a:tr>
              <a:tr h="188449">
                <a:tc>
                  <a:txBody>
                    <a:bodyPr/>
                    <a:lstStyle/>
                    <a:p>
                      <a:pPr algn="ctr">
                        <a:spcAft>
                          <a:spcPts val="0"/>
                        </a:spcAft>
                      </a:pPr>
                      <a:r>
                        <a:rPr lang="tr-TR" sz="1200">
                          <a:latin typeface="Times New Roman"/>
                          <a:ea typeface="Times New Roman"/>
                          <a:cs typeface="Arial"/>
                        </a:rPr>
                        <a:t>Demirci Mehmet Efe</a:t>
                      </a:r>
                      <a:endParaRPr lang="tr-TR" sz="100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3"/>
                  </a:ext>
                </a:extLst>
              </a:tr>
              <a:tr h="194992">
                <a:tc>
                  <a:txBody>
                    <a:bodyPr/>
                    <a:lstStyle/>
                    <a:p>
                      <a:pPr>
                        <a:spcAft>
                          <a:spcPts val="0"/>
                        </a:spcAft>
                      </a:pPr>
                      <a:endParaRPr lang="tr-TR" sz="1200">
                        <a:latin typeface="Times New Roman"/>
                        <a:ea typeface="Times New Roman"/>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4"/>
                  </a:ext>
                </a:extLst>
              </a:tr>
              <a:tr h="188449">
                <a:tc>
                  <a:txBody>
                    <a:bodyPr/>
                    <a:lstStyle/>
                    <a:p>
                      <a:pPr algn="ctr">
                        <a:spcAft>
                          <a:spcPts val="0"/>
                        </a:spcAft>
                      </a:pPr>
                      <a:r>
                        <a:rPr lang="tr-TR" sz="1200" dirty="0">
                          <a:latin typeface="Times New Roman"/>
                          <a:ea typeface="Times New Roman"/>
                          <a:cs typeface="Arial"/>
                        </a:rPr>
                        <a:t>Çerkez </a:t>
                      </a:r>
                      <a:r>
                        <a:rPr lang="tr-TR" sz="1200" dirty="0" err="1">
                          <a:latin typeface="Times New Roman"/>
                          <a:ea typeface="Times New Roman"/>
                          <a:cs typeface="Arial"/>
                        </a:rPr>
                        <a:t>Ethem</a:t>
                      </a:r>
                      <a:endParaRPr lang="tr-TR" sz="1000" dirty="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5"/>
                  </a:ext>
                </a:extLst>
              </a:tr>
            </a:tbl>
          </a:graphicData>
        </a:graphic>
      </p:graphicFrame>
      <p:graphicFrame>
        <p:nvGraphicFramePr>
          <p:cNvPr id="13" name="12 Tablo"/>
          <p:cNvGraphicFramePr>
            <a:graphicFrameLocks noGrp="1"/>
          </p:cNvGraphicFramePr>
          <p:nvPr/>
        </p:nvGraphicFramePr>
        <p:xfrm>
          <a:off x="6429388" y="2428871"/>
          <a:ext cx="1285884" cy="1146447"/>
        </p:xfrm>
        <a:graphic>
          <a:graphicData uri="http://schemas.openxmlformats.org/drawingml/2006/table">
            <a:tbl>
              <a:tblPr/>
              <a:tblGrid>
                <a:gridCol w="1285884">
                  <a:extLst>
                    <a:ext uri="{9D8B030D-6E8A-4147-A177-3AD203B41FA5}">
                      <a16:colId xmlns:a16="http://schemas.microsoft.com/office/drawing/2014/main" val="20000"/>
                    </a:ext>
                  </a:extLst>
                </a:gridCol>
              </a:tblGrid>
              <a:tr h="384447">
                <a:tc>
                  <a:txBody>
                    <a:bodyPr/>
                    <a:lstStyle/>
                    <a:p>
                      <a:pPr marL="215900" algn="ctr">
                        <a:spcAft>
                          <a:spcPts val="0"/>
                        </a:spcAft>
                      </a:pPr>
                      <a:r>
                        <a:rPr lang="tr-TR" sz="1200">
                          <a:latin typeface="Times New Roman"/>
                          <a:ea typeface="Times New Roman"/>
                          <a:cs typeface="Arial"/>
                        </a:rPr>
                        <a:t>Rumların</a:t>
                      </a:r>
                      <a:endParaRPr lang="tr-TR" sz="100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0"/>
                  </a:ext>
                </a:extLst>
              </a:tr>
              <a:tr h="163546">
                <a:tc>
                  <a:txBody>
                    <a:bodyPr/>
                    <a:lstStyle/>
                    <a:p>
                      <a:pPr marL="203200" algn="ctr">
                        <a:spcAft>
                          <a:spcPts val="0"/>
                        </a:spcAft>
                      </a:pPr>
                      <a:r>
                        <a:rPr lang="tr-TR" sz="1200">
                          <a:latin typeface="Times New Roman"/>
                          <a:ea typeface="Times New Roman"/>
                          <a:cs typeface="Arial"/>
                        </a:rPr>
                        <a:t>çıkardığı isyanlar</a:t>
                      </a:r>
                      <a:endParaRPr lang="tr-TR" sz="100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1"/>
                  </a:ext>
                </a:extLst>
              </a:tr>
              <a:tr h="95402">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2"/>
                  </a:ext>
                </a:extLst>
              </a:tr>
              <a:tr h="95402">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3"/>
                  </a:ext>
                </a:extLst>
              </a:tr>
              <a:tr h="169225">
                <a:tc>
                  <a:txBody>
                    <a:bodyPr/>
                    <a:lstStyle/>
                    <a:p>
                      <a:pPr marL="215900" algn="ctr">
                        <a:spcAft>
                          <a:spcPts val="0"/>
                        </a:spcAft>
                      </a:pPr>
                      <a:r>
                        <a:rPr lang="tr-TR" sz="1200">
                          <a:latin typeface="Times New Roman"/>
                          <a:ea typeface="Times New Roman"/>
                          <a:cs typeface="Arial"/>
                        </a:rPr>
                        <a:t>Ermenilerin</a:t>
                      </a:r>
                      <a:endParaRPr lang="tr-TR" sz="100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4"/>
                  </a:ext>
                </a:extLst>
              </a:tr>
              <a:tr h="163546">
                <a:tc>
                  <a:txBody>
                    <a:bodyPr/>
                    <a:lstStyle/>
                    <a:p>
                      <a:pPr marL="203200" algn="ctr">
                        <a:spcAft>
                          <a:spcPts val="0"/>
                        </a:spcAft>
                      </a:pPr>
                      <a:r>
                        <a:rPr lang="tr-TR" sz="1200" dirty="0">
                          <a:latin typeface="Times New Roman"/>
                          <a:ea typeface="Times New Roman"/>
                          <a:cs typeface="Arial"/>
                        </a:rPr>
                        <a:t>çıkardığı isyanlar</a:t>
                      </a:r>
                      <a:endParaRPr lang="tr-TR" sz="1000" dirty="0">
                        <a:latin typeface="Calibri"/>
                        <a:ea typeface="Calibri"/>
                        <a:cs typeface="Arial"/>
                      </a:endParaRPr>
                    </a:p>
                  </a:txBody>
                  <a:tcPr marL="0" marR="0" marT="0" marB="0" anchor="b">
                    <a:lnL>
                      <a:noFill/>
                    </a:lnL>
                    <a:lnR>
                      <a:noFill/>
                    </a:lnR>
                    <a:lnT>
                      <a:noFill/>
                    </a:lnT>
                    <a:lnB>
                      <a:noFill/>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AutoShape 2" descr="TBMM'ye Karşı Çıkan Ayaklanmalar Hangileridir? Nedenleri ve Sonuçları –  Tarih Portalı"/>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99332" name="AutoShape 4" descr="TBMM'ye Karşı Çıkan İsyanla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99334" name="AutoShape 6" descr="TBMM'ye Karşı Çıkan İsyanla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99336" name="Picture 8" descr="Pin by S. TL on Tarih | New words, Lesson, How to find out"/>
          <p:cNvPicPr>
            <a:picLocks noChangeAspect="1" noChangeArrowheads="1"/>
          </p:cNvPicPr>
          <p:nvPr/>
        </p:nvPicPr>
        <p:blipFill>
          <a:blip r:embed="rId2"/>
          <a:srcRect/>
          <a:stretch>
            <a:fillRect/>
          </a:stretch>
        </p:blipFill>
        <p:spPr bwMode="auto">
          <a:xfrm>
            <a:off x="285720" y="214290"/>
            <a:ext cx="8572560" cy="6215106"/>
          </a:xfrm>
          <a:prstGeom prst="rect">
            <a:avLst/>
          </a:prstGeom>
          <a:noFill/>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SosyalDersleri.Com :: 11.Sınıf T.C. İnkılap Tarihi ve Atatürkçülük Dersi  TBMM'YE KARŞI ÇIKAN AYAKLANMALAR VE İSTİKLAL MAHKEMELERİ Konu Anlatımı"/>
          <p:cNvPicPr>
            <a:picLocks noChangeAspect="1" noChangeArrowheads="1"/>
          </p:cNvPicPr>
          <p:nvPr/>
        </p:nvPicPr>
        <p:blipFill>
          <a:blip r:embed="rId2"/>
          <a:srcRect/>
          <a:stretch>
            <a:fillRect/>
          </a:stretch>
        </p:blipFill>
        <p:spPr bwMode="auto">
          <a:xfrm>
            <a:off x="214282" y="214290"/>
            <a:ext cx="8572560" cy="6286544"/>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Rectangle 5"/>
          <p:cNvSpPr>
            <a:spLocks noChangeArrowheads="1"/>
          </p:cNvSpPr>
          <p:nvPr/>
        </p:nvSpPr>
        <p:spPr bwMode="auto">
          <a:xfrm>
            <a:off x="214282" y="428604"/>
            <a:ext cx="871543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5400" b="0" i="0" u="none" strike="noStrike" cap="none" normalizeH="0" baseline="0" dirty="0">
                <a:ln>
                  <a:noFill/>
                </a:ln>
                <a:solidFill>
                  <a:srgbClr val="FF0000"/>
                </a:solidFill>
                <a:effectLst/>
                <a:latin typeface="Arial" pitchFamily="34" charset="0"/>
                <a:ea typeface="Times New Roman" pitchFamily="18" charset="0"/>
                <a:cs typeface="Arial" pitchFamily="34" charset="0"/>
              </a:rPr>
              <a:t>Savaşı Başlatan Olay:</a:t>
            </a:r>
            <a:r>
              <a:rPr kumimoji="0" lang="tr-TR" sz="5400" b="0" i="0" u="none" strike="noStrike" cap="none" normalizeH="0" baseline="0" dirty="0">
                <a:ln>
                  <a:noFill/>
                </a:ln>
                <a:solidFill>
                  <a:schemeClr val="tx1"/>
                </a:solidFill>
                <a:effectLst/>
                <a:latin typeface="Arial" pitchFamily="34" charset="0"/>
                <a:ea typeface="Times New Roman" pitchFamily="18" charset="0"/>
                <a:cs typeface="Arial" pitchFamily="34" charset="0"/>
              </a:rPr>
              <a:t> Avusturya – Macaristan Veliaht’ının Sırplı bir milliyetçi tarafından öldürülmesi</a:t>
            </a:r>
            <a:endParaRPr kumimoji="0" lang="tr-TR" sz="54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nvSpPr>
        <p:spPr bwMode="auto">
          <a:xfrm>
            <a:off x="142844" y="285728"/>
            <a:ext cx="8858312"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a:ln>
                  <a:noFill/>
                </a:ln>
                <a:solidFill>
                  <a:srgbClr val="002060"/>
                </a:solidFill>
                <a:effectLst/>
                <a:latin typeface="Arial" pitchFamily="34" charset="0"/>
                <a:ea typeface="Times New Roman" pitchFamily="18" charset="0"/>
                <a:cs typeface="Arial" pitchFamily="34" charset="0"/>
              </a:rPr>
              <a:t>TBMM'nin İsyanlara Karşı Aldığı Tedbirler:</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1- Hıyanet-i Vataniye Kanunu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(Vatana ihanet kanunu)</a:t>
            </a: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çıkarıldı.</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2- </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Hıyanet-i Vataniye kanununa uymayanları cezalandırmak için </a:t>
            </a: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İstiklal Mahkemeleri</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kuruldu. </a:t>
            </a: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(Bu durum TBMM'nin yargı yetkisini kullandığını gösterir.)</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3-</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İtilaf devletlerinin ve İstanbul Hükümeti'nin halkı yanlış yönlendirmemesi için </a:t>
            </a: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Anadolu</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Ajansı kuruldu.</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4-</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Ankara müftüsü </a:t>
            </a: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Rıfat Börekçiden karşı fetva</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alındı.</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rgbClr val="FF0000"/>
                </a:solidFill>
                <a:effectLst/>
                <a:latin typeface="Arial" pitchFamily="34" charset="0"/>
                <a:ea typeface="Times New Roman" pitchFamily="18" charset="0"/>
                <a:cs typeface="Arial" pitchFamily="34" charset="0"/>
              </a:rPr>
              <a:t>5-</a:t>
            </a: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 İstanbul Hükümeti ile bütün ilişkiler kesildi.</a:t>
            </a:r>
            <a:endParaRPr kumimoji="0" lang="tr-TR" sz="32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p:cNvSpPr>
            <a:spLocks noChangeArrowheads="1"/>
          </p:cNvSpPr>
          <p:nvPr/>
        </p:nvSpPr>
        <p:spPr bwMode="auto">
          <a:xfrm>
            <a:off x="357158" y="357166"/>
            <a:ext cx="8501122"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GEÇERSİZ BİR ANTLAŞMA: SEVR ANTLAŞMASI (2. Ünite 8. Kazanım)</a:t>
            </a:r>
          </a:p>
          <a:p>
            <a:pPr marL="0" marR="0" lvl="0" indent="457200" algn="just" defTabSz="914400" rtl="0" eaLnBrk="1" fontAlgn="base" latinLnBrk="0" hangingPunct="1">
              <a:lnSpc>
                <a:spcPct val="100000"/>
              </a:lnSpc>
              <a:spcBef>
                <a:spcPct val="0"/>
              </a:spcBef>
              <a:spcAft>
                <a:spcPct val="0"/>
              </a:spcAft>
              <a:buClrTx/>
              <a:buSzTx/>
              <a:buFontTx/>
              <a:buNone/>
              <a:tabLst/>
            </a:pP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San-</a:t>
            </a:r>
            <a:r>
              <a:rPr kumimoji="0" lang="tr-TR" sz="2800" b="1" i="0" u="none" strike="noStrike" cap="none" normalizeH="0" baseline="0" dirty="0" err="1">
                <a:ln>
                  <a:noFill/>
                </a:ln>
                <a:solidFill>
                  <a:srgbClr val="FF0000"/>
                </a:solidFill>
                <a:effectLst/>
                <a:latin typeface="Arial" pitchFamily="34" charset="0"/>
                <a:ea typeface="Times New Roman" pitchFamily="18" charset="0"/>
                <a:cs typeface="Arial" pitchFamily="34" charset="0"/>
              </a:rPr>
              <a:t>Remo</a:t>
            </a: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 Konferansı (19-26 Nisan 1920)</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Amaç: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İtilaf Devletleri'nin Osmanlı ile yapılacak barış antlaşmasının şartlarını belirlemek.</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Yer: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İtalya'nın</a:t>
            </a: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San-</a:t>
            </a:r>
            <a:r>
              <a:rPr kumimoji="0" lang="tr-TR" sz="2800" b="0" i="0" u="none" strike="noStrike" cap="none" normalizeH="0" baseline="0" dirty="0" err="1">
                <a:ln>
                  <a:noFill/>
                </a:ln>
                <a:solidFill>
                  <a:srgbClr val="000000"/>
                </a:solidFill>
                <a:effectLst/>
                <a:latin typeface="Arial" pitchFamily="34" charset="0"/>
                <a:ea typeface="Times New Roman" pitchFamily="18" charset="0"/>
                <a:cs typeface="Arial" pitchFamily="34" charset="0"/>
              </a:rPr>
              <a:t>Remo</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 kenti.</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a:ln>
                  <a:noFill/>
                </a:ln>
                <a:solidFill>
                  <a:schemeClr val="tx1"/>
                </a:solidFill>
                <a:effectLst/>
                <a:latin typeface="Arial" pitchFamily="34" charset="0"/>
                <a:ea typeface="Times New Roman" pitchFamily="18" charset="0"/>
                <a:cs typeface="Arial" pitchFamily="34" charset="0"/>
              </a:rPr>
              <a:t>İtilaf devletleri Osmanlıya barış şartlarını kabul ettiremeyince Yunanlılara ilerleme emri verdiler. Yunanlılar Balıkesir ve Bursa'yı işgal etti. İlerlemeyi engellemek için padişah antlaşmayı kabul etti. Saltanat şurasında anlaşma kabul edildi. Osmanlı'nın düşüncesi “tamamen yok olmaktansa İstanbul ve Anadolu'da küçük bir devlet olmaktı.”</a:t>
            </a:r>
            <a:endParaRPr kumimoji="0" lang="tr-TR" sz="2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214282" y="285728"/>
            <a:ext cx="8715436"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609600" algn="l"/>
              </a:tabLst>
            </a:pPr>
            <a:r>
              <a:rPr kumimoji="0" lang="tr-TR" sz="2800" b="1" i="0" u="none" strike="noStrike" cap="none" normalizeH="0" baseline="0" dirty="0">
                <a:ln>
                  <a:noFill/>
                </a:ln>
                <a:solidFill>
                  <a:srgbClr val="FF0000"/>
                </a:solidFill>
                <a:effectLst/>
                <a:latin typeface="Arial" pitchFamily="34" charset="0"/>
                <a:ea typeface="Times New Roman" pitchFamily="18" charset="0"/>
                <a:cs typeface="Arial" pitchFamily="34" charset="0"/>
              </a:rPr>
              <a:t>SEVR BARIŞ ANTLAŞMASI (10 AĞUSTOS 1920)</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1.madde yorumu: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İtilaf devletleri Osmanlı devletini savunmasız bırakarak Sevr Anlaşması'nı</a:t>
            </a: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uygulayacak ortam hazırlamak istediler.</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 2.madde yorumu: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Osmanlı Devleti'nin boğazlar üzerindeki egemenlik hakları sona ermiştir.</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3-madde yorumu</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a:t>
            </a: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Osmanlı askeri yönden savunmasız duruma getirildi.</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4.madde yorumu: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İtilaf Devletleri Osmanlı'nın iç işlerine karışma hakkını elde etti.</a:t>
            </a:r>
            <a:endParaRPr kumimoji="0" lang="tr-TR" sz="2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0" i="0" u="none" strike="noStrike" cap="none" normalizeH="0" baseline="0" dirty="0">
                <a:ln>
                  <a:noFill/>
                </a:ln>
                <a:solidFill>
                  <a:srgbClr val="FF0000"/>
                </a:solidFill>
                <a:effectLst/>
                <a:latin typeface="Arial" pitchFamily="34" charset="0"/>
                <a:ea typeface="Times New Roman" pitchFamily="18" charset="0"/>
                <a:cs typeface="Arial" pitchFamily="34" charset="0"/>
              </a:rPr>
              <a:t>5.madde yorumu: </a:t>
            </a:r>
            <a:r>
              <a:rPr kumimoji="0" lang="tr-TR" sz="2800" b="0" i="0" u="none" strike="noStrike" cap="none" normalizeH="0" baseline="0" dirty="0">
                <a:ln>
                  <a:noFill/>
                </a:ln>
                <a:solidFill>
                  <a:srgbClr val="000000"/>
                </a:solidFill>
                <a:effectLst/>
                <a:latin typeface="Arial" pitchFamily="34" charset="0"/>
                <a:ea typeface="Times New Roman" pitchFamily="18" charset="0"/>
                <a:cs typeface="Arial" pitchFamily="34" charset="0"/>
              </a:rPr>
              <a:t>Osmanlı Devleti ekonomik bağımsızlığını kaybetti.</a:t>
            </a:r>
            <a:endParaRPr kumimoji="0" lang="tr-TR" sz="2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Sevr Antlaşması Kısaca Nedir? Maddeleri ve Genel Özellikleri »  tarihibilgi.org"/>
          <p:cNvPicPr>
            <a:picLocks noChangeAspect="1" noChangeArrowheads="1"/>
          </p:cNvPicPr>
          <p:nvPr/>
        </p:nvPicPr>
        <p:blipFill>
          <a:blip r:embed="rId2"/>
          <a:srcRect/>
          <a:stretch>
            <a:fillRect/>
          </a:stretch>
        </p:blipFill>
        <p:spPr bwMode="auto">
          <a:xfrm>
            <a:off x="428596" y="357166"/>
            <a:ext cx="8501122" cy="6000792"/>
          </a:xfrm>
          <a:prstGeom prst="rect">
            <a:avLst/>
          </a:prstGeom>
          <a:noFill/>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ChangeArrowheads="1"/>
          </p:cNvSpPr>
          <p:nvPr/>
        </p:nvSpPr>
        <p:spPr bwMode="auto">
          <a:xfrm>
            <a:off x="285720" y="500042"/>
            <a:ext cx="8501122"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BİLGİ NOTU: </a:t>
            </a:r>
            <a:r>
              <a:rPr kumimoji="0" lang="tr-TR" sz="3200" b="0" i="0" u="none" strike="noStrike" cap="none" normalizeH="0" baseline="0" dirty="0" err="1">
                <a:ln>
                  <a:noFill/>
                </a:ln>
                <a:solidFill>
                  <a:srgbClr val="000000"/>
                </a:solidFill>
                <a:effectLst/>
                <a:latin typeface="Arial" pitchFamily="34" charset="0"/>
                <a:ea typeface="Times New Roman" pitchFamily="18" charset="0"/>
                <a:cs typeface="Arial" pitchFamily="34" charset="0"/>
              </a:rPr>
              <a:t>Mebusan</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 Meclisi daha önce dağıldığından ve antlaşma</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err="1">
                <a:ln>
                  <a:noFill/>
                </a:ln>
                <a:solidFill>
                  <a:srgbClr val="000000"/>
                </a:solidFill>
                <a:effectLst/>
                <a:latin typeface="Arial" pitchFamily="34" charset="0"/>
                <a:ea typeface="Times New Roman" pitchFamily="18" charset="0"/>
                <a:cs typeface="Arial" pitchFamily="34" charset="0"/>
              </a:rPr>
              <a:t>Mebusan</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 Meclisi'nde</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onaylanmadığı için hukuken geçersiz bir antlaşmadır. “</a:t>
            </a:r>
            <a:r>
              <a:rPr kumimoji="0" lang="tr-TR" sz="3200" b="1" i="0" u="none" strike="noStrike" cap="none" normalizeH="0" baseline="0" dirty="0">
                <a:ln>
                  <a:noFill/>
                </a:ln>
                <a:solidFill>
                  <a:srgbClr val="FF0000"/>
                </a:solidFill>
                <a:effectLst/>
                <a:latin typeface="Arial" pitchFamily="34" charset="0"/>
                <a:ea typeface="Times New Roman" pitchFamily="18" charset="0"/>
                <a:cs typeface="Arial" pitchFamily="34" charset="0"/>
              </a:rPr>
              <a:t>Ölü doğmuş</a:t>
            </a:r>
            <a:r>
              <a:rPr kumimoji="0" lang="tr-TR" sz="3200" b="0" i="0" u="none" strike="noStrike" cap="none" normalizeH="0" baseline="0" dirty="0">
                <a:ln>
                  <a:noFill/>
                </a:ln>
                <a:solidFill>
                  <a:srgbClr val="000000"/>
                </a:solidFill>
                <a:effectLst/>
                <a:latin typeface="Arial" pitchFamily="34" charset="0"/>
                <a:ea typeface="Times New Roman" pitchFamily="18" charset="0"/>
                <a:cs typeface="Arial" pitchFamily="34" charset="0"/>
              </a:rPr>
              <a:t>” bir antlaşmadır.</a:t>
            </a:r>
          </a:p>
          <a:p>
            <a:pPr marL="0" marR="0" lvl="0" indent="457200" algn="l" defTabSz="914400" rtl="0" eaLnBrk="1" fontAlgn="base" latinLnBrk="0" hangingPunct="1">
              <a:lnSpc>
                <a:spcPct val="100000"/>
              </a:lnSpc>
              <a:spcBef>
                <a:spcPct val="0"/>
              </a:spcBef>
              <a:spcAft>
                <a:spcPct val="0"/>
              </a:spcAft>
              <a:buClrTx/>
              <a:buSzTx/>
              <a:buFontTx/>
              <a:buNone/>
              <a:tabLst/>
            </a:pP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a:ln>
                  <a:noFill/>
                </a:ln>
                <a:solidFill>
                  <a:srgbClr val="002060"/>
                </a:solidFill>
                <a:effectLst/>
                <a:latin typeface="Arial" pitchFamily="34" charset="0"/>
                <a:ea typeface="Times New Roman" pitchFamily="18" charset="0"/>
                <a:cs typeface="Arial" pitchFamily="34" charset="0"/>
              </a:rPr>
              <a:t>Sevr Antlaşması'na TBMM'nin tutumu:</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1- TBMM anlaşmayı tanımadığını bildirdi.</a:t>
            </a:r>
            <a:endParaRPr kumimoji="0" lang="tr-TR" sz="3200" b="0" i="0" u="none" strike="noStrike" cap="none" normalizeH="0" baseline="0" dirty="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2- Antlaşmayı imzalayanları vatan haini ilan etti.</a:t>
            </a:r>
            <a:endParaRPr kumimoji="0" lang="tr-TR" sz="32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214291"/>
            <a:ext cx="8715436" cy="6494085"/>
          </a:xfrm>
          <a:prstGeom prst="rect">
            <a:avLst/>
          </a:prstGeom>
        </p:spPr>
        <p:txBody>
          <a:bodyPr wrap="square">
            <a:spAutoFit/>
          </a:bodyPr>
          <a:lstStyle/>
          <a:p>
            <a:pPr lvl="0" indent="457200" eaLnBrk="0" fontAlgn="base" hangingPunct="0">
              <a:spcBef>
                <a:spcPct val="0"/>
              </a:spcBef>
              <a:spcAft>
                <a:spcPct val="0"/>
              </a:spcAft>
            </a:pPr>
            <a:r>
              <a:rPr lang="tr-TR" sz="3200" b="1" dirty="0">
                <a:solidFill>
                  <a:srgbClr val="002060"/>
                </a:solidFill>
                <a:latin typeface="Arial" pitchFamily="34" charset="0"/>
                <a:ea typeface="Times New Roman" pitchFamily="18" charset="0"/>
                <a:cs typeface="Arial" pitchFamily="34" charset="0"/>
              </a:rPr>
              <a:t>Sevr Antlaşması'na halkın tutumu:</a:t>
            </a:r>
            <a:endParaRPr lang="tr-TR" sz="3200" dirty="0">
              <a:latin typeface="Arial" pitchFamily="34" charset="0"/>
              <a:cs typeface="Arial" pitchFamily="34" charset="0"/>
            </a:endParaRPr>
          </a:p>
          <a:p>
            <a:pPr lvl="0" indent="457200" eaLnBrk="0" fontAlgn="base" hangingPunct="0">
              <a:spcBef>
                <a:spcPct val="0"/>
              </a:spcBef>
              <a:spcAft>
                <a:spcPct val="0"/>
              </a:spcAft>
            </a:pPr>
            <a:r>
              <a:rPr lang="tr-TR" sz="3200" dirty="0">
                <a:latin typeface="Arial" pitchFamily="34" charset="0"/>
                <a:ea typeface="Times New Roman" pitchFamily="18" charset="0"/>
                <a:cs typeface="Arial" pitchFamily="34" charset="0"/>
              </a:rPr>
              <a:t>Türk milletine </a:t>
            </a:r>
            <a:r>
              <a:rPr lang="tr-TR" sz="3200" dirty="0">
                <a:solidFill>
                  <a:srgbClr val="FF0000"/>
                </a:solidFill>
                <a:latin typeface="Arial" pitchFamily="34" charset="0"/>
                <a:ea typeface="Times New Roman" pitchFamily="18" charset="0"/>
                <a:cs typeface="Arial" pitchFamily="34" charset="0"/>
              </a:rPr>
              <a:t>yaşama hakkı tanımayan ölüm fermanı</a:t>
            </a:r>
            <a:r>
              <a:rPr lang="tr-TR" sz="3200" dirty="0">
                <a:latin typeface="Arial" pitchFamily="34" charset="0"/>
                <a:ea typeface="Times New Roman" pitchFamily="18" charset="0"/>
                <a:cs typeface="Arial" pitchFamily="34" charset="0"/>
              </a:rPr>
              <a:t> gibidir. Antlaşma Türk halkı üzerinde </a:t>
            </a:r>
            <a:r>
              <a:rPr lang="tr-TR" sz="3200" dirty="0">
                <a:solidFill>
                  <a:srgbClr val="FF0000"/>
                </a:solidFill>
                <a:latin typeface="Arial" pitchFamily="34" charset="0"/>
                <a:ea typeface="Times New Roman" pitchFamily="18" charset="0"/>
                <a:cs typeface="Arial" pitchFamily="34" charset="0"/>
              </a:rPr>
              <a:t>olumsuz bir etki oluşturmadı</a:t>
            </a:r>
            <a:r>
              <a:rPr lang="tr-TR" sz="3200" dirty="0">
                <a:solidFill>
                  <a:srgbClr val="000000"/>
                </a:solidFill>
                <a:latin typeface="Arial" pitchFamily="34" charset="0"/>
                <a:ea typeface="Times New Roman" pitchFamily="18" charset="0"/>
                <a:cs typeface="Arial" pitchFamily="34" charset="0"/>
              </a:rPr>
              <a:t>,</a:t>
            </a:r>
            <a:r>
              <a:rPr lang="tr-TR" sz="3200" dirty="0">
                <a:solidFill>
                  <a:srgbClr val="FF0000"/>
                </a:solidFill>
                <a:latin typeface="Arial" pitchFamily="34" charset="0"/>
                <a:ea typeface="Times New Roman" pitchFamily="18" charset="0"/>
                <a:cs typeface="Arial" pitchFamily="34" charset="0"/>
              </a:rPr>
              <a:t> </a:t>
            </a:r>
            <a:r>
              <a:rPr lang="tr-TR" sz="3200" dirty="0">
                <a:solidFill>
                  <a:srgbClr val="000000"/>
                </a:solidFill>
                <a:latin typeface="Arial" pitchFamily="34" charset="0"/>
                <a:ea typeface="Times New Roman" pitchFamily="18" charset="0"/>
                <a:cs typeface="Arial" pitchFamily="34" charset="0"/>
              </a:rPr>
              <a:t>aksine vatanı işgalden kurtarma azmini artırdı.</a:t>
            </a:r>
            <a:endParaRPr lang="tr-TR" sz="3200" dirty="0">
              <a:latin typeface="Arial" pitchFamily="34" charset="0"/>
              <a:cs typeface="Arial" pitchFamily="34" charset="0"/>
            </a:endParaRPr>
          </a:p>
          <a:p>
            <a:pPr lvl="0" indent="457200" eaLnBrk="0" fontAlgn="base" hangingPunct="0">
              <a:spcBef>
                <a:spcPct val="0"/>
              </a:spcBef>
              <a:spcAft>
                <a:spcPct val="0"/>
              </a:spcAft>
            </a:pPr>
            <a:r>
              <a:rPr lang="tr-TR" sz="3200" b="1" dirty="0">
                <a:solidFill>
                  <a:srgbClr val="FF0000"/>
                </a:solidFill>
                <a:latin typeface="Arial" pitchFamily="34" charset="0"/>
                <a:ea typeface="Times New Roman" pitchFamily="18" charset="0"/>
                <a:cs typeface="Arial" pitchFamily="34" charset="0"/>
              </a:rPr>
              <a:t>BİLGİ NOTU: </a:t>
            </a:r>
            <a:r>
              <a:rPr lang="tr-TR" sz="3200" dirty="0">
                <a:solidFill>
                  <a:srgbClr val="000000"/>
                </a:solidFill>
                <a:latin typeface="Arial" pitchFamily="34" charset="0"/>
                <a:ea typeface="Times New Roman" pitchFamily="18" charset="0"/>
                <a:cs typeface="Arial" pitchFamily="34" charset="0"/>
              </a:rPr>
              <a:t>Sevr Antlaşması ölüm fermanı gibi olan ölü doğmuş, uygulanmayan bir</a:t>
            </a:r>
            <a:r>
              <a:rPr lang="tr-TR" sz="3200" b="1" dirty="0">
                <a:solidFill>
                  <a:srgbClr val="FF0000"/>
                </a:solidFill>
                <a:latin typeface="Arial" pitchFamily="34" charset="0"/>
                <a:ea typeface="Times New Roman" pitchFamily="18" charset="0"/>
                <a:cs typeface="Arial" pitchFamily="34" charset="0"/>
              </a:rPr>
              <a:t> </a:t>
            </a:r>
            <a:r>
              <a:rPr lang="tr-TR" sz="3200" dirty="0">
                <a:solidFill>
                  <a:srgbClr val="000000"/>
                </a:solidFill>
                <a:latin typeface="Arial" pitchFamily="34" charset="0"/>
                <a:ea typeface="Times New Roman" pitchFamily="18" charset="0"/>
                <a:cs typeface="Arial" pitchFamily="34" charset="0"/>
              </a:rPr>
              <a:t>antlaşmadır.</a:t>
            </a:r>
            <a:endParaRPr lang="tr-TR" sz="3200" dirty="0">
              <a:latin typeface="Arial" pitchFamily="34" charset="0"/>
              <a:cs typeface="Arial" pitchFamily="34" charset="0"/>
            </a:endParaRPr>
          </a:p>
          <a:p>
            <a:pPr lvl="0" indent="457200" eaLnBrk="0" fontAlgn="base" hangingPunct="0">
              <a:spcBef>
                <a:spcPct val="0"/>
              </a:spcBef>
              <a:spcAft>
                <a:spcPct val="0"/>
              </a:spcAft>
            </a:pPr>
            <a:r>
              <a:rPr lang="tr-TR" sz="3200" b="1" dirty="0">
                <a:solidFill>
                  <a:srgbClr val="002060"/>
                </a:solidFill>
                <a:latin typeface="Arial" pitchFamily="34" charset="0"/>
                <a:ea typeface="Times New Roman" pitchFamily="18" charset="0"/>
                <a:cs typeface="Arial" pitchFamily="34" charset="0"/>
              </a:rPr>
              <a:t>Sevr Antlaşması'na Mustafa Kemal'in tutumu:</a:t>
            </a:r>
            <a:endParaRPr lang="tr-TR" sz="3200" dirty="0">
              <a:latin typeface="Arial" pitchFamily="34" charset="0"/>
              <a:cs typeface="Arial" pitchFamily="34" charset="0"/>
            </a:endParaRPr>
          </a:p>
          <a:p>
            <a:pPr lvl="0" indent="457200" eaLnBrk="0" fontAlgn="base" hangingPunct="0">
              <a:spcBef>
                <a:spcPct val="0"/>
              </a:spcBef>
              <a:spcAft>
                <a:spcPct val="0"/>
              </a:spcAft>
            </a:pPr>
            <a:r>
              <a:rPr lang="tr-TR" sz="3200" dirty="0">
                <a:latin typeface="Arial" pitchFamily="34" charset="0"/>
                <a:ea typeface="Times New Roman" pitchFamily="18" charset="0"/>
                <a:cs typeface="Arial" pitchFamily="34" charset="0"/>
              </a:rPr>
              <a:t>Siyasi, adli, ekonomik, mali bağımsızlığı yok eden, yaşama hakkı tanımayan bizce mevcut olmayan bir antlaşmadır.</a:t>
            </a:r>
            <a:endParaRPr lang="tr-TR" sz="3200" dirty="0">
              <a:latin typeface="Arial" pitchFamily="34" charset="0"/>
              <a:cs typeface="Arial" pitchFamily="34" charset="0"/>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642919"/>
            <a:ext cx="7772400" cy="1714511"/>
          </a:xfrm>
        </p:spPr>
        <p:txBody>
          <a:bodyPr/>
          <a:lstStyle/>
          <a:p>
            <a:r>
              <a:rPr lang="tr-TR" dirty="0">
                <a:solidFill>
                  <a:srgbClr val="FF0000"/>
                </a:solidFill>
              </a:rPr>
              <a:t>EROL OKUTAN</a:t>
            </a:r>
          </a:p>
        </p:txBody>
      </p:sp>
      <p:sp>
        <p:nvSpPr>
          <p:cNvPr id="3" name="2 Alt Başlık"/>
          <p:cNvSpPr>
            <a:spLocks noGrp="1"/>
          </p:cNvSpPr>
          <p:nvPr>
            <p:ph type="subTitle" idx="1"/>
          </p:nvPr>
        </p:nvSpPr>
        <p:spPr>
          <a:xfrm>
            <a:off x="1371600" y="2214554"/>
            <a:ext cx="6400800" cy="3424246"/>
          </a:xfrm>
        </p:spPr>
        <p:txBody>
          <a:bodyPr>
            <a:noAutofit/>
          </a:bodyPr>
          <a:lstStyle/>
          <a:p>
            <a:r>
              <a:rPr lang="tr-TR" sz="4400" dirty="0">
                <a:solidFill>
                  <a:srgbClr val="FF0000"/>
                </a:solidFill>
              </a:rPr>
              <a:t>ŞEHİT ALİ GAFFAR OKKAN ORTAOKULU</a:t>
            </a:r>
          </a:p>
          <a:p>
            <a:r>
              <a:rPr lang="tr-TR" sz="4400" dirty="0">
                <a:solidFill>
                  <a:srgbClr val="FF0000"/>
                </a:solidFill>
              </a:rPr>
              <a:t>2020- ESKİŞEHİR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Birinci Dünya Savaşı'nı Başlatan Suikast | Serenti"/>
          <p:cNvPicPr>
            <a:picLocks noChangeAspect="1" noChangeArrowheads="1"/>
          </p:cNvPicPr>
          <p:nvPr/>
        </p:nvPicPr>
        <p:blipFill>
          <a:blip r:embed="rId2"/>
          <a:srcRect/>
          <a:stretch>
            <a:fillRect/>
          </a:stretch>
        </p:blipFill>
        <p:spPr bwMode="auto">
          <a:xfrm>
            <a:off x="357158" y="214290"/>
            <a:ext cx="8429684" cy="6215106"/>
          </a:xfrm>
          <a:prstGeom prst="rect">
            <a:avLst/>
          </a:prstGeom>
          <a:noFill/>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TotalTime>
  <Words>3294</Words>
  <Application>Microsoft Office PowerPoint</Application>
  <PresentationFormat>Ekran Gösterisi (4:3)</PresentationFormat>
  <Paragraphs>533</Paragraphs>
  <Slides>86</Slides>
  <Notes>0</Notes>
  <HiddenSlides>0</HiddenSlides>
  <MMClips>0</MMClips>
  <ScaleCrop>false</ScaleCrop>
  <HeadingPairs>
    <vt:vector size="4" baseType="variant">
      <vt:variant>
        <vt:lpstr>Tema</vt:lpstr>
      </vt:variant>
      <vt:variant>
        <vt:i4>1</vt:i4>
      </vt:variant>
      <vt:variant>
        <vt:lpstr>Slayt Başlıkları</vt:lpstr>
      </vt:variant>
      <vt:variant>
        <vt:i4>86</vt:i4>
      </vt:variant>
    </vt:vector>
  </HeadingPairs>
  <TitlesOfParts>
    <vt:vector size="87" baseType="lpstr">
      <vt:lpstr>Ofis Teması</vt:lpstr>
      <vt:lpstr>2.ÜNİTE:  MİLLİ UYANIŞ</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   CEMİYETLER VE KUVÂ-YI MİLLÎYE  (2. Ünite 4. Kazanım)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EROL OKUTAN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2.ÜNİTE:  MİLLİ UYANIŞ</dc:title>
  <dc:creator>asr</dc:creator>
  <cp:lastModifiedBy>Hasan Ayık</cp:lastModifiedBy>
  <cp:revision>21</cp:revision>
  <dcterms:created xsi:type="dcterms:W3CDTF">2020-10-07T12:24:55Z</dcterms:created>
  <dcterms:modified xsi:type="dcterms:W3CDTF">2020-10-11T10:23:52Z</dcterms:modified>
</cp:coreProperties>
</file>