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13"/>
  </p:notes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484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94D66-B631-42DE-9E72-C7C2FC114C58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CC624-298C-4579-ACAE-72A57EAFDC1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4849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115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836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6689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0222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7478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79065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9234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5903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480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5280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268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058171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85347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7766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157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270321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5098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D6B63E6-3A04-425C-9DC2-6F76B4CC5F46}" type="datetimeFigureOut">
              <a:rPr lang="tr-TR" smtClean="0"/>
              <a:pPr/>
              <a:t>31.10.2020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D61-471E-4638-B9C6-849B57BA0B3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72951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9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5.jpeg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174055"/>
            <a:ext cx="10515600" cy="4193227"/>
          </a:xfrm>
        </p:spPr>
        <p:txBody>
          <a:bodyPr>
            <a:noAutofit/>
          </a:bodyPr>
          <a:lstStyle/>
          <a:p>
            <a:pPr algn="ctr"/>
            <a: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  <a:t>Özel İsabet İlkokulu</a:t>
            </a:r>
            <a:b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</a:br>
            <a: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  <a:t>1. Sınıf </a:t>
            </a:r>
            <a:b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</a:br>
            <a: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  <a:t>I. Dönem</a:t>
            </a:r>
            <a:b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</a:br>
            <a: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  <a:t>I. Veli Toplantısı</a:t>
            </a:r>
            <a:b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</a:br>
            <a:br>
              <a:rPr lang="tr-TR" sz="8000" b="1" dirty="0">
                <a:solidFill>
                  <a:srgbClr val="FF0000"/>
                </a:solidFill>
                <a:latin typeface="Chiller" panose="04020404031007020602" pitchFamily="82" charset="0"/>
              </a:rPr>
            </a:br>
            <a:endParaRPr lang="tr-TR" sz="8000" b="1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74929" y="5281685"/>
            <a:ext cx="10515600" cy="13101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sz="2400" b="1" dirty="0"/>
          </a:p>
          <a:p>
            <a:pPr marL="0" indent="0" algn="r">
              <a:buNone/>
            </a:pPr>
            <a:r>
              <a:rPr lang="tr-TR" sz="3600" b="1" dirty="0">
                <a:solidFill>
                  <a:srgbClr val="FFFF00"/>
                </a:solidFill>
                <a:latin typeface="Chiller" panose="04020404031007020602" pitchFamily="82" charset="0"/>
              </a:rPr>
              <a:t>HAZIRLAYAN: </a:t>
            </a:r>
            <a:r>
              <a:rPr lang="tr-TR" sz="3600" b="1" dirty="0" err="1">
                <a:solidFill>
                  <a:srgbClr val="FFFF00"/>
                </a:solidFill>
                <a:latin typeface="Chiller" panose="04020404031007020602" pitchFamily="82" charset="0"/>
              </a:rPr>
              <a:t>Abdüssamet</a:t>
            </a:r>
            <a:r>
              <a:rPr lang="tr-TR" sz="3600" b="1" dirty="0">
                <a:solidFill>
                  <a:srgbClr val="FFFF00"/>
                </a:solidFill>
                <a:latin typeface="Chiller" panose="04020404031007020602" pitchFamily="82" charset="0"/>
              </a:rPr>
              <a:t> KORKMAZ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16215"/>
            <a:ext cx="2914650" cy="452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186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800" dirty="0">
                <a:solidFill>
                  <a:srgbClr val="FF0000"/>
                </a:solidFill>
                <a:latin typeface="Comic Sans MS" panose="030F0702030302020204" pitchFamily="66" charset="0"/>
              </a:rPr>
              <a:t>Alınacak araç - gereçler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tr-TR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 10 adet maske</a:t>
            </a:r>
          </a:p>
          <a:p>
            <a:pPr marL="0" indent="0">
              <a:buNone/>
            </a:pPr>
            <a:endParaRPr lang="tr-TR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 1 paket ıslak mendil</a:t>
            </a:r>
          </a:p>
          <a:p>
            <a:pPr marL="0" indent="0">
              <a:buNone/>
            </a:pPr>
            <a:endParaRPr lang="tr-TR" sz="32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 1 paket kağıt mendil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848" y="1152983"/>
            <a:ext cx="2334608" cy="3023233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043" y="3936879"/>
            <a:ext cx="2588622" cy="262769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043" y="3936879"/>
            <a:ext cx="2978554" cy="164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235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828800" y="1940323"/>
            <a:ext cx="8535933" cy="3177587"/>
          </a:xfrm>
        </p:spPr>
        <p:txBody>
          <a:bodyPr/>
          <a:lstStyle/>
          <a:p>
            <a:pPr algn="ctr"/>
            <a: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  <a:t>K A T I L D I Ğ I N I Z</a:t>
            </a:r>
            <a:b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</a:br>
            <a: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  <a:t>İ Ç İ N</a:t>
            </a:r>
            <a:b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</a:br>
            <a: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  <a:t>T E Ş E K </a:t>
            </a:r>
            <a:r>
              <a:rPr lang="tr-TR" sz="6000" dirty="0" err="1">
                <a:solidFill>
                  <a:srgbClr val="FFFF00"/>
                </a:solidFill>
                <a:latin typeface="Algerian" panose="04020705040A02060702" pitchFamily="82" charset="0"/>
              </a:rPr>
              <a:t>K</a:t>
            </a:r>
            <a:r>
              <a:rPr lang="tr-TR" sz="6000" dirty="0">
                <a:solidFill>
                  <a:srgbClr val="FFFF00"/>
                </a:solidFill>
                <a:latin typeface="Algerian" panose="04020705040A02060702" pitchFamily="82" charset="0"/>
              </a:rPr>
              <a:t> Ü R L E R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7" y="357181"/>
            <a:ext cx="2109719" cy="613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2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247650"/>
            <a:ext cx="9144000" cy="752475"/>
          </a:xfrm>
        </p:spPr>
        <p:txBody>
          <a:bodyPr>
            <a:noAutofit/>
          </a:bodyPr>
          <a:lstStyle/>
          <a:p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b="1" u="sng" dirty="0">
                <a:solidFill>
                  <a:schemeClr val="tx1"/>
                </a:solidFill>
              </a:rPr>
            </a:br>
            <a:br>
              <a:rPr lang="tr-TR" sz="4400" dirty="0">
                <a:solidFill>
                  <a:schemeClr val="tx1"/>
                </a:solidFill>
              </a:rPr>
            </a:br>
            <a:r>
              <a:rPr lang="tr-TR" sz="4400" dirty="0">
                <a:solidFill>
                  <a:schemeClr val="tx1"/>
                </a:solidFill>
                <a:latin typeface="Algerian" panose="04020705040A02060702" pitchFamily="82" charset="0"/>
              </a:rPr>
              <a:t>GÜNDEM MADELERİ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950794" y="1175271"/>
            <a:ext cx="9144000" cy="444760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tr-TR" sz="2000" dirty="0"/>
              <a:t> </a:t>
            </a: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1. Birinci sınıf öğrencilerinin özellikleri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2.  </a:t>
            </a:r>
            <a:r>
              <a:rPr lang="tr-TR" dirty="0" err="1">
                <a:solidFill>
                  <a:srgbClr val="FFFF00"/>
                </a:solidFill>
                <a:latin typeface="Comic Sans MS" panose="030F0702030302020204" pitchFamily="66" charset="0"/>
              </a:rPr>
              <a:t>Pandemi</a:t>
            </a: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 ile ilgili okulda ve evde alınabilecek tedbirler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3. Veli, öğretmen, öğrenci işbirliği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4. Uzaktan eğitim ve yüz yüze eğitim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5. Derste kullanılacak kaynak kitapların velilere tanıtımı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6. Öğrencilerin okula devamının sağlanması ve önemi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7. Öğrencilere alınacak okul araç-gereçlerinin konuşulması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FFFF00"/>
                </a:solidFill>
                <a:latin typeface="Comic Sans MS" panose="030F0702030302020204" pitchFamily="66" charset="0"/>
              </a:rPr>
              <a:t>8. Dilek ve temenniler, kapanış.</a:t>
            </a:r>
          </a:p>
          <a:p>
            <a:pPr algn="l"/>
            <a:endParaRPr lang="tr-TR" sz="2000" dirty="0"/>
          </a:p>
          <a:p>
            <a:pPr algn="l"/>
            <a:endParaRPr lang="tr-TR" sz="20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0837" y="3988841"/>
            <a:ext cx="2572825" cy="235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561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3600"/>
          </a:xfrm>
        </p:spPr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1. Sınıf Öğrencisi;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380083"/>
            <a:ext cx="10515600" cy="4351338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Öğrenmeye İsteklidirler.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Denemeye isteklidirler.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Memnun etmek isterler.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Suçlama oyunu oynar.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tr-TR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Yoğun duygulara sahiptir.</a:t>
            </a:r>
          </a:p>
          <a:p>
            <a:pPr>
              <a:buFont typeface="Wingdings" panose="05000000000000000000" pitchFamily="2" charset="2"/>
              <a:buChar char="Ø"/>
            </a:pPr>
            <a:endParaRPr lang="tr-TR" dirty="0">
              <a:solidFill>
                <a:srgbClr val="FFC000"/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598" y="692569"/>
            <a:ext cx="4998321" cy="520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97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59758" y="341193"/>
            <a:ext cx="10285747" cy="846161"/>
          </a:xfrm>
        </p:spPr>
        <p:txBody>
          <a:bodyPr>
            <a:normAutofit/>
          </a:bodyPr>
          <a:lstStyle/>
          <a:p>
            <a:r>
              <a:rPr lang="tr-TR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1. Sınıfın En Önemli Konuları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38200" y="1825625"/>
            <a:ext cx="7773537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OKUMA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YAZMA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ARİTMETİK</a:t>
            </a:r>
          </a:p>
          <a:p>
            <a:pPr marL="0" indent="0">
              <a:buNone/>
            </a:pPr>
            <a:endParaRPr lang="tr-TR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Bağımsızlık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Sorumluluk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Ödevler</a:t>
            </a: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2" y="1825625"/>
            <a:ext cx="3057099" cy="4806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38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6111" y="450376"/>
            <a:ext cx="9404723" cy="1048030"/>
          </a:xfrm>
        </p:spPr>
        <p:txBody>
          <a:bodyPr>
            <a:normAutofit/>
          </a:bodyPr>
          <a:lstStyle/>
          <a:p>
            <a:r>
              <a:rPr lang="tr-TR" sz="4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Pandemi</a:t>
            </a:r>
            <a:r>
              <a:rPr lang="tr-TR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 ile ilgili alınabilecek tedbirler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92550" y="1853248"/>
            <a:ext cx="9258284" cy="41875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tr-TR" sz="2800" dirty="0">
                <a:solidFill>
                  <a:srgbClr val="FFC000"/>
                </a:solidFill>
                <a:latin typeface="Comic Sans MS" panose="030F0702030302020204" pitchFamily="66" charset="0"/>
              </a:rPr>
              <a:t> Sınıfta veya okul bahçesindeki etkinliklerde kesinlikle maskenin çıkartılmaması, sosyal mesafeye dikkat edilmesi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tr-TR" sz="2800" dirty="0">
                <a:solidFill>
                  <a:srgbClr val="FFC000"/>
                </a:solidFill>
                <a:latin typeface="Comic Sans MS" panose="030F0702030302020204" pitchFamily="66" charset="0"/>
              </a:rPr>
              <a:t> Sınıf oturma düzeninin sosyal mesafeye uygun olması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tr-TR" sz="2800" dirty="0">
                <a:solidFill>
                  <a:srgbClr val="FFC000"/>
                </a:solidFill>
                <a:latin typeface="Comic Sans MS" panose="030F0702030302020204" pitchFamily="66" charset="0"/>
              </a:rPr>
              <a:t> Eve girmeden önce çocuklara mutlaka banyo yaptırılması ve okul eşyalarının dezenfekte edilmesi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tr-TR" sz="2800" dirty="0">
                <a:solidFill>
                  <a:srgbClr val="FFC000"/>
                </a:solidFill>
                <a:latin typeface="Comic Sans MS" panose="030F0702030302020204" pitchFamily="66" charset="0"/>
              </a:rPr>
              <a:t> Öğrencilerin yanlarında yedek maske bulundurması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tr-TR" sz="2800" dirty="0">
                <a:solidFill>
                  <a:srgbClr val="FFC000"/>
                </a:solidFill>
                <a:latin typeface="Comic Sans MS" panose="030F0702030302020204" pitchFamily="66" charset="0"/>
              </a:rPr>
              <a:t> Eşyaların ortak kullanımının önlenmesi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689" y="4435522"/>
            <a:ext cx="2185989" cy="210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2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Öğretmen - Veli - Öğrenci işbirliği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46110" y="1542198"/>
            <a:ext cx="9889961" cy="471985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Öğretmen ve veli iletişiminin iyi olması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Velilerin öğretmenlere güvenmesi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Öğrencilerin verilen sorumluluğu yerine getirmesi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Bu üçlüden birisi eksik kalırsa başarıyı elde edemeyiz! </a:t>
            </a:r>
            <a:r>
              <a:rPr lang="tr-TR" sz="3600" b="1" dirty="0">
                <a:solidFill>
                  <a:srgbClr val="FFFF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</a:t>
            </a:r>
            <a:endParaRPr lang="tr-TR" sz="36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tr-TR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832" y="1209264"/>
            <a:ext cx="3085902" cy="270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5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5130" y="450375"/>
            <a:ext cx="9404723" cy="1129917"/>
          </a:xfrm>
        </p:spPr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Uzaktan Eğitim – Yüz yüze Eğitim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tr-TR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 Önümüzdeki süreçte eğitim hem yüz yüze hem de uzaktan olacaktır.</a:t>
            </a:r>
          </a:p>
          <a:p>
            <a:pPr>
              <a:buFont typeface="Wingdings" panose="05000000000000000000" pitchFamily="2" charset="2"/>
              <a:buChar char="§"/>
            </a:pPr>
            <a:endParaRPr lang="tr-TR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Yüz yüze eğitim haftada 4 gün okulda olacaktır.</a:t>
            </a:r>
          </a:p>
          <a:p>
            <a:pPr>
              <a:buFont typeface="Wingdings" panose="05000000000000000000" pitchFamily="2" charset="2"/>
              <a:buChar char="§"/>
            </a:pPr>
            <a:endParaRPr lang="tr-TR" sz="24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tr-TR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Uzaktan eğitim ise </a:t>
            </a:r>
            <a:r>
              <a:rPr lang="tr-TR" sz="2400" dirty="0" err="1">
                <a:solidFill>
                  <a:srgbClr val="FFFF00"/>
                </a:solidFill>
                <a:latin typeface="Comic Sans MS" panose="030F0702030302020204" pitchFamily="66" charset="0"/>
              </a:rPr>
              <a:t>Zoom</a:t>
            </a:r>
            <a:r>
              <a:rPr lang="tr-TR" sz="2400" dirty="0">
                <a:solidFill>
                  <a:srgbClr val="FFFF00"/>
                </a:solidFill>
                <a:latin typeface="Comic Sans MS" panose="030F0702030302020204" pitchFamily="66" charset="0"/>
              </a:rPr>
              <a:t> programı üzerinden online olacaktır.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58" y="2600386"/>
            <a:ext cx="3248167" cy="223092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158" y="4955811"/>
            <a:ext cx="2857899" cy="176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53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Kullanılacak Kaynak Kitaplar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73311">
            <a:off x="666327" y="3211765"/>
            <a:ext cx="3634923" cy="291152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6730">
            <a:off x="4464321" y="2172583"/>
            <a:ext cx="4004197" cy="2992102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1">
            <a:off x="7493404" y="1050920"/>
            <a:ext cx="4248431" cy="241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5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Okula Devam…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501254"/>
            <a:ext cx="9282634" cy="474714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 Öğrenciler okula haftada 4 gün geleceği için önceki senelere kıyasla konuların öğrenilmesi biraz gecikecek ve telafisi güç olacaktır.</a:t>
            </a:r>
          </a:p>
          <a:p>
            <a:pPr>
              <a:buFont typeface="Wingdings" panose="05000000000000000000" pitchFamily="2" charset="2"/>
              <a:buChar char="ü"/>
            </a:pPr>
            <a:endParaRPr lang="tr-TR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 Bu yüzden öğrencilerimizin derslere devamı konusunda velilerimizin hassas olması gerekmektedir. </a:t>
            </a:r>
          </a:p>
          <a:p>
            <a:pPr marL="0" indent="0">
              <a:buNone/>
            </a:pPr>
            <a:endParaRPr lang="tr-TR" sz="2800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tr-TR" sz="4000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tr-TR" sz="2800" dirty="0">
                <a:solidFill>
                  <a:srgbClr val="FFFF00"/>
                </a:solidFill>
                <a:latin typeface="Comic Sans MS" panose="030F0702030302020204" pitchFamily="66" charset="0"/>
              </a:rPr>
              <a:t>1. sınıf öğrencisi için devamsızlık büyük bir kayıp olacaktır!</a:t>
            </a:r>
            <a:r>
              <a:rPr lang="tr-TR" sz="4400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r>
              <a:rPr lang="tr-TR" sz="4400" dirty="0">
                <a:solidFill>
                  <a:srgbClr val="FFFF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</a:t>
            </a:r>
            <a:endParaRPr lang="tr-TR" sz="44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500" y="1337480"/>
            <a:ext cx="2716473" cy="253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250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204</TotalTime>
  <Words>241</Words>
  <Application>Microsoft Office PowerPoint</Application>
  <PresentationFormat>Geniş ekran</PresentationFormat>
  <Paragraphs>58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2" baseType="lpstr">
      <vt:lpstr>İyon</vt:lpstr>
      <vt:lpstr>Özel İsabet İlkokulu 1. Sınıf  I. Dönem I. Veli Toplantısı  </vt:lpstr>
      <vt:lpstr>                  GÜNDEM MADELERİ</vt:lpstr>
      <vt:lpstr>1. Sınıf Öğrencisi;</vt:lpstr>
      <vt:lpstr>1. Sınıfın En Önemli Konuları</vt:lpstr>
      <vt:lpstr>Pandemi ile ilgili alınabilecek tedbirler</vt:lpstr>
      <vt:lpstr>Öğretmen - Veli - Öğrenci işbirliği</vt:lpstr>
      <vt:lpstr>Uzaktan Eğitim – Yüz yüze Eğitim</vt:lpstr>
      <vt:lpstr>Kullanılacak Kaynak Kitaplar</vt:lpstr>
      <vt:lpstr>Okula Devam…</vt:lpstr>
      <vt:lpstr>Alınacak araç - gereçler</vt:lpstr>
      <vt:lpstr>K A T I L D I Ğ I N I Z İ Ç İ N T E Ş E K K Ü R L E 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GÜNDEM MADELERİ</dc:title>
  <dc:creator>SAMSUNG</dc:creator>
  <cp:lastModifiedBy>Hasan Ayık</cp:lastModifiedBy>
  <cp:revision>23</cp:revision>
  <dcterms:created xsi:type="dcterms:W3CDTF">2020-10-25T18:31:34Z</dcterms:created>
  <dcterms:modified xsi:type="dcterms:W3CDTF">2020-10-31T20:07:19Z</dcterms:modified>
</cp:coreProperties>
</file>