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7" d="100"/>
          <a:sy n="87" d="100"/>
        </p:scale>
        <p:origin x="-106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A155E0-A513-4703-9324-C5D14011EA0D}" type="datetimeFigureOut">
              <a:rPr lang="tr-TR" smtClean="0"/>
              <a:t>25.09.2020</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D188C8-36CF-44BF-BCA7-6B77ED0E6175}" type="slidenum">
              <a:rPr lang="tr-TR" smtClean="0"/>
              <a:t>‹#›</a:t>
            </a:fld>
            <a:endParaRPr lang="tr-TR"/>
          </a:p>
        </p:txBody>
      </p:sp>
    </p:spTree>
    <p:extLst>
      <p:ext uri="{BB962C8B-B14F-4D97-AF65-F5344CB8AC3E}">
        <p14:creationId xmlns:p14="http://schemas.microsoft.com/office/powerpoint/2010/main" val="2230059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mtClean="0"/>
              <a:t>www.egitimhane.com </a:t>
            </a:r>
            <a:endParaRPr lang="tr-TR"/>
          </a:p>
        </p:txBody>
      </p:sp>
      <p:sp>
        <p:nvSpPr>
          <p:cNvPr id="4" name="Slayt Numarası Yer Tutucusu 3"/>
          <p:cNvSpPr>
            <a:spLocks noGrp="1"/>
          </p:cNvSpPr>
          <p:nvPr>
            <p:ph type="sldNum" sz="quarter" idx="10"/>
          </p:nvPr>
        </p:nvSpPr>
        <p:spPr/>
        <p:txBody>
          <a:bodyPr/>
          <a:lstStyle/>
          <a:p>
            <a:fld id="{BCD188C8-36CF-44BF-BCA7-6B77ED0E6175}" type="slidenum">
              <a:rPr lang="tr-TR" smtClean="0"/>
              <a:t>1</a:t>
            </a:fld>
            <a:endParaRPr lang="tr-TR"/>
          </a:p>
        </p:txBody>
      </p:sp>
    </p:spTree>
    <p:extLst>
      <p:ext uri="{BB962C8B-B14F-4D97-AF65-F5344CB8AC3E}">
        <p14:creationId xmlns:p14="http://schemas.microsoft.com/office/powerpoint/2010/main" val="4218470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A18B9078-CBE9-432C-A83E-42BAB9575BBE}" type="datetimeFigureOut">
              <a:rPr lang="tr-TR" smtClean="0"/>
              <a:t>25.09.2020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9F26E522-B66C-460D-9A2B-7B47A790CF84}" type="slidenum">
              <a:rPr lang="tr-TR" smtClean="0"/>
              <a:t>‹#›</a:t>
            </a:fld>
            <a:endParaRPr lang="tr-TR"/>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18B9078-CBE9-432C-A83E-42BAB9575BBE}" type="datetimeFigureOut">
              <a:rPr lang="tr-TR" smtClean="0"/>
              <a:t>25.09.2020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9F26E522-B66C-460D-9A2B-7B47A790CF84}" type="slidenum">
              <a:rPr lang="tr-TR" smtClean="0"/>
              <a:t>‹#›</a:t>
            </a:fld>
            <a:endParaRPr lang="tr-TR"/>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18B9078-CBE9-432C-A83E-42BAB9575BBE}" type="datetimeFigureOut">
              <a:rPr lang="tr-TR" smtClean="0"/>
              <a:t>25.09.2020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9F26E522-B66C-460D-9A2B-7B47A790CF84}" type="slidenum">
              <a:rPr lang="tr-TR" smtClean="0"/>
              <a:t>‹#›</a:t>
            </a:fld>
            <a:endParaRPr lang="tr-TR"/>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18B9078-CBE9-432C-A83E-42BAB9575BBE}" type="datetimeFigureOut">
              <a:rPr lang="tr-TR" smtClean="0"/>
              <a:t>25.09.2020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9F26E522-B66C-460D-9A2B-7B47A790CF84}" type="slidenum">
              <a:rPr lang="tr-TR" smtClean="0"/>
              <a:t>‹#›</a:t>
            </a:fld>
            <a:endParaRPr lang="tr-TR"/>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A18B9078-CBE9-432C-A83E-42BAB9575BBE}" type="datetimeFigureOut">
              <a:rPr lang="tr-TR" smtClean="0"/>
              <a:t>25.09.2020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9F26E522-B66C-460D-9A2B-7B47A790CF84}" type="slidenum">
              <a:rPr lang="tr-TR" smtClean="0"/>
              <a:t>‹#›</a:t>
            </a:fld>
            <a:endParaRPr lang="tr-TR"/>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A18B9078-CBE9-432C-A83E-42BAB9575BBE}" type="datetimeFigureOut">
              <a:rPr lang="tr-TR" smtClean="0"/>
              <a:t>25.09.2020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9F26E522-B66C-460D-9A2B-7B47A790CF84}" type="slidenum">
              <a:rPr lang="tr-TR" smtClean="0"/>
              <a:t>‹#›</a:t>
            </a:fld>
            <a:endParaRPr lang="tr-TR"/>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A18B9078-CBE9-432C-A83E-42BAB9575BBE}" type="datetimeFigureOut">
              <a:rPr lang="tr-TR" smtClean="0"/>
              <a:t>25.09.2020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9F26E522-B66C-460D-9A2B-7B47A790CF84}" type="slidenum">
              <a:rPr lang="tr-TR" smtClean="0"/>
              <a:t>‹#›</a:t>
            </a:fld>
            <a:endParaRPr lang="tr-TR"/>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18B9078-CBE9-432C-A83E-42BAB9575BBE}" type="datetimeFigureOut">
              <a:rPr lang="tr-TR" smtClean="0"/>
              <a:t>25.09.2020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9F26E522-B66C-460D-9A2B-7B47A790CF84}" type="slidenum">
              <a:rPr lang="tr-TR" smtClean="0"/>
              <a:t>‹#›</a:t>
            </a:fld>
            <a:endParaRPr lang="tr-TR"/>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18B9078-CBE9-432C-A83E-42BAB9575BBE}" type="datetimeFigureOut">
              <a:rPr lang="tr-TR" smtClean="0"/>
              <a:t>25.09.2020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9F26E522-B66C-460D-9A2B-7B47A790CF84}" type="slidenum">
              <a:rPr lang="tr-TR" smtClean="0"/>
              <a:t>‹#›</a:t>
            </a:fld>
            <a:endParaRPr lang="tr-TR"/>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18B9078-CBE9-432C-A83E-42BAB9575BBE}" type="datetimeFigureOut">
              <a:rPr lang="tr-TR" smtClean="0"/>
              <a:t>25.09.2020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9F26E522-B66C-460D-9A2B-7B47A790CF84}" type="slidenum">
              <a:rPr lang="tr-TR" smtClean="0"/>
              <a:t>‹#›</a:t>
            </a:fld>
            <a:endParaRPr lang="tr-TR"/>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18B9078-CBE9-432C-A83E-42BAB9575BBE}" type="datetimeFigureOut">
              <a:rPr lang="tr-TR" smtClean="0"/>
              <a:t>25.09.2020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9F26E522-B66C-460D-9A2B-7B47A790CF84}" type="slidenum">
              <a:rPr lang="tr-TR" smtClean="0"/>
              <a:t>‹#›</a:t>
            </a:fld>
            <a:endParaRPr lang="tr-TR"/>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chemeClr val="accent3">
                <a:lumMod val="60000"/>
                <a:lumOff val="40000"/>
              </a:schemeClr>
            </a:gs>
          </a:gsLst>
          <a:lin ang="5400000" scaled="0"/>
          <a:tileRect/>
        </a:grad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8B9078-CBE9-432C-A83E-42BAB9575BBE}" type="datetimeFigureOut">
              <a:rPr lang="tr-TR" smtClean="0"/>
              <a:t>25.09.2020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26E522-B66C-460D-9A2B-7B47A790CF84}"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soruindir.ne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785786" y="2143116"/>
            <a:ext cx="7772400" cy="1470025"/>
          </a:xfrm>
        </p:spPr>
        <p:txBody>
          <a:bodyPr>
            <a:noAutofit/>
          </a:bodyPr>
          <a:lstStyle/>
          <a:p>
            <a:r>
              <a:rPr lang="tr-TR" sz="8000" dirty="0" smtClean="0">
                <a:solidFill>
                  <a:srgbClr val="FF5050"/>
                </a:solidFill>
                <a:latin typeface="Algerian" pitchFamily="82" charset="0"/>
              </a:rPr>
              <a:t>HERKESİN BİR KİMLİĞİ VAR</a:t>
            </a:r>
            <a:endParaRPr lang="tr-TR" sz="8000" dirty="0">
              <a:solidFill>
                <a:srgbClr val="FF5050"/>
              </a:solidFill>
              <a:latin typeface="Algerian" pitchFamily="82" charset="0"/>
            </a:endParaRPr>
          </a:p>
        </p:txBody>
      </p:sp>
      <p:sp>
        <p:nvSpPr>
          <p:cNvPr id="3" name="2 Alt Başlık"/>
          <p:cNvSpPr>
            <a:spLocks noGrp="1"/>
          </p:cNvSpPr>
          <p:nvPr>
            <p:ph type="subTitle" idx="1"/>
          </p:nvPr>
        </p:nvSpPr>
        <p:spPr/>
        <p:txBody>
          <a:bodyPr/>
          <a:lstStyle/>
          <a:p>
            <a:r>
              <a:rPr lang="tr-TR" smtClean="0">
                <a:hlinkClick r:id="rId3" action="ppaction://hlinkfile"/>
              </a:rPr>
              <a:t>soruindir.net</a:t>
            </a:r>
            <a:endParaRPr lang="tr-T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3929066"/>
            <a:ext cx="9144000" cy="2928934"/>
          </a:xfrm>
        </p:spPr>
        <p:txBody>
          <a:bodyPr>
            <a:normAutofit/>
          </a:bodyPr>
          <a:lstStyle/>
          <a:p>
            <a:pPr>
              <a:buNone/>
            </a:pPr>
            <a:r>
              <a:rPr lang="tr-TR" sz="2400" dirty="0" smtClean="0"/>
              <a:t>	   Kimlik </a:t>
            </a:r>
            <a:r>
              <a:rPr lang="tr-TR" sz="2400" dirty="0"/>
              <a:t>kartın ön yüzünün sol üst bölgesinde 11 haneli </a:t>
            </a:r>
            <a:r>
              <a:rPr lang="tr-TR" sz="2400" b="1" dirty="0"/>
              <a:t>T.C. kimlik numarası</a:t>
            </a:r>
            <a:r>
              <a:rPr lang="tr-TR" sz="2400" dirty="0"/>
              <a:t>, onun altında (15 yaşından küçükler için velisinin isteğine bağlı, 15 yaşından büyükler için zorunlu olan) </a:t>
            </a:r>
            <a:r>
              <a:rPr lang="tr-TR" sz="2400" b="1" dirty="0"/>
              <a:t>fotoğraf</a:t>
            </a:r>
            <a:r>
              <a:rPr lang="tr-TR" sz="2400" dirty="0"/>
              <a:t>, fotoğrafın sağ tarafında </a:t>
            </a:r>
            <a:r>
              <a:rPr lang="tr-TR" sz="2400" b="1" dirty="0"/>
              <a:t>adı, soyadı ve doğum tarihi</a:t>
            </a:r>
            <a:r>
              <a:rPr lang="tr-TR" sz="2400" dirty="0"/>
              <a:t>, onların altında kimlik belgesinin </a:t>
            </a:r>
            <a:r>
              <a:rPr lang="tr-TR" sz="2400" b="1" dirty="0"/>
              <a:t>sıra numarası </a:t>
            </a:r>
            <a:r>
              <a:rPr lang="tr-TR" sz="2400" dirty="0"/>
              <a:t>ve kartın</a:t>
            </a:r>
            <a:r>
              <a:rPr lang="tr-TR" sz="2400" b="1" dirty="0"/>
              <a:t> son geçerlilik tarihi</a:t>
            </a:r>
            <a:r>
              <a:rPr lang="tr-TR" sz="2400" dirty="0"/>
              <a:t>, sağ tarafta ise </a:t>
            </a:r>
            <a:r>
              <a:rPr lang="tr-TR" sz="2400" b="1" dirty="0"/>
              <a:t>cinsiyet, uyruk, </a:t>
            </a:r>
            <a:r>
              <a:rPr lang="tr-TR" sz="2400" dirty="0"/>
              <a:t>kimlik belgesinin</a:t>
            </a:r>
            <a:r>
              <a:rPr lang="tr-TR" sz="2400" b="1" dirty="0"/>
              <a:t> seri numarası</a:t>
            </a:r>
            <a:r>
              <a:rPr lang="tr-TR" sz="2400" dirty="0"/>
              <a:t> ve eski nüfus cüzdanlarında olmayan </a:t>
            </a:r>
            <a:r>
              <a:rPr lang="tr-TR" sz="2400" b="1" dirty="0"/>
              <a:t>imza </a:t>
            </a:r>
            <a:r>
              <a:rPr lang="tr-TR" sz="2400" dirty="0"/>
              <a:t>bölümleri bulunmaktadır.</a:t>
            </a:r>
          </a:p>
        </p:txBody>
      </p:sp>
      <p:pic>
        <p:nvPicPr>
          <p:cNvPr id="4" name="Picture 2" descr="https://www.ilkokuldokumanlari.com/wp-content/uploads/kimlik-karti-on-yuz-bilgileri.jpg"/>
          <p:cNvPicPr>
            <a:picLocks noChangeAspect="1" noChangeArrowheads="1"/>
          </p:cNvPicPr>
          <p:nvPr/>
        </p:nvPicPr>
        <p:blipFill>
          <a:blip r:embed="rId2"/>
          <a:srcRect/>
          <a:stretch>
            <a:fillRect/>
          </a:stretch>
        </p:blipFill>
        <p:spPr bwMode="auto">
          <a:xfrm>
            <a:off x="1214414" y="0"/>
            <a:ext cx="6667500" cy="3857628"/>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a:xfrm>
            <a:off x="0" y="4643446"/>
            <a:ext cx="8572528" cy="1928802"/>
          </a:xfrm>
        </p:spPr>
        <p:txBody>
          <a:bodyPr/>
          <a:lstStyle/>
          <a:p>
            <a:pPr>
              <a:buNone/>
            </a:pPr>
            <a:r>
              <a:rPr lang="tr-TR" dirty="0"/>
              <a:t> </a:t>
            </a:r>
            <a:r>
              <a:rPr lang="tr-TR" dirty="0" smtClean="0"/>
              <a:t>		</a:t>
            </a:r>
            <a:r>
              <a:rPr lang="tr-TR" sz="4000" dirty="0" smtClean="0"/>
              <a:t>İnsanları birbirinden ayıran fiziksel özellikleri nelerdir?</a:t>
            </a:r>
            <a:endParaRPr lang="tr-TR" sz="4000" dirty="0"/>
          </a:p>
        </p:txBody>
      </p:sp>
      <p:pic>
        <p:nvPicPr>
          <p:cNvPr id="4098" name="Picture 2" descr="Bireysel Farklılık Nedir? 4. Sınıf – Nkfu"/>
          <p:cNvPicPr>
            <a:picLocks noChangeAspect="1" noChangeArrowheads="1"/>
          </p:cNvPicPr>
          <p:nvPr/>
        </p:nvPicPr>
        <p:blipFill>
          <a:blip r:embed="rId2"/>
          <a:srcRect/>
          <a:stretch>
            <a:fillRect/>
          </a:stretch>
        </p:blipFill>
        <p:spPr bwMode="auto">
          <a:xfrm>
            <a:off x="0" y="0"/>
            <a:ext cx="9144000" cy="4624395"/>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etin kutusu"/>
          <p:cNvSpPr txBox="1"/>
          <p:nvPr/>
        </p:nvSpPr>
        <p:spPr>
          <a:xfrm>
            <a:off x="642910" y="785794"/>
            <a:ext cx="4071966" cy="1569660"/>
          </a:xfrm>
          <a:prstGeom prst="rect">
            <a:avLst/>
          </a:prstGeom>
          <a:noFill/>
        </p:spPr>
        <p:txBody>
          <a:bodyPr wrap="square" rtlCol="0">
            <a:spAutoFit/>
          </a:bodyPr>
          <a:lstStyle/>
          <a:p>
            <a:r>
              <a:rPr lang="tr-TR" sz="2400" dirty="0" smtClean="0"/>
              <a:t>Ne kadar benzer olursa olsun hiçbir insanın özellikleri başka birinin özellikleriyle aynı değildir.</a:t>
            </a:r>
            <a:endParaRPr lang="tr-TR" sz="2400" dirty="0"/>
          </a:p>
        </p:txBody>
      </p:sp>
      <p:sp>
        <p:nvSpPr>
          <p:cNvPr id="5" name="4 Metin kutusu"/>
          <p:cNvSpPr txBox="1"/>
          <p:nvPr/>
        </p:nvSpPr>
        <p:spPr>
          <a:xfrm>
            <a:off x="3286116" y="3286124"/>
            <a:ext cx="5643602" cy="2369880"/>
          </a:xfrm>
          <a:prstGeom prst="rect">
            <a:avLst/>
          </a:prstGeom>
          <a:noFill/>
        </p:spPr>
        <p:txBody>
          <a:bodyPr wrap="square" rtlCol="0">
            <a:spAutoFit/>
          </a:bodyPr>
          <a:lstStyle/>
          <a:p>
            <a:r>
              <a:rPr lang="tr-TR" sz="2800" dirty="0" smtClean="0"/>
              <a:t>   </a:t>
            </a:r>
            <a:r>
              <a:rPr lang="tr-TR" sz="2400" dirty="0" smtClean="0"/>
              <a:t>İnsanın kendine özgü özellikleri denilince akla ilk olarak parmak  izleri gelir. Ancak parmak izlerimiz dışında yüz şeklimiz, gözümüzdeki iris tabakası, sesimiz, yürüyüşümüz ve kalp atışımız da tıpkı parmak izlerimiz gibi benzersizdir.</a:t>
            </a:r>
            <a:endParaRPr lang="tr-TR" sz="2400" dirty="0"/>
          </a:p>
        </p:txBody>
      </p:sp>
      <p:pic>
        <p:nvPicPr>
          <p:cNvPr id="3074" name="Picture 2" descr="4Eyes"/>
          <p:cNvPicPr>
            <a:picLocks noChangeAspect="1" noChangeArrowheads="1"/>
          </p:cNvPicPr>
          <p:nvPr/>
        </p:nvPicPr>
        <p:blipFill>
          <a:blip r:embed="rId2"/>
          <a:srcRect/>
          <a:stretch>
            <a:fillRect/>
          </a:stretch>
        </p:blipFill>
        <p:spPr bwMode="auto">
          <a:xfrm>
            <a:off x="4929190" y="571480"/>
            <a:ext cx="3697228" cy="2428892"/>
          </a:xfrm>
          <a:prstGeom prst="rect">
            <a:avLst/>
          </a:prstGeom>
          <a:noFill/>
        </p:spPr>
      </p:pic>
      <p:pic>
        <p:nvPicPr>
          <p:cNvPr id="3076" name="Picture 4" descr="Parmak İzi Nedir? Nasıl Alınır? » TechWorm"/>
          <p:cNvPicPr>
            <a:picLocks noChangeAspect="1" noChangeArrowheads="1"/>
          </p:cNvPicPr>
          <p:nvPr/>
        </p:nvPicPr>
        <p:blipFill>
          <a:blip r:embed="rId3"/>
          <a:srcRect/>
          <a:stretch>
            <a:fillRect/>
          </a:stretch>
        </p:blipFill>
        <p:spPr bwMode="auto">
          <a:xfrm>
            <a:off x="0" y="3286124"/>
            <a:ext cx="3214678" cy="3000396"/>
          </a:xfrm>
          <a:prstGeom prst="rect">
            <a:avLst/>
          </a:prstGeom>
          <a:noFill/>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Her insanın doğuştan getirdiği özelliklerin yanı sıra kendisine ait kimlik belgesiyle de biriciktir.</a:t>
            </a:r>
          </a:p>
          <a:p>
            <a:r>
              <a:rPr lang="tr-TR" dirty="0" smtClean="0"/>
              <a:t> </a:t>
            </a:r>
            <a:r>
              <a:rPr lang="tr-TR" dirty="0"/>
              <a:t>İnsan Hakları Evrensel Beyannamesi’nin 15. maddesinde herkesin vatandaşlık hakkına sahip olduğu belirtilmiştir. Buna göre her insana vatandaşı olduğu devlet tarafından doğumla birlikte bir kimlik belgesi verilir.</a:t>
            </a: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57158" y="357166"/>
            <a:ext cx="8229600" cy="2757494"/>
          </a:xfrm>
        </p:spPr>
        <p:txBody>
          <a:bodyPr/>
          <a:lstStyle/>
          <a:p>
            <a:pPr>
              <a:buNone/>
            </a:pPr>
            <a:r>
              <a:rPr lang="tr-TR" dirty="0" smtClean="0"/>
              <a:t>       Resmî</a:t>
            </a:r>
            <a:r>
              <a:rPr lang="tr-TR" dirty="0"/>
              <a:t> </a:t>
            </a:r>
            <a:r>
              <a:rPr lang="tr-TR" b="1" dirty="0"/>
              <a:t>kimlik kartı</a:t>
            </a:r>
            <a:r>
              <a:rPr lang="tr-TR" dirty="0"/>
              <a:t>mız bizim kim olduğumuzu gösterir. Okula kayıt olurken, hastaneden sağlık hizmeti alırken, iş başvurusu yaparken; kısacası tüm resmî işlerimizde kendimizi bu kimlik kartı ile kanıtlarız.</a:t>
            </a:r>
          </a:p>
          <a:p>
            <a:pPr>
              <a:buNone/>
            </a:pPr>
            <a:endParaRPr lang="tr-TR" dirty="0"/>
          </a:p>
        </p:txBody>
      </p:sp>
      <p:sp>
        <p:nvSpPr>
          <p:cNvPr id="4" name="3 Metin kutusu"/>
          <p:cNvSpPr txBox="1"/>
          <p:nvPr/>
        </p:nvSpPr>
        <p:spPr>
          <a:xfrm>
            <a:off x="2500298" y="3357562"/>
            <a:ext cx="5500726" cy="2677656"/>
          </a:xfrm>
          <a:prstGeom prst="rect">
            <a:avLst/>
          </a:prstGeom>
          <a:noFill/>
        </p:spPr>
        <p:txBody>
          <a:bodyPr wrap="square" rtlCol="0">
            <a:spAutoFit/>
          </a:bodyPr>
          <a:lstStyle/>
          <a:p>
            <a:r>
              <a:rPr lang="tr-TR" sz="2800" dirty="0" smtClean="0"/>
              <a:t>   Ülkemizde </a:t>
            </a:r>
            <a:r>
              <a:rPr lang="tr-TR" sz="2800" dirty="0"/>
              <a:t>kimlik kartı ilçelerde bulunan </a:t>
            </a:r>
            <a:r>
              <a:rPr lang="tr-TR" sz="2800" b="1" dirty="0"/>
              <a:t>Nüfus ve Vatandaşlık İşleri Müdürlüğü</a:t>
            </a:r>
            <a:r>
              <a:rPr lang="tr-TR" sz="2800" dirty="0"/>
              <a:t> tarafından verilmektedir. 18 yaşından küçük olanların kimlik kartlarını anne veya babası alabilmektedir.</a:t>
            </a: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a:xfrm>
            <a:off x="1214414" y="5286388"/>
            <a:ext cx="7472386" cy="839775"/>
          </a:xfrm>
        </p:spPr>
        <p:txBody>
          <a:bodyPr/>
          <a:lstStyle/>
          <a:p>
            <a:pPr>
              <a:buNone/>
            </a:pPr>
            <a:r>
              <a:rPr lang="tr-TR" dirty="0" smtClean="0"/>
              <a:t>Mustafa Kemal Atatürk’ün nüfus cüzdanı</a:t>
            </a:r>
            <a:endParaRPr lang="tr-TR" dirty="0"/>
          </a:p>
        </p:txBody>
      </p:sp>
      <p:pic>
        <p:nvPicPr>
          <p:cNvPr id="10242" name="Picture 2" descr="https://www.ilkokuldokumanlari.com/wp-content/uploads/mustafa-kemal-ataturk-un-nufus-cuzdani.jpg"/>
          <p:cNvPicPr>
            <a:picLocks noChangeAspect="1" noChangeArrowheads="1"/>
          </p:cNvPicPr>
          <p:nvPr/>
        </p:nvPicPr>
        <p:blipFill>
          <a:blip r:embed="rId2"/>
          <a:srcRect/>
          <a:stretch>
            <a:fillRect/>
          </a:stretch>
        </p:blipFill>
        <p:spPr bwMode="auto">
          <a:xfrm>
            <a:off x="0" y="0"/>
            <a:ext cx="9144000" cy="5214950"/>
          </a:xfrm>
          <a:prstGeom prst="rect">
            <a:avLst/>
          </a:prstGeom>
          <a:noFill/>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a:xfrm>
            <a:off x="457200" y="3643314"/>
            <a:ext cx="8229600" cy="2482849"/>
          </a:xfrm>
        </p:spPr>
        <p:txBody>
          <a:bodyPr/>
          <a:lstStyle/>
          <a:p>
            <a:pPr>
              <a:buNone/>
            </a:pPr>
            <a:r>
              <a:rPr lang="tr-TR" dirty="0" smtClean="0"/>
              <a:t>		Önceki uygulamada erkeklere mavi, kadınlara pembe kimlik kartı veriliyordu.</a:t>
            </a:r>
            <a:endParaRPr lang="tr-TR" dirty="0"/>
          </a:p>
        </p:txBody>
      </p:sp>
      <p:pic>
        <p:nvPicPr>
          <p:cNvPr id="9218" name="Picture 2" descr="https://www.ilkokuldokumanlari.com/wp-content/uploads/eski-nufus-cuzdani.jpg"/>
          <p:cNvPicPr>
            <a:picLocks noChangeAspect="1" noChangeArrowheads="1"/>
          </p:cNvPicPr>
          <p:nvPr/>
        </p:nvPicPr>
        <p:blipFill>
          <a:blip r:embed="rId2"/>
          <a:srcRect/>
          <a:stretch>
            <a:fillRect/>
          </a:stretch>
        </p:blipFill>
        <p:spPr bwMode="auto">
          <a:xfrm>
            <a:off x="16563" y="1"/>
            <a:ext cx="9127437" cy="3557456"/>
          </a:xfrm>
          <a:prstGeom prst="rect">
            <a:avLst/>
          </a:prstGeom>
          <a:noFill/>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71472" y="3214686"/>
            <a:ext cx="8229600" cy="4071966"/>
          </a:xfrm>
        </p:spPr>
        <p:txBody>
          <a:bodyPr>
            <a:normAutofit/>
          </a:bodyPr>
          <a:lstStyle/>
          <a:p>
            <a:pPr>
              <a:buNone/>
            </a:pPr>
            <a:r>
              <a:rPr lang="tr-TR" sz="2800" dirty="0" smtClean="0"/>
              <a:t>        02 </a:t>
            </a:r>
            <a:r>
              <a:rPr lang="tr-TR" sz="2800" dirty="0"/>
              <a:t>Ocak 2017 yılı itibariyle ülkemizde nüfus cüzdanına göre daha güvenli ve taklit edilemeyecek olan yeni kimlik kartı kullanılmaya başlandı. Bu tarihten itibaren doğum, değiştirme, kayıp gibi nedenlerle kimlik belgesi çıkarmak isteyen vatandaşlara yeni kimlik kartı verilmektedir.</a:t>
            </a:r>
          </a:p>
          <a:p>
            <a:pPr>
              <a:buNone/>
            </a:pPr>
            <a:r>
              <a:rPr lang="tr-TR" dirty="0" smtClean="0"/>
              <a:t>        </a:t>
            </a:r>
            <a:endParaRPr lang="tr-TR" dirty="0"/>
          </a:p>
        </p:txBody>
      </p:sp>
      <p:sp>
        <p:nvSpPr>
          <p:cNvPr id="21506" name="AutoShape 2" descr="Çipli kimlik kartı sayısı 37 milyona ulaştı - Son Dakika Flaş Haberl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21508" name="AutoShape 4" descr="Çipli kimlik kartı sayısı 37 milyona ulaştı - Son Dakika Flaş Haberl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21510" name="Picture 6" descr="Yeni Kimlik Kartları'nın dağıtımı başladı"/>
          <p:cNvPicPr>
            <a:picLocks noChangeAspect="1" noChangeArrowheads="1"/>
          </p:cNvPicPr>
          <p:nvPr/>
        </p:nvPicPr>
        <p:blipFill>
          <a:blip r:embed="rId2"/>
          <a:srcRect/>
          <a:stretch>
            <a:fillRect/>
          </a:stretch>
        </p:blipFill>
        <p:spPr bwMode="auto">
          <a:xfrm>
            <a:off x="1928794" y="214290"/>
            <a:ext cx="4876800" cy="2657476"/>
          </a:xfrm>
          <a:prstGeom prst="rect">
            <a:avLst/>
          </a:prstGeom>
          <a:noFill/>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57158" y="285728"/>
            <a:ext cx="8229600" cy="3257560"/>
          </a:xfrm>
        </p:spPr>
        <p:txBody>
          <a:bodyPr/>
          <a:lstStyle/>
          <a:p>
            <a:pPr>
              <a:buNone/>
            </a:pPr>
            <a:r>
              <a:rPr lang="tr-TR" dirty="0" smtClean="0"/>
              <a:t>	</a:t>
            </a:r>
            <a:r>
              <a:rPr lang="tr-TR" sz="2800" dirty="0" smtClean="0"/>
              <a:t>   Resmi kimlik kartının ön ve arka yüzünü incelediğimizde her bölümün Türkçe ve İngilizce olarak uluslararası standartlara uygun şekilde düzenlendiği görünür. Bu sayede kimlik kartımızı yurt dışında da rahatça kullanabiliriz.</a:t>
            </a:r>
          </a:p>
          <a:p>
            <a:endParaRPr lang="tr-TR" dirty="0"/>
          </a:p>
        </p:txBody>
      </p:sp>
      <p:pic>
        <p:nvPicPr>
          <p:cNvPr id="20484" name="Picture 4" descr="İşte yeni kimlik kartı..."/>
          <p:cNvPicPr>
            <a:picLocks noChangeAspect="1" noChangeArrowheads="1"/>
          </p:cNvPicPr>
          <p:nvPr/>
        </p:nvPicPr>
        <p:blipFill>
          <a:blip r:embed="rId2"/>
          <a:srcRect/>
          <a:stretch>
            <a:fillRect/>
          </a:stretch>
        </p:blipFill>
        <p:spPr bwMode="auto">
          <a:xfrm>
            <a:off x="1357290" y="3000372"/>
            <a:ext cx="6191250" cy="3095625"/>
          </a:xfrm>
          <a:prstGeom prst="rect">
            <a:avLst/>
          </a:prstGeom>
          <a:noFill/>
        </p:spPr>
      </p:pic>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159</Words>
  <Application>Microsoft Office PowerPoint</Application>
  <PresentationFormat>Ekran Gösterisi (4:3)</PresentationFormat>
  <Paragraphs>17</Paragraphs>
  <Slides>10</Slides>
  <Notes>1</Notes>
  <HiddenSlides>0</HiddenSlides>
  <MMClips>0</MMClips>
  <ScaleCrop>false</ScaleCrop>
  <HeadingPairs>
    <vt:vector size="4" baseType="variant">
      <vt:variant>
        <vt:lpstr>Tema</vt:lpstr>
      </vt:variant>
      <vt:variant>
        <vt:i4>1</vt:i4>
      </vt:variant>
      <vt:variant>
        <vt:lpstr>Slayt Başlıkları</vt:lpstr>
      </vt:variant>
      <vt:variant>
        <vt:i4>10</vt:i4>
      </vt:variant>
    </vt:vector>
  </HeadingPairs>
  <TitlesOfParts>
    <vt:vector size="11" baseType="lpstr">
      <vt:lpstr>Ofis Teması</vt:lpstr>
      <vt:lpstr>HERKESİN BİR KİMLİĞİ VAR</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HERKESİN BİR KİMLİĞİ VAR</dc:title>
  <dc:creator>abdullah bıyık</dc:creator>
  <cp:lastModifiedBy>Buro</cp:lastModifiedBy>
  <cp:revision>3</cp:revision>
  <dcterms:created xsi:type="dcterms:W3CDTF">2020-09-24T19:03:34Z</dcterms:created>
  <dcterms:modified xsi:type="dcterms:W3CDTF">2020-09-25T11:32:04Z</dcterms:modified>
</cp:coreProperties>
</file>