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F69E0-602F-410C-9117-7DBA6E94F37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A60036-1277-43D6-92F0-4F2D8A6CF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627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www.soruindir.net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A60036-1277-43D6-92F0-4F2D8A6CF3EF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65571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25.09.2020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oruindir.ne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KESME İŞARETİ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tr-TR" b="1" dirty="0" smtClean="0">
                <a:solidFill>
                  <a:schemeClr val="tx1"/>
                </a:solidFill>
              </a:rPr>
              <a:t>GÖKÇEN SULTAN  ERÇİN</a:t>
            </a:r>
            <a:endParaRPr lang="tr-TR" b="1" dirty="0">
              <a:solidFill>
                <a:schemeClr val="tx1"/>
              </a:solidFill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4860032" y="501317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hlinkClick r:id="rId3" action="ppaction://hlinkfile"/>
              </a:rPr>
              <a:t>soruindir.net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0843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43492" y="1124744"/>
            <a:ext cx="6777317" cy="4707885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solidFill>
                  <a:srgbClr val="FF0000"/>
                </a:solidFill>
              </a:rPr>
              <a:t>BELİRLİ BİR TARİH BİLDİREN AY VE GÜN ADLARINA GELEN EKLER</a:t>
            </a:r>
          </a:p>
          <a:p>
            <a:r>
              <a:rPr lang="tr-TR" sz="3200" i="1" dirty="0" smtClean="0"/>
              <a:t>17 </a:t>
            </a:r>
            <a:r>
              <a:rPr lang="tr-TR" sz="3200" i="1" dirty="0"/>
              <a:t>Aralık’a </a:t>
            </a:r>
            <a:endParaRPr lang="tr-TR" sz="3200" i="1" dirty="0" smtClean="0"/>
          </a:p>
          <a:p>
            <a:r>
              <a:rPr lang="tr-TR" sz="3200" i="1" dirty="0" smtClean="0"/>
              <a:t>12 </a:t>
            </a:r>
            <a:r>
              <a:rPr lang="tr-TR" sz="3200" i="1" dirty="0"/>
              <a:t>Temmuz </a:t>
            </a:r>
            <a:r>
              <a:rPr lang="tr-TR" sz="3200" i="1" dirty="0" smtClean="0"/>
              <a:t>2010 Pazartesi’nin</a:t>
            </a:r>
          </a:p>
          <a:p>
            <a:endParaRPr lang="tr-TR" sz="3200" i="1" dirty="0" smtClean="0"/>
          </a:p>
          <a:p>
            <a:pPr algn="ctr"/>
            <a:r>
              <a:rPr lang="tr-TR" sz="3200" b="1" dirty="0">
                <a:solidFill>
                  <a:srgbClr val="FF0000"/>
                </a:solidFill>
              </a:rPr>
              <a:t>KESME İŞARETİYLE AYRILIR.</a:t>
            </a:r>
          </a:p>
          <a:p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33261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43492" y="1052736"/>
            <a:ext cx="6777317" cy="4779893"/>
          </a:xfrm>
        </p:spPr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BELİRLİ GÜN VE HAFTALARA, ÇAĞ, DÖNEM İSİMLERİNE GELEN EKLER</a:t>
            </a:r>
          </a:p>
          <a:p>
            <a:r>
              <a:rPr lang="tr-TR" i="1" dirty="0"/>
              <a:t>Eski </a:t>
            </a:r>
            <a:r>
              <a:rPr lang="tr-TR" i="1" dirty="0" smtClean="0"/>
              <a:t>Çağ’ın</a:t>
            </a:r>
          </a:p>
          <a:p>
            <a:r>
              <a:rPr lang="tr-TR" i="1" dirty="0" smtClean="0"/>
              <a:t>Yükselme Dönemi’nin</a:t>
            </a:r>
            <a:endParaRPr lang="tr-TR" b="1" dirty="0" smtClean="0">
              <a:solidFill>
                <a:srgbClr val="FF0000"/>
              </a:solidFill>
            </a:endParaRPr>
          </a:p>
          <a:p>
            <a:r>
              <a:rPr lang="tr-TR" dirty="0" smtClean="0">
                <a:solidFill>
                  <a:schemeClr val="tx1"/>
                </a:solidFill>
              </a:rPr>
              <a:t>Anneler Günü’nde</a:t>
            </a:r>
          </a:p>
          <a:p>
            <a:endParaRPr lang="tr-TR" dirty="0">
              <a:solidFill>
                <a:schemeClr val="tx1"/>
              </a:solidFill>
            </a:endParaRPr>
          </a:p>
          <a:p>
            <a:pPr algn="ctr"/>
            <a:r>
              <a:rPr lang="tr-TR" b="1" dirty="0" smtClean="0">
                <a:solidFill>
                  <a:srgbClr val="FF0000"/>
                </a:solidFill>
              </a:rPr>
              <a:t>KESME İŞARETİYLE AYRILIR.</a:t>
            </a:r>
          </a:p>
        </p:txBody>
      </p:sp>
    </p:spTree>
    <p:extLst>
      <p:ext uri="{BB962C8B-B14F-4D97-AF65-F5344CB8AC3E}">
        <p14:creationId xmlns:p14="http://schemas.microsoft.com/office/powerpoint/2010/main" val="28439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1043492" y="1052736"/>
            <a:ext cx="6777317" cy="4779893"/>
          </a:xfrm>
        </p:spPr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ÖZEL ADLARA GETİRİLEN </a:t>
            </a:r>
          </a:p>
          <a:p>
            <a:r>
              <a:rPr lang="tr-TR" b="1" dirty="0" smtClean="0"/>
              <a:t>1.İYELİK : </a:t>
            </a:r>
            <a:r>
              <a:rPr lang="tr-TR" dirty="0" smtClean="0"/>
              <a:t>Atatürk’üm, İstanbul’umuz, Yozgat’ım, Ahmet’im</a:t>
            </a:r>
          </a:p>
          <a:p>
            <a:r>
              <a:rPr lang="tr-TR" b="1" dirty="0" smtClean="0"/>
              <a:t>2.DURUM: </a:t>
            </a:r>
            <a:r>
              <a:rPr lang="tr-TR" dirty="0" smtClean="0"/>
              <a:t>Ankara’da</a:t>
            </a:r>
            <a:r>
              <a:rPr lang="tr-TR" b="1" dirty="0" smtClean="0"/>
              <a:t>, </a:t>
            </a:r>
            <a:r>
              <a:rPr lang="tr-TR" i="1" dirty="0"/>
              <a:t>Kâzım Karabekir’i</a:t>
            </a:r>
            <a:r>
              <a:rPr lang="tr-TR" i="1" dirty="0" smtClean="0"/>
              <a:t>,</a:t>
            </a:r>
            <a:r>
              <a:rPr lang="tr-TR" i="1" dirty="0"/>
              <a:t> Gül </a:t>
            </a:r>
            <a:r>
              <a:rPr lang="tr-TR" i="1" dirty="0" smtClean="0"/>
              <a:t>Baba’ya,</a:t>
            </a:r>
            <a:r>
              <a:rPr lang="tr-TR" i="1" dirty="0"/>
              <a:t> Resmî </a:t>
            </a:r>
            <a:r>
              <a:rPr lang="tr-TR" i="1" dirty="0" err="1"/>
              <a:t>Gazete’de</a:t>
            </a:r>
            <a:endParaRPr lang="tr-TR" b="1" dirty="0" smtClean="0"/>
          </a:p>
          <a:p>
            <a:r>
              <a:rPr lang="tr-TR" b="1" dirty="0" smtClean="0"/>
              <a:t>3.BİLDİRME EKLERİ: </a:t>
            </a:r>
            <a:r>
              <a:rPr lang="tr-TR" i="1" dirty="0" smtClean="0"/>
              <a:t>Refik </a:t>
            </a:r>
            <a:r>
              <a:rPr lang="tr-TR" i="1" dirty="0"/>
              <a:t>Halit </a:t>
            </a:r>
            <a:r>
              <a:rPr lang="tr-TR" i="1" dirty="0" smtClean="0"/>
              <a:t>Karay’mış. Ahmet </a:t>
            </a:r>
            <a:r>
              <a:rPr lang="tr-TR" i="1" dirty="0"/>
              <a:t>Cevat </a:t>
            </a:r>
            <a:r>
              <a:rPr lang="tr-TR" i="1" dirty="0" smtClean="0"/>
              <a:t>Emre’dir.</a:t>
            </a:r>
            <a:endParaRPr lang="tr-TR" b="1" dirty="0" smtClean="0"/>
          </a:p>
          <a:p>
            <a:pPr algn="ctr"/>
            <a:r>
              <a:rPr lang="tr-TR" b="1" dirty="0" smtClean="0">
                <a:solidFill>
                  <a:srgbClr val="FF0000"/>
                </a:solidFill>
              </a:rPr>
              <a:t>KESME İŞARETİYLE AYRILIR.</a:t>
            </a:r>
          </a:p>
          <a:p>
            <a:pPr marL="68580" indent="0" algn="ctr">
              <a:buNone/>
            </a:pPr>
            <a:endParaRPr lang="tr-T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81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43492" y="1124744"/>
            <a:ext cx="6777317" cy="4707885"/>
          </a:xfrm>
        </p:spPr>
        <p:txBody>
          <a:bodyPr>
            <a:normAutofit/>
          </a:bodyPr>
          <a:lstStyle/>
          <a:p>
            <a:r>
              <a:rPr lang="tr-TR" sz="3200" dirty="0" smtClean="0"/>
              <a:t>Sonunda </a:t>
            </a:r>
            <a:r>
              <a:rPr lang="tr-TR" sz="3200" b="1" dirty="0">
                <a:solidFill>
                  <a:schemeClr val="tx1"/>
                </a:solidFill>
              </a:rPr>
              <a:t>3. teklik kişi iyelik eki </a:t>
            </a:r>
            <a:r>
              <a:rPr lang="tr-TR" sz="3200" dirty="0"/>
              <a:t>olan özel ada, bu ek dışında başka bir </a:t>
            </a:r>
            <a:r>
              <a:rPr lang="tr-TR" sz="3200" b="1" dirty="0">
                <a:solidFill>
                  <a:schemeClr val="tx1"/>
                </a:solidFill>
              </a:rPr>
              <a:t>iyelik eki getirildiğinde</a:t>
            </a:r>
            <a:r>
              <a:rPr lang="tr-TR" sz="3200" b="1" dirty="0">
                <a:solidFill>
                  <a:srgbClr val="FF0000"/>
                </a:solidFill>
              </a:rPr>
              <a:t> kesme işareti konmaz: </a:t>
            </a:r>
            <a:endParaRPr lang="tr-TR" sz="3200" b="1" dirty="0" smtClean="0">
              <a:solidFill>
                <a:srgbClr val="FF0000"/>
              </a:solidFill>
            </a:endParaRPr>
          </a:p>
          <a:p>
            <a:r>
              <a:rPr lang="tr-TR" sz="3200" dirty="0" smtClean="0"/>
              <a:t>Boğaz </a:t>
            </a:r>
            <a:r>
              <a:rPr lang="tr-TR" sz="3200" dirty="0"/>
              <a:t>Köprümüzün </a:t>
            </a:r>
            <a:endParaRPr lang="tr-TR" sz="3200" dirty="0" smtClean="0"/>
          </a:p>
          <a:p>
            <a:r>
              <a:rPr lang="tr-TR" sz="3200" dirty="0" smtClean="0"/>
              <a:t>Amik Ovamızın</a:t>
            </a:r>
          </a:p>
          <a:p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98593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43492" y="980728"/>
            <a:ext cx="6777317" cy="4851901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tr-TR" sz="3200" b="1" dirty="0" smtClean="0">
                <a:solidFill>
                  <a:schemeClr val="tx1"/>
                </a:solidFill>
              </a:rPr>
              <a:t>ANKARA’MIZ</a:t>
            </a:r>
          </a:p>
          <a:p>
            <a:r>
              <a:rPr lang="tr-TR" sz="3200" b="1" dirty="0" smtClean="0">
                <a:solidFill>
                  <a:srgbClr val="FF0000"/>
                </a:solidFill>
              </a:rPr>
              <a:t>ANKARA KALEMİZ</a:t>
            </a:r>
          </a:p>
          <a:p>
            <a:r>
              <a:rPr lang="tr-TR" sz="3200" b="1" dirty="0" smtClean="0">
                <a:solidFill>
                  <a:schemeClr val="tx1"/>
                </a:solidFill>
              </a:rPr>
              <a:t>VAN’IMIZ</a:t>
            </a:r>
          </a:p>
          <a:p>
            <a:r>
              <a:rPr lang="tr-TR" sz="3200" b="1" dirty="0" smtClean="0">
                <a:solidFill>
                  <a:srgbClr val="FF0000"/>
                </a:solidFill>
              </a:rPr>
              <a:t>VAN GÖLÜMÜZ</a:t>
            </a:r>
          </a:p>
          <a:p>
            <a:r>
              <a:rPr lang="tr-TR" sz="3200" b="1" dirty="0" smtClean="0">
                <a:solidFill>
                  <a:schemeClr val="tx1"/>
                </a:solidFill>
              </a:rPr>
              <a:t>KONYA’MIZ</a:t>
            </a:r>
          </a:p>
          <a:p>
            <a:r>
              <a:rPr lang="tr-TR" sz="3200" b="1" dirty="0" smtClean="0">
                <a:solidFill>
                  <a:srgbClr val="FF0000"/>
                </a:solidFill>
              </a:rPr>
              <a:t>KONYA OVANIZ</a:t>
            </a:r>
            <a:endParaRPr lang="tr-TR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45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43492" y="1124744"/>
            <a:ext cx="6777317" cy="4707885"/>
          </a:xfrm>
        </p:spPr>
        <p:txBody>
          <a:bodyPr>
            <a:normAutofit/>
          </a:bodyPr>
          <a:lstStyle/>
          <a:p>
            <a:r>
              <a:rPr lang="tr-TR" b="1" dirty="0" smtClean="0">
                <a:solidFill>
                  <a:schemeClr val="tx1"/>
                </a:solidFill>
              </a:rPr>
              <a:t>KURUM, KURULUŞ, KURUL, BİRLEŞİM, OTURUM VE İŞ YERİ ADLARINA GELEN EKLER </a:t>
            </a:r>
            <a:r>
              <a:rPr lang="tr-TR" b="1" u="sng" dirty="0" smtClean="0">
                <a:solidFill>
                  <a:srgbClr val="C00000"/>
                </a:solidFill>
              </a:rPr>
              <a:t>KESMEYLE AYRILMAZ</a:t>
            </a:r>
            <a:r>
              <a:rPr lang="tr-TR" b="1" dirty="0" smtClean="0">
                <a:solidFill>
                  <a:srgbClr val="C00000"/>
                </a:solidFill>
              </a:rPr>
              <a:t>:</a:t>
            </a:r>
            <a:r>
              <a:rPr lang="tr-TR" dirty="0">
                <a:solidFill>
                  <a:srgbClr val="C00000"/>
                </a:solidFill>
              </a:rPr>
              <a:t> </a:t>
            </a:r>
            <a:endParaRPr lang="tr-TR" dirty="0" smtClean="0">
              <a:solidFill>
                <a:srgbClr val="C00000"/>
              </a:solidFill>
            </a:endParaRPr>
          </a:p>
          <a:p>
            <a:r>
              <a:rPr lang="tr-TR" i="1" dirty="0" smtClean="0">
                <a:solidFill>
                  <a:schemeClr val="tx1"/>
                </a:solidFill>
              </a:rPr>
              <a:t>Türkiye </a:t>
            </a:r>
            <a:r>
              <a:rPr lang="tr-TR" i="1" dirty="0">
                <a:solidFill>
                  <a:schemeClr val="tx1"/>
                </a:solidFill>
              </a:rPr>
              <a:t>Büyük Millet </a:t>
            </a:r>
            <a:r>
              <a:rPr lang="tr-TR" i="1" dirty="0" smtClean="0">
                <a:solidFill>
                  <a:schemeClr val="tx1"/>
                </a:solidFill>
              </a:rPr>
              <a:t>Meclisine</a:t>
            </a:r>
          </a:p>
          <a:p>
            <a:r>
              <a:rPr lang="tr-TR" i="1" dirty="0" smtClean="0">
                <a:solidFill>
                  <a:schemeClr val="tx1"/>
                </a:solidFill>
              </a:rPr>
              <a:t>Türk </a:t>
            </a:r>
            <a:r>
              <a:rPr lang="tr-TR" i="1" dirty="0">
                <a:solidFill>
                  <a:schemeClr val="tx1"/>
                </a:solidFill>
              </a:rPr>
              <a:t>Dil </a:t>
            </a:r>
            <a:r>
              <a:rPr lang="tr-TR" i="1" dirty="0" smtClean="0">
                <a:solidFill>
                  <a:schemeClr val="tx1"/>
                </a:solidFill>
              </a:rPr>
              <a:t>Kurumundan</a:t>
            </a:r>
          </a:p>
          <a:p>
            <a:r>
              <a:rPr lang="tr-TR" i="1" dirty="0" smtClean="0">
                <a:solidFill>
                  <a:schemeClr val="tx1"/>
                </a:solidFill>
              </a:rPr>
              <a:t>Türkiye </a:t>
            </a:r>
            <a:r>
              <a:rPr lang="tr-TR" i="1" dirty="0">
                <a:solidFill>
                  <a:schemeClr val="tx1"/>
                </a:solidFill>
              </a:rPr>
              <a:t>Petrolleri Anonim </a:t>
            </a:r>
            <a:r>
              <a:rPr lang="tr-TR" i="1" dirty="0" smtClean="0">
                <a:solidFill>
                  <a:schemeClr val="tx1"/>
                </a:solidFill>
              </a:rPr>
              <a:t>Ortaklığına</a:t>
            </a:r>
          </a:p>
          <a:p>
            <a:r>
              <a:rPr lang="tr-TR" i="1" dirty="0" smtClean="0">
                <a:solidFill>
                  <a:schemeClr val="tx1"/>
                </a:solidFill>
              </a:rPr>
              <a:t>Türk </a:t>
            </a:r>
            <a:r>
              <a:rPr lang="tr-TR" i="1" dirty="0">
                <a:solidFill>
                  <a:schemeClr val="tx1"/>
                </a:solidFill>
              </a:rPr>
              <a:t>Dili ve Edebiyatı Bölümü </a:t>
            </a:r>
            <a:r>
              <a:rPr lang="tr-TR" i="1" dirty="0" smtClean="0">
                <a:solidFill>
                  <a:schemeClr val="tx1"/>
                </a:solidFill>
              </a:rPr>
              <a:t>Başkanlığının </a:t>
            </a:r>
          </a:p>
          <a:p>
            <a:r>
              <a:rPr lang="tr-TR" i="1" dirty="0" smtClean="0">
                <a:solidFill>
                  <a:schemeClr val="tx1"/>
                </a:solidFill>
              </a:rPr>
              <a:t>Bakanlar Kurulunun</a:t>
            </a:r>
          </a:p>
          <a:p>
            <a:r>
              <a:rPr lang="tr-TR" i="1" dirty="0" smtClean="0">
                <a:solidFill>
                  <a:schemeClr val="tx1"/>
                </a:solidFill>
              </a:rPr>
              <a:t>Danışma Kurulundan</a:t>
            </a:r>
            <a:endParaRPr lang="tr-T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51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43492" y="836712"/>
            <a:ext cx="6777317" cy="4995917"/>
          </a:xfrm>
        </p:spPr>
        <p:txBody>
          <a:bodyPr>
            <a:normAutofit/>
          </a:bodyPr>
          <a:lstStyle/>
          <a:p>
            <a:r>
              <a:rPr lang="tr-TR" dirty="0"/>
              <a:t> </a:t>
            </a:r>
            <a:r>
              <a:rPr lang="tr-TR" b="1" dirty="0" smtClean="0"/>
              <a:t>ÖZEL ADLARA GETİRİLEN </a:t>
            </a:r>
          </a:p>
          <a:p>
            <a:r>
              <a:rPr lang="tr-TR" b="1" dirty="0" smtClean="0">
                <a:solidFill>
                  <a:srgbClr val="C00000"/>
                </a:solidFill>
              </a:rPr>
              <a:t>1.YAPIM EKLERİ VE YAPIM EKİNDEN SONRA GELEN EKLER</a:t>
            </a:r>
          </a:p>
          <a:p>
            <a:r>
              <a:rPr lang="tr-TR" i="1" dirty="0" smtClean="0"/>
              <a:t>Türklükten, </a:t>
            </a:r>
            <a:r>
              <a:rPr lang="tr-TR" i="1" dirty="0"/>
              <a:t>Türkleşmek, Türkçü, Türkçülük, Türkçe, </a:t>
            </a:r>
            <a:r>
              <a:rPr lang="tr-TR" i="1" dirty="0" smtClean="0"/>
              <a:t>Müslümanlığa</a:t>
            </a:r>
            <a:endParaRPr lang="tr-TR" b="1" dirty="0" smtClean="0"/>
          </a:p>
          <a:p>
            <a:r>
              <a:rPr lang="tr-TR" b="1" dirty="0" smtClean="0">
                <a:solidFill>
                  <a:srgbClr val="C00000"/>
                </a:solidFill>
              </a:rPr>
              <a:t>2.ÇOKLUK EKİ VE BUNLARDAN SONRA GELEN DİĞER EKLER :</a:t>
            </a:r>
            <a:r>
              <a:rPr lang="tr-TR" b="1" i="1" dirty="0" smtClean="0"/>
              <a:t> </a:t>
            </a:r>
            <a:endParaRPr lang="tr-TR" i="1" dirty="0" smtClean="0"/>
          </a:p>
          <a:p>
            <a:r>
              <a:rPr lang="tr-TR" i="1" dirty="0" smtClean="0"/>
              <a:t>Ahmetler</a:t>
            </a:r>
            <a:r>
              <a:rPr lang="tr-TR" i="1" dirty="0"/>
              <a:t>, Mehmetler, Yakup Kadriler, Türklerin, Türklüğün, </a:t>
            </a:r>
            <a:r>
              <a:rPr lang="tr-TR" i="1" dirty="0" smtClean="0"/>
              <a:t>Türkleşmekte</a:t>
            </a:r>
            <a:endParaRPr lang="tr-TR" i="1" dirty="0"/>
          </a:p>
          <a:p>
            <a:pPr algn="ctr"/>
            <a:endParaRPr lang="tr-TR" dirty="0" smtClean="0"/>
          </a:p>
          <a:p>
            <a:pPr algn="ctr"/>
            <a:r>
              <a:rPr lang="tr-TR" b="1" dirty="0">
                <a:solidFill>
                  <a:srgbClr val="C00000"/>
                </a:solidFill>
              </a:rPr>
              <a:t>KESMEYLE AYRILMAZ</a:t>
            </a:r>
            <a:endParaRPr lang="tr-T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6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43492" y="908720"/>
            <a:ext cx="6777317" cy="4923909"/>
          </a:xfrm>
        </p:spPr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</a:rPr>
              <a:t>KİŞİ ADLARINDAN SONRA GELEN SAYGI VE UNVAN SÖZLERİNE GETİRİLEN EKLER</a:t>
            </a:r>
          </a:p>
          <a:p>
            <a:r>
              <a:rPr lang="tr-TR" dirty="0"/>
              <a:t> </a:t>
            </a:r>
            <a:r>
              <a:rPr lang="tr-TR" i="1" dirty="0"/>
              <a:t>Nihat Bey’e, </a:t>
            </a:r>
            <a:endParaRPr lang="tr-TR" i="1" dirty="0" smtClean="0"/>
          </a:p>
          <a:p>
            <a:r>
              <a:rPr lang="tr-TR" i="1" dirty="0" smtClean="0"/>
              <a:t>Ayşe </a:t>
            </a:r>
            <a:r>
              <a:rPr lang="tr-TR" i="1" dirty="0"/>
              <a:t>Hanım’dan, </a:t>
            </a:r>
            <a:endParaRPr lang="tr-TR" i="1" dirty="0" smtClean="0"/>
          </a:p>
          <a:p>
            <a:r>
              <a:rPr lang="tr-TR" i="1" dirty="0" smtClean="0"/>
              <a:t>Mahmut </a:t>
            </a:r>
            <a:r>
              <a:rPr lang="tr-TR" i="1" dirty="0"/>
              <a:t>Efendi’ye, </a:t>
            </a:r>
            <a:endParaRPr lang="tr-TR" i="1" dirty="0" smtClean="0"/>
          </a:p>
          <a:p>
            <a:r>
              <a:rPr lang="tr-TR" i="1" dirty="0" smtClean="0"/>
              <a:t>Enver Paşa’ya</a:t>
            </a:r>
          </a:p>
          <a:p>
            <a:endParaRPr lang="tr-TR" i="1" dirty="0"/>
          </a:p>
          <a:p>
            <a:pPr algn="ctr"/>
            <a:r>
              <a:rPr lang="tr-TR" b="1" dirty="0">
                <a:solidFill>
                  <a:srgbClr val="FF0000"/>
                </a:solidFill>
              </a:rPr>
              <a:t>KESME İŞARETİYLE AYRILIR.</a:t>
            </a:r>
          </a:p>
          <a:p>
            <a:pPr algn="ctr"/>
            <a:endParaRPr lang="tr-TR" i="1" dirty="0" smtClean="0"/>
          </a:p>
        </p:txBody>
      </p:sp>
    </p:spTree>
    <p:extLst>
      <p:ext uri="{BB962C8B-B14F-4D97-AF65-F5344CB8AC3E}">
        <p14:creationId xmlns:p14="http://schemas.microsoft.com/office/powerpoint/2010/main" val="241860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43492" y="1052736"/>
            <a:ext cx="6777317" cy="4779893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solidFill>
                  <a:srgbClr val="C00000"/>
                </a:solidFill>
              </a:rPr>
              <a:t>BÜYÜK HARFLE YAPILAN KISALTMALARA GETİRİLEN EKLER</a:t>
            </a:r>
          </a:p>
          <a:p>
            <a:r>
              <a:rPr lang="tr-TR" sz="3200" i="1" dirty="0" smtClean="0"/>
              <a:t>TBMM’nin</a:t>
            </a:r>
            <a:r>
              <a:rPr lang="tr-TR" sz="3200" i="1" dirty="0"/>
              <a:t>, </a:t>
            </a:r>
            <a:endParaRPr lang="tr-TR" sz="3200" i="1" dirty="0" smtClean="0"/>
          </a:p>
          <a:p>
            <a:r>
              <a:rPr lang="tr-TR" sz="3200" i="1" dirty="0" smtClean="0"/>
              <a:t>TDK’nin</a:t>
            </a:r>
            <a:r>
              <a:rPr lang="tr-TR" sz="3200" i="1" dirty="0"/>
              <a:t>, </a:t>
            </a:r>
            <a:endParaRPr lang="tr-TR" sz="3200" i="1" dirty="0" smtClean="0"/>
          </a:p>
          <a:p>
            <a:r>
              <a:rPr lang="tr-TR" sz="3200" i="1" dirty="0" smtClean="0"/>
              <a:t>BM’de,</a:t>
            </a:r>
          </a:p>
          <a:p>
            <a:r>
              <a:rPr lang="tr-TR" sz="3200" i="1" dirty="0" smtClean="0"/>
              <a:t> ABD’de</a:t>
            </a:r>
          </a:p>
          <a:p>
            <a:pPr algn="ctr"/>
            <a:r>
              <a:rPr lang="tr-TR" sz="3200" b="1" dirty="0" smtClean="0">
                <a:solidFill>
                  <a:srgbClr val="FF0000"/>
                </a:solidFill>
              </a:rPr>
              <a:t>KESME </a:t>
            </a:r>
            <a:r>
              <a:rPr lang="tr-TR" sz="3200" b="1" dirty="0">
                <a:solidFill>
                  <a:srgbClr val="FF0000"/>
                </a:solidFill>
              </a:rPr>
              <a:t>İŞARETİYLE AYRILIR.</a:t>
            </a:r>
          </a:p>
          <a:p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18039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43492" y="1052736"/>
            <a:ext cx="6777317" cy="4779893"/>
          </a:xfrm>
        </p:spPr>
        <p:txBody>
          <a:bodyPr/>
          <a:lstStyle/>
          <a:p>
            <a:pPr marL="68580" indent="0">
              <a:buNone/>
            </a:pPr>
            <a:r>
              <a:rPr lang="tr-TR" sz="3200" b="1" dirty="0" smtClean="0">
                <a:solidFill>
                  <a:srgbClr val="FF0000"/>
                </a:solidFill>
              </a:rPr>
              <a:t>SAYILARA GETİRİLEN EKLER</a:t>
            </a:r>
          </a:p>
          <a:p>
            <a:pPr marL="68580" indent="0">
              <a:buNone/>
            </a:pPr>
            <a:r>
              <a:rPr lang="tr-TR" sz="3200" dirty="0"/>
              <a:t> </a:t>
            </a:r>
            <a:r>
              <a:rPr lang="tr-TR" sz="3200" i="1" dirty="0"/>
              <a:t>1985’te, </a:t>
            </a:r>
            <a:endParaRPr lang="tr-TR" sz="3200" i="1" dirty="0" smtClean="0"/>
          </a:p>
          <a:p>
            <a:pPr marL="68580" indent="0">
              <a:buNone/>
            </a:pPr>
            <a:r>
              <a:rPr lang="tr-TR" sz="3200" i="1" dirty="0" smtClean="0"/>
              <a:t>8’inci </a:t>
            </a:r>
            <a:r>
              <a:rPr lang="tr-TR" sz="3200" i="1" dirty="0"/>
              <a:t>madde, </a:t>
            </a:r>
            <a:endParaRPr lang="tr-TR" sz="3200" i="1" dirty="0" smtClean="0"/>
          </a:p>
          <a:p>
            <a:pPr marL="68580" indent="0">
              <a:buNone/>
            </a:pPr>
            <a:r>
              <a:rPr lang="tr-TR" sz="3200" i="1" dirty="0" smtClean="0"/>
              <a:t>2’nci </a:t>
            </a:r>
            <a:r>
              <a:rPr lang="tr-TR" sz="3200" i="1" dirty="0"/>
              <a:t>kat; 7,65’lik, </a:t>
            </a:r>
            <a:endParaRPr lang="tr-TR" sz="3200" i="1" dirty="0" smtClean="0"/>
          </a:p>
          <a:p>
            <a:pPr marL="68580" indent="0">
              <a:buNone/>
            </a:pPr>
            <a:r>
              <a:rPr lang="tr-TR" sz="3200" i="1" dirty="0" smtClean="0"/>
              <a:t>9,65’lik</a:t>
            </a:r>
            <a:r>
              <a:rPr lang="tr-TR" sz="3200" i="1" dirty="0"/>
              <a:t>, </a:t>
            </a:r>
            <a:endParaRPr lang="tr-TR" sz="3200" i="1" dirty="0" smtClean="0"/>
          </a:p>
          <a:p>
            <a:pPr marL="68580" indent="0">
              <a:buNone/>
            </a:pPr>
            <a:r>
              <a:rPr lang="tr-TR" sz="3200" i="1" dirty="0" smtClean="0"/>
              <a:t>657’yle</a:t>
            </a:r>
          </a:p>
          <a:p>
            <a:pPr marL="68580" indent="0" algn="ctr">
              <a:buNone/>
            </a:pPr>
            <a:r>
              <a:rPr lang="tr-TR" sz="3200" b="1" dirty="0">
                <a:solidFill>
                  <a:srgbClr val="FF0000"/>
                </a:solidFill>
              </a:rPr>
              <a:t>KESME İŞARETİYLE AYRILIR.</a:t>
            </a:r>
          </a:p>
          <a:p>
            <a:pPr marL="68580" indent="0">
              <a:buNone/>
            </a:pPr>
            <a:endParaRPr lang="tr-TR" sz="3200" i="1" dirty="0" smtClean="0"/>
          </a:p>
          <a:p>
            <a:pPr marL="6858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2968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</TotalTime>
  <Words>173</Words>
  <Application>Microsoft Office PowerPoint</Application>
  <PresentationFormat>Ekran Gösterisi (4:3)</PresentationFormat>
  <Paragraphs>64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Austin</vt:lpstr>
      <vt:lpstr>KESME İŞARETİ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KESME İŞARETİ</dc:title>
  <dc:creator>nejdet erçin</dc:creator>
  <cp:lastModifiedBy>Buro</cp:lastModifiedBy>
  <cp:revision>17</cp:revision>
  <dcterms:created xsi:type="dcterms:W3CDTF">2020-04-20T14:35:01Z</dcterms:created>
  <dcterms:modified xsi:type="dcterms:W3CDTF">2020-09-25T11:34:24Z</dcterms:modified>
</cp:coreProperties>
</file>