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3" r:id="rId1"/>
  </p:sldMasterIdLst>
  <p:notesMasterIdLst>
    <p:notesMasterId r:id="rId20"/>
  </p:notesMasterIdLst>
  <p:sldIdLst>
    <p:sldId id="300" r:id="rId2"/>
    <p:sldId id="305" r:id="rId3"/>
    <p:sldId id="306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1" r:id="rId17"/>
    <p:sldId id="320" r:id="rId18"/>
    <p:sldId id="307" r:id="rId19"/>
  </p:sldIdLst>
  <p:sldSz cx="12241213" cy="6858000"/>
  <p:notesSz cx="6850063" cy="9982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66FF"/>
    <a:srgbClr val="33CCCC"/>
    <a:srgbClr val="FFFF00"/>
    <a:srgbClr val="00FF00"/>
    <a:srgbClr val="F5FC64"/>
    <a:srgbClr val="EFFA1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23" autoAdjust="0"/>
    <p:restoredTop sz="94660"/>
  </p:normalViewPr>
  <p:slideViewPr>
    <p:cSldViewPr snapToGrid="0">
      <p:cViewPr>
        <p:scale>
          <a:sx n="60" d="100"/>
          <a:sy n="60" d="100"/>
        </p:scale>
        <p:origin x="-1110" y="-780"/>
      </p:cViewPr>
      <p:guideLst>
        <p:guide orient="horz" pos="2153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0117" y="0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86C0C-76F0-4197-AB87-78A3D46FBA50}" type="datetimeFigureOut">
              <a:rPr lang="tr-TR" smtClean="0"/>
              <a:pPr/>
              <a:t>22.09.2020</a:t>
            </a:fld>
            <a:endParaRPr lang="tr-TR" dirty="0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5725" y="749300"/>
            <a:ext cx="6678613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007" y="4741545"/>
            <a:ext cx="5480050" cy="4491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481358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0117" y="9481358"/>
            <a:ext cx="2968361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9B76A-E385-4A3F-828C-AA374B843304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7706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8091" y="2130429"/>
            <a:ext cx="10405031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36182" y="3886200"/>
            <a:ext cx="856884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403ED-E94F-4E63-9085-F592FE99182A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F13E-C4DD-4D49-BBFD-78FC8EA30270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74879" y="274642"/>
            <a:ext cx="2754273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12060" y="274642"/>
            <a:ext cx="8058799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C448-B6D5-44A5-B070-56219E98E695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C8E1C-FF1E-464F-A30B-2AA3B58EFE38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6972" y="4406904"/>
            <a:ext cx="104050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6972" y="2906713"/>
            <a:ext cx="104050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EB10-6842-4128-91AA-29D2BE67D39F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12061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222616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66923-607F-41DE-B7A7-AD11F4645121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12061" y="1535113"/>
            <a:ext cx="540866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2061" y="2174875"/>
            <a:ext cx="540866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218369" y="1535113"/>
            <a:ext cx="54107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218369" y="2174875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50574-E133-4112-8951-F9213CAE4FBB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580F1-1FB3-434C-8F9D-FBBF0DE8FAB4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D2DAD-6384-4BD8-A594-183353E96561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2063" y="273050"/>
            <a:ext cx="40272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85975" y="273054"/>
            <a:ext cx="684317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12063" y="1435103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58C8-B1A2-4F0E-A8E7-043EE786E858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99363" y="4800600"/>
            <a:ext cx="73447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99363" y="612775"/>
            <a:ext cx="73447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99363" y="5367338"/>
            <a:ext cx="73447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A3F7-1691-4959-BF87-40ADE0D881D0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12061" y="274638"/>
            <a:ext cx="110170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12061" y="1600204"/>
            <a:ext cx="11017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12061" y="6356354"/>
            <a:ext cx="2856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B705F-EDA4-4C49-B92F-4677017505EA}" type="datetime1">
              <a:rPr lang="en-US" smtClean="0"/>
              <a:pPr/>
              <a:t>9/22/2020</a:t>
            </a:fld>
            <a:endParaRPr lang="en-US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82415" y="6356354"/>
            <a:ext cx="387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72869" y="6356354"/>
            <a:ext cx="2856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sa=i&amp;url=https://www.odevbitti.com/sigara-ve-alkolun-zararlari-ile-ilgili-sloganlar-110409/&amp;psig=AOvVaw0n9pvCuHJNeH1sPME3GSXL&amp;ust=1573200179150000&amp;source=images&amp;cd=vfe&amp;ved=0CAIQjRxqFwoTCJC_ssbR1-UCFQAAAAAdAAAAABAD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www.google.com.tr/url?sa=i&amp;rct=j&amp;q=&amp;esrc=s&amp;source=images&amp;cd=&amp;ved=2ahUKEwi69dn9odjlAhVLxhoKHWqTAt0QjRx6BAgBEAQ&amp;url=https://evrenvebilim.com/yeryuzundeki-ilk-canli-nasil-ortaya-cikti/doga-manzara/&amp;psig=AOvVaw2MLdaMeyAfCCSUCuCn1ET5&amp;ust=1573221768698226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om/url?sa=i&amp;url=https://edu.glogster.com/glog/sagligazararlialiskanliklar/1q7e8qenstx&amp;psig=AOvVaw0n9pvCuHJNeH1sPME3GSXL&amp;ust=1573200179150000&amp;source=images&amp;cd=vfe&amp;ved=0CAIQjRxqFwoTCJC_ssbR1-UCFQAAAAAdAAAAABAV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fenkurdu.gen.tr/duyu-organlari-konu-ozeti-3&amp;psig=AOvVaw2w-fQ71uKNatst2zhVxPJf&amp;ust=1573201660194000&amp;source=images&amp;cd=vfe&amp;ved=0CAIQjRxqFwoTCNiDiZzX1-UCFQAAAAAdAAAAABAD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sorhadi.net/d/62687-koku-alma-bozukluklari-ve-hiperosmi&amp;psig=AOvVaw2Vpoa2ow-QgnDXnRFSZHHU&amp;ust=1573203391720000&amp;source=images&amp;cd=vfe&amp;ved=0CAIQjRxqFwoTCLj_ntPd1-UCFQAAAAAdAAAAABAE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23244" y="3417888"/>
            <a:ext cx="10996312" cy="2974598"/>
          </a:xfrm>
        </p:spPr>
        <p:txBody>
          <a:bodyPr>
            <a:normAutofit/>
          </a:bodyPr>
          <a:lstStyle/>
          <a:p>
            <a:pPr algn="ctr"/>
            <a:r>
              <a:rPr lang="tr-TR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 ve Alkolün </a:t>
            </a:r>
            <a:br>
              <a:rPr lang="tr-TR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Zararları</a:t>
            </a:r>
            <a:endParaRPr lang="tr-TR" sz="7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146" name="AutoShape 2" descr="içki ve sigaranın zararları ile ilgili görsel sonucu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6148" name="Picture 4" descr="içki ve sigaranın zararları ile ilgili görsel sonucu&quot;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0443" y="733647"/>
            <a:ext cx="7113181" cy="3157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866165"/>
            <a:ext cx="11903773" cy="1853626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</a:t>
            </a:r>
            <a:r>
              <a:rPr lang="tr-TR" b="1" dirty="0" err="1" smtClean="0"/>
              <a:t>Buerger</a:t>
            </a:r>
            <a:r>
              <a:rPr lang="tr-TR" b="1" dirty="0" smtClean="0"/>
              <a:t> hastalığına sebep olur. El ve ayaklardan başlayarak </a:t>
            </a:r>
            <a:r>
              <a:rPr lang="tr-TR" b="1" dirty="0" smtClean="0">
                <a:solidFill>
                  <a:srgbClr val="FF0000"/>
                </a:solidFill>
              </a:rPr>
              <a:t>tıkanıklığa yol açar</a:t>
            </a:r>
            <a:r>
              <a:rPr lang="tr-TR" b="1" dirty="0" smtClean="0"/>
              <a:t> ve uzuvların kesilmesi gerekir.</a:t>
            </a:r>
          </a:p>
          <a:p>
            <a:pPr marL="0" indent="0" fontAlgn="base">
              <a:buNone/>
            </a:pPr>
            <a:r>
              <a:rPr lang="tr-TR" b="1" dirty="0" smtClean="0"/>
              <a:t>*   Sürekli yorgunluk ve uyku hali, </a:t>
            </a:r>
            <a:r>
              <a:rPr lang="tr-TR" b="1" dirty="0" smtClean="0">
                <a:solidFill>
                  <a:srgbClr val="FF0000"/>
                </a:solidFill>
              </a:rPr>
              <a:t>kaygı, gerilim</a:t>
            </a:r>
            <a:r>
              <a:rPr lang="tr-TR" b="1" dirty="0" smtClean="0"/>
              <a:t>, performans kayıpları ve refleks azalmaları görülür.</a:t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8676" name="Picture 4" descr="İlgili res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271" y="829341"/>
            <a:ext cx="5433533" cy="3952358"/>
          </a:xfrm>
          <a:prstGeom prst="rect">
            <a:avLst/>
          </a:prstGeom>
          <a:noFill/>
        </p:spPr>
      </p:pic>
      <p:pic>
        <p:nvPicPr>
          <p:cNvPr id="28678" name="Picture 6" descr="İlgili resi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7341" y="724711"/>
            <a:ext cx="5529225" cy="4091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866165"/>
            <a:ext cx="11903773" cy="1853626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Sigara içenlerde </a:t>
            </a:r>
            <a:r>
              <a:rPr lang="tr-TR" b="1" dirty="0" smtClean="0">
                <a:solidFill>
                  <a:srgbClr val="FF0000"/>
                </a:solidFill>
              </a:rPr>
              <a:t>pankreas kanseri </a:t>
            </a:r>
            <a:r>
              <a:rPr lang="tr-TR" b="1" dirty="0" smtClean="0"/>
              <a:t>riski çok artar.</a:t>
            </a:r>
            <a:br>
              <a:rPr lang="tr-TR" b="1" dirty="0" smtClean="0"/>
            </a:br>
            <a:r>
              <a:rPr lang="tr-TR" b="1" dirty="0" smtClean="0"/>
              <a:t>*  Hastalıkların iyileşmesi, yara ve ameliyat </a:t>
            </a:r>
            <a:r>
              <a:rPr lang="tr-TR" b="1" dirty="0" smtClean="0">
                <a:solidFill>
                  <a:srgbClr val="FF0000"/>
                </a:solidFill>
              </a:rPr>
              <a:t>tedavileri daha uzun sürer</a:t>
            </a:r>
            <a:r>
              <a:rPr lang="tr-TR" b="1" dirty="0" smtClean="0"/>
              <a:t>. Hastalıkların tedavisi için kullanılan </a:t>
            </a:r>
            <a:r>
              <a:rPr lang="tr-TR" b="1" dirty="0" smtClean="0">
                <a:solidFill>
                  <a:srgbClr val="FF0000"/>
                </a:solidFill>
              </a:rPr>
              <a:t>ilaçların etkisi azalır.</a:t>
            </a: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0" name="Picture 4" descr="pankreas kanser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271" y="947996"/>
            <a:ext cx="5369737" cy="3836655"/>
          </a:xfrm>
          <a:prstGeom prst="rect">
            <a:avLst/>
          </a:prstGeom>
          <a:noFill/>
        </p:spPr>
      </p:pic>
      <p:pic>
        <p:nvPicPr>
          <p:cNvPr id="29702" name="Picture 6" descr="İlgili resi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1400" y="956930"/>
            <a:ext cx="5553149" cy="3795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40845"/>
            <a:ext cx="11903773" cy="1853626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tr-TR" b="1" dirty="0" smtClean="0"/>
              <a:t>*  Sigara içmenin </a:t>
            </a:r>
            <a:r>
              <a:rPr lang="tr-TR" b="1" dirty="0" smtClean="0">
                <a:solidFill>
                  <a:srgbClr val="FF0000"/>
                </a:solidFill>
              </a:rPr>
              <a:t>maddi yönü </a:t>
            </a:r>
            <a:r>
              <a:rPr lang="tr-TR" b="1" dirty="0" smtClean="0"/>
              <a:t>önemli tutarlara ulaşabilir. Uzun yıllar sigara tüketen insanların bir otomobil hatta ev parasını çöpe attığını anlamak için basit bir hesap yeterlidir. </a:t>
            </a:r>
          </a:p>
          <a:p>
            <a:pPr marL="0" indent="0" fontAlgn="base">
              <a:buNone/>
            </a:pPr>
            <a:r>
              <a:rPr lang="tr-TR" b="1" dirty="0" smtClean="0"/>
              <a:t>*  Sigara, </a:t>
            </a:r>
            <a:r>
              <a:rPr lang="tr-TR" b="1" dirty="0" smtClean="0">
                <a:solidFill>
                  <a:srgbClr val="FF0000"/>
                </a:solidFill>
              </a:rPr>
              <a:t>çevre kirliliğine </a:t>
            </a:r>
            <a:r>
              <a:rPr lang="tr-TR" b="1" dirty="0" smtClean="0"/>
              <a:t>yol açar. Yapılan araştırmalara göre </a:t>
            </a:r>
            <a:r>
              <a:rPr lang="tr-TR" b="1" dirty="0" smtClean="0">
                <a:solidFill>
                  <a:srgbClr val="FF0000"/>
                </a:solidFill>
              </a:rPr>
              <a:t>yangınların önemli bir çoğunluğunun </a:t>
            </a:r>
            <a:r>
              <a:rPr lang="tr-TR" b="1" dirty="0" smtClean="0"/>
              <a:t>nedenidir.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sigara ve para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78" y="797442"/>
            <a:ext cx="5593021" cy="3636335"/>
          </a:xfrm>
          <a:prstGeom prst="rect">
            <a:avLst/>
          </a:prstGeom>
          <a:noFill/>
        </p:spPr>
      </p:pic>
      <p:pic>
        <p:nvPicPr>
          <p:cNvPr id="30724" name="Picture 4" descr="sigara ve yangın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2577" y="861237"/>
            <a:ext cx="5486400" cy="3508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40845"/>
            <a:ext cx="11903773" cy="1853626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Alkol  öncelikle  beyin ve  sinir  hücrelerine  zarar verir.   Bu zararlı madde alışkanlığı sonucunda </a:t>
            </a:r>
            <a:r>
              <a:rPr lang="tr-TR" b="1" dirty="0" smtClean="0">
                <a:solidFill>
                  <a:srgbClr val="FF0000"/>
                </a:solidFill>
              </a:rPr>
              <a:t>beyin ve sinir hücre zarları zehirlenmekte</a:t>
            </a:r>
            <a:r>
              <a:rPr lang="tr-TR" b="1" dirty="0" smtClean="0"/>
              <a:t>, uyuşmakta ve kullanılmaz hale gelmektedir. </a:t>
            </a:r>
            <a:br>
              <a:rPr lang="tr-TR" b="1" dirty="0" smtClean="0"/>
            </a:br>
            <a:r>
              <a:rPr lang="tr-TR" b="1" dirty="0" smtClean="0"/>
              <a:t>*  Aşırı alkol kullanmak </a:t>
            </a:r>
            <a:r>
              <a:rPr lang="tr-TR" b="1" dirty="0" smtClean="0">
                <a:solidFill>
                  <a:srgbClr val="FF0000"/>
                </a:solidFill>
              </a:rPr>
              <a:t>geçici hafıza kaybına </a:t>
            </a:r>
            <a:r>
              <a:rPr lang="tr-TR" b="1" dirty="0" smtClean="0"/>
              <a:t>neden olur.</a:t>
            </a:r>
          </a:p>
          <a:p>
            <a:pPr marL="0" indent="0" fontAlgn="base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İlgili res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9459" y="797442"/>
            <a:ext cx="4210493" cy="3540642"/>
          </a:xfrm>
          <a:prstGeom prst="rect">
            <a:avLst/>
          </a:prstGeom>
          <a:noFill/>
        </p:spPr>
      </p:pic>
      <p:pic>
        <p:nvPicPr>
          <p:cNvPr id="31748" name="Picture 4" descr="alkol ve sarhoşluk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1648" y="820405"/>
            <a:ext cx="5561123" cy="361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5110724"/>
            <a:ext cx="11903773" cy="1417678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tr-TR" b="1" dirty="0" smtClean="0"/>
              <a:t>*  Kalp kasına zarar verir ve buna bağlı olarak </a:t>
            </a:r>
            <a:r>
              <a:rPr lang="tr-TR" b="1" dirty="0" smtClean="0">
                <a:solidFill>
                  <a:srgbClr val="FF0000"/>
                </a:solidFill>
              </a:rPr>
              <a:t>kalp hastalıklarına </a:t>
            </a:r>
            <a:r>
              <a:rPr lang="tr-TR" b="1" dirty="0" smtClean="0"/>
              <a:t>neden olur. Kalp atışlarında düzensizlik meydana gelir. Kalp yetmezliğine neden olabilir.</a:t>
            </a:r>
            <a:br>
              <a:rPr lang="tr-TR" b="1" dirty="0" smtClean="0"/>
            </a:br>
            <a:r>
              <a:rPr lang="tr-TR" b="1" dirty="0" smtClean="0"/>
              <a:t>*   Anne karnındaki </a:t>
            </a:r>
            <a:r>
              <a:rPr lang="tr-TR" b="1" dirty="0" smtClean="0">
                <a:solidFill>
                  <a:srgbClr val="FF0000"/>
                </a:solidFill>
              </a:rPr>
              <a:t>bebeğin gelişimini </a:t>
            </a:r>
            <a:r>
              <a:rPr lang="tr-TR" b="1" dirty="0" smtClean="0"/>
              <a:t>olumsuz etkiler.</a:t>
            </a:r>
          </a:p>
          <a:p>
            <a:pPr marL="0" indent="0" fontAlgn="base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4" name="Picture 6" descr="kalp hastalıkları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476" y="925034"/>
            <a:ext cx="5518593" cy="4210492"/>
          </a:xfrm>
          <a:prstGeom prst="rect">
            <a:avLst/>
          </a:prstGeom>
          <a:noFill/>
        </p:spPr>
      </p:pic>
      <p:pic>
        <p:nvPicPr>
          <p:cNvPr id="32776" name="Picture 8" descr="hamilelik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3842" y="956930"/>
            <a:ext cx="5422605" cy="417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536542"/>
            <a:ext cx="11903773" cy="2236394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Yemek borusu, gırtlak, </a:t>
            </a:r>
            <a:r>
              <a:rPr lang="tr-TR" b="1" dirty="0" smtClean="0">
                <a:solidFill>
                  <a:srgbClr val="FF0000"/>
                </a:solidFill>
              </a:rPr>
              <a:t>mide ve pankreas kanserlerine </a:t>
            </a:r>
            <a:r>
              <a:rPr lang="tr-TR" b="1" dirty="0" smtClean="0"/>
              <a:t>neden olur. Kanser riskini büyük oranda artırır.</a:t>
            </a:r>
          </a:p>
          <a:p>
            <a:pPr marL="0" indent="0" fontAlgn="base">
              <a:buNone/>
            </a:pPr>
            <a:r>
              <a:rPr lang="tr-TR" b="1" dirty="0" smtClean="0"/>
              <a:t>* Alkol kullanımı sonrasındaki gün baş ağrısı ve ağız kuruluğu çok sık görülür. Bu da genel bir </a:t>
            </a:r>
            <a:r>
              <a:rPr lang="tr-TR" b="1" dirty="0" smtClean="0">
                <a:solidFill>
                  <a:srgbClr val="FF0000"/>
                </a:solidFill>
              </a:rPr>
              <a:t>keyifsizlik, performans düşüklüğü </a:t>
            </a:r>
            <a:r>
              <a:rPr lang="tr-TR" b="1" dirty="0" smtClean="0"/>
              <a:t>ve özgüven azalması, isteksizlik gibi olumsuz ruh haline neden olacaktır.</a:t>
            </a:r>
          </a:p>
          <a:p>
            <a:pPr marL="0" indent="0" algn="just" fontAlgn="base">
              <a:buNone/>
            </a:pPr>
            <a:endParaRPr lang="tr-TR" b="1" dirty="0" smtClean="0"/>
          </a:p>
          <a:p>
            <a:pPr marL="0" indent="0" fontAlgn="base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pankreas kanseri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814" y="669851"/>
            <a:ext cx="5645888" cy="3763926"/>
          </a:xfrm>
          <a:prstGeom prst="rect">
            <a:avLst/>
          </a:prstGeom>
          <a:noFill/>
        </p:spPr>
      </p:pic>
      <p:pic>
        <p:nvPicPr>
          <p:cNvPr id="33796" name="Picture 4" descr="http://birakabilirsin.org/wp-content/uploads/2017/03/depresy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2577" y="724712"/>
            <a:ext cx="5613989" cy="361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5068192"/>
            <a:ext cx="11903773" cy="1205039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 Trafik kazalarının büyük bir kısmının da alkol kullanımı sonucunda olduğu düşünülürse, alkol kullanmanın bireye ve topluma verdiği zararlar daha iyi anlaşılacaktır.</a:t>
            </a:r>
          </a:p>
          <a:p>
            <a:pPr marL="0" indent="0" fontAlgn="base">
              <a:buNone/>
            </a:pPr>
            <a:r>
              <a:rPr lang="tr-TR" b="1" dirty="0" smtClean="0"/>
              <a:t/>
            </a:r>
            <a:br>
              <a:rPr lang="tr-TR" b="1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alkol trafik kazaları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066" y="884202"/>
            <a:ext cx="5433534" cy="3900449"/>
          </a:xfrm>
          <a:prstGeom prst="rect">
            <a:avLst/>
          </a:prstGeom>
          <a:noFill/>
        </p:spPr>
      </p:pic>
      <p:pic>
        <p:nvPicPr>
          <p:cNvPr id="34820" name="Picture 4" descr="alkol trafik kazaları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035" y="1084521"/>
            <a:ext cx="5433532" cy="3700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72744"/>
            <a:ext cx="11903773" cy="2045014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 Alkol kullanımının hele de aşırı alkol tüketiminin </a:t>
            </a:r>
            <a:r>
              <a:rPr lang="tr-TR" b="1" dirty="0" smtClean="0">
                <a:solidFill>
                  <a:srgbClr val="FF0000"/>
                </a:solidFill>
              </a:rPr>
              <a:t>bireysel ve toplumsal zararlarını</a:t>
            </a:r>
            <a:r>
              <a:rPr lang="tr-TR" b="1" dirty="0" smtClean="0"/>
              <a:t> saymakla bitiremeyiz.</a:t>
            </a:r>
          </a:p>
          <a:p>
            <a:pPr marL="0" indent="0" fontAlgn="base">
              <a:buNone/>
            </a:pPr>
            <a:r>
              <a:rPr lang="tr-TR" b="1" dirty="0" smtClean="0"/>
              <a:t> *  Sonuç olarak alkol ve sigara </a:t>
            </a:r>
            <a:r>
              <a:rPr lang="tr-TR" b="1" dirty="0" smtClean="0">
                <a:solidFill>
                  <a:srgbClr val="FF0000"/>
                </a:solidFill>
              </a:rPr>
              <a:t>önemli sağlık sorunlarına </a:t>
            </a:r>
            <a:r>
              <a:rPr lang="tr-TR" b="1" dirty="0" smtClean="0"/>
              <a:t>neden olmakta ve </a:t>
            </a:r>
            <a:r>
              <a:rPr lang="tr-TR" b="1" dirty="0" smtClean="0">
                <a:solidFill>
                  <a:srgbClr val="FF0000"/>
                </a:solidFill>
              </a:rPr>
              <a:t>ekonomik zararlara yol açmaktadır.</a:t>
            </a:r>
          </a:p>
          <a:p>
            <a:pPr marL="0" indent="0" fontAlgn="base">
              <a:buNone/>
            </a:pPr>
            <a:r>
              <a:rPr lang="tr-TR" dirty="0" smtClean="0"/>
              <a:t/>
            </a:r>
            <a:br>
              <a:rPr lang="tr-TR" dirty="0" smtClean="0"/>
            </a:br>
            <a:r>
              <a:rPr lang="tr-TR" b="1" dirty="0" smtClean="0"/>
              <a:t> </a:t>
            </a:r>
            <a:br>
              <a:rPr lang="tr-TR" b="1" dirty="0" smtClean="0"/>
            </a:b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12241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İlgili res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3842" y="797442"/>
            <a:ext cx="5486399" cy="3604437"/>
          </a:xfrm>
          <a:prstGeom prst="rect">
            <a:avLst/>
          </a:prstGeom>
          <a:noFill/>
        </p:spPr>
      </p:pic>
      <p:pic>
        <p:nvPicPr>
          <p:cNvPr id="35844" name="Picture 4" descr="yoğun bakım tedavis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296" y="847465"/>
            <a:ext cx="5359104" cy="3554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146" name="Picture 2" descr="doğa resmi ile ilgili görsel sonucu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12241213" cy="6858001"/>
          </a:xfrm>
          <a:prstGeom prst="rect">
            <a:avLst/>
          </a:prstGeom>
          <a:noFill/>
        </p:spPr>
      </p:pic>
      <p:sp>
        <p:nvSpPr>
          <p:cNvPr id="7" name="6 Akış Çizelgesi: Delikli Teyp"/>
          <p:cNvSpPr/>
          <p:nvPr/>
        </p:nvSpPr>
        <p:spPr>
          <a:xfrm>
            <a:off x="2223124" y="1121259"/>
            <a:ext cx="7796552" cy="3826371"/>
          </a:xfrm>
          <a:prstGeom prst="flowChartPunchedTape">
            <a:avLst/>
          </a:prstGeom>
          <a:noFill/>
          <a:scene3d>
            <a:camera prst="orthographicFront"/>
            <a:lightRig rig="threePt" dir="t"/>
          </a:scene3d>
          <a:sp3d>
            <a:bevelB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Bizi Dinlediğiniz için Teşekkür ederiz</a:t>
            </a:r>
            <a:endParaRPr lang="tr-TR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55137" y="5423456"/>
            <a:ext cx="11332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Hazırlayanlar: Züleyha &amp; Yusuf  Turgut</a:t>
            </a:r>
            <a:endParaRPr lang="tr-T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 ve Alkolün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94010"/>
            <a:ext cx="11903773" cy="16835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sz="3200" b="1" dirty="0" smtClean="0"/>
              <a:t>*  Sigara ve alkollü içki kullanımı; bağımlılığa neden olan, hem kullanan kişiye hem de çevresindekilere zarar veren alışkanlıklardır. </a:t>
            </a:r>
          </a:p>
          <a:p>
            <a:pPr marL="0" indent="0" algn="just">
              <a:buNone/>
            </a:pPr>
            <a:r>
              <a:rPr lang="tr-TR" sz="3200" b="1" dirty="0" smtClean="0"/>
              <a:t>*   Sigara ve alkol kullanımının insan sağlığına birçok  zararı vardır.</a:t>
            </a: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122" name="Picture 2" descr="içki ve sigaranın zararları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784" y="979894"/>
            <a:ext cx="5656816" cy="3549576"/>
          </a:xfrm>
          <a:prstGeom prst="rect">
            <a:avLst/>
          </a:prstGeom>
          <a:noFill/>
        </p:spPr>
      </p:pic>
      <p:pic>
        <p:nvPicPr>
          <p:cNvPr id="5124" name="Picture 4" descr="içki ve sigaranın zararları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25" y="925033"/>
            <a:ext cx="4923170" cy="366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19578"/>
            <a:ext cx="11903773" cy="2278933"/>
          </a:xfrm>
        </p:spPr>
        <p:txBody>
          <a:bodyPr>
            <a:noAutofit/>
          </a:bodyPr>
          <a:lstStyle/>
          <a:p>
            <a:pPr algn="justLow" fontAlgn="base">
              <a:buNone/>
            </a:pPr>
            <a:r>
              <a:rPr lang="tr-TR" b="1" dirty="0" smtClean="0"/>
              <a:t>*  Sigaranın içerisinde sağlığa zararlı birçok madde vardır. Günümüzde yaygın şekilde görülen </a:t>
            </a:r>
            <a:r>
              <a:rPr lang="tr-TR" b="1" dirty="0" smtClean="0">
                <a:solidFill>
                  <a:srgbClr val="FF0000"/>
                </a:solidFill>
              </a:rPr>
              <a:t>dudak, yanak ve gırtlak kanserinin </a:t>
            </a:r>
            <a:r>
              <a:rPr lang="tr-TR" b="1" dirty="0" smtClean="0"/>
              <a:t>en önemli nedeni sigaradır. </a:t>
            </a:r>
          </a:p>
          <a:p>
            <a:pPr algn="justLow" fontAlgn="base">
              <a:buNone/>
            </a:pPr>
            <a:r>
              <a:rPr lang="tr-TR" b="1" dirty="0" smtClean="0"/>
              <a:t>*  Sigarayı yakmadan dudağında taşıyan, nargile içen ya da tütün çiğneyenlerde de </a:t>
            </a:r>
            <a:r>
              <a:rPr lang="tr-TR" b="1" dirty="0" smtClean="0">
                <a:solidFill>
                  <a:srgbClr val="FF0000"/>
                </a:solidFill>
              </a:rPr>
              <a:t>ağız içi kanserleri </a:t>
            </a:r>
            <a:r>
              <a:rPr lang="tr-TR" b="1" dirty="0" smtClean="0"/>
              <a:t>görülür.</a:t>
            </a: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1506" name="Picture 2" descr="içki ve sigaranın zararları ile ilgili görsel sonucu&quot;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4339" y="883461"/>
            <a:ext cx="9314122" cy="3518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5057559"/>
            <a:ext cx="11903773" cy="1470845"/>
          </a:xfrm>
        </p:spPr>
        <p:txBody>
          <a:bodyPr>
            <a:noAutofit/>
          </a:bodyPr>
          <a:lstStyle/>
          <a:p>
            <a:pPr algn="justLow" fontAlgn="base">
              <a:buNone/>
            </a:pPr>
            <a:r>
              <a:rPr lang="tr-TR" b="1" dirty="0" smtClean="0"/>
              <a:t>*  Sigara </a:t>
            </a:r>
            <a:r>
              <a:rPr lang="tr-TR" b="1" dirty="0" smtClean="0">
                <a:solidFill>
                  <a:srgbClr val="FF0000"/>
                </a:solidFill>
              </a:rPr>
              <a:t>diş ve diş eti hastalıklarına</a:t>
            </a:r>
            <a:r>
              <a:rPr lang="tr-TR" b="1" dirty="0" smtClean="0"/>
              <a:t> yol açar,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smtClean="0"/>
              <a:t>ağız kokusu yapar.</a:t>
            </a:r>
          </a:p>
          <a:p>
            <a:pPr marL="0" indent="0" algn="justLow" fontAlgn="base">
              <a:buNone/>
            </a:pPr>
            <a:r>
              <a:rPr lang="tr-TR" b="1" dirty="0" smtClean="0"/>
              <a:t>* Dilde, </a:t>
            </a:r>
            <a:r>
              <a:rPr lang="tr-TR" b="1" dirty="0" smtClean="0">
                <a:solidFill>
                  <a:srgbClr val="FF0000"/>
                </a:solidFill>
              </a:rPr>
              <a:t>tat alma duyusunda bozulmalar </a:t>
            </a:r>
            <a:r>
              <a:rPr lang="tr-TR" b="1" dirty="0" smtClean="0"/>
              <a:t>olur. Kişinin ağzının tadı kaçar. Örneğin dalından koparılmış mis gibi domatesin tadını alamaz.</a:t>
            </a:r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530" name="Picture 2" descr="sigaranın dişlere zaraları zararları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567" y="925033"/>
            <a:ext cx="5518297" cy="3923414"/>
          </a:xfrm>
          <a:prstGeom prst="rect">
            <a:avLst/>
          </a:prstGeom>
          <a:noFill/>
        </p:spPr>
      </p:pic>
      <p:pic>
        <p:nvPicPr>
          <p:cNvPr id="22532" name="Picture 4" descr="tad alma duyusu ile ilgili görsel sonucu&quot;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1400" y="925034"/>
            <a:ext cx="5829300" cy="4080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759835"/>
            <a:ext cx="11903773" cy="1874872"/>
          </a:xfrm>
        </p:spPr>
        <p:txBody>
          <a:bodyPr>
            <a:noAutofit/>
          </a:bodyPr>
          <a:lstStyle/>
          <a:p>
            <a:pPr marL="0" indent="0" algn="just" fontAlgn="base">
              <a:buNone/>
            </a:pPr>
            <a:r>
              <a:rPr lang="tr-TR" b="1" dirty="0" smtClean="0"/>
              <a:t>*  Sigara beyin hücrelerinin ölümüne yol açtığından </a:t>
            </a:r>
            <a:r>
              <a:rPr lang="tr-TR" b="1" dirty="0" smtClean="0">
                <a:solidFill>
                  <a:srgbClr val="FF0000"/>
                </a:solidFill>
              </a:rPr>
              <a:t>öğrenme bozuklukları</a:t>
            </a:r>
            <a:r>
              <a:rPr lang="tr-TR" b="1" dirty="0" smtClean="0"/>
              <a:t>, hafıza zayıflığı ve ayrıca erken bunama görülür.</a:t>
            </a:r>
          </a:p>
          <a:p>
            <a:pPr marL="0" indent="0">
              <a:buNone/>
            </a:pPr>
            <a:r>
              <a:rPr lang="tr-TR" b="1" dirty="0" smtClean="0"/>
              <a:t>*  Görme duyularında bozulmalar, </a:t>
            </a:r>
            <a:r>
              <a:rPr lang="tr-TR" b="1" dirty="0" smtClean="0">
                <a:solidFill>
                  <a:srgbClr val="FF0000"/>
                </a:solidFill>
              </a:rPr>
              <a:t>göz merceği saydamlığı azalması </a:t>
            </a:r>
            <a:r>
              <a:rPr lang="tr-TR" b="1" dirty="0" smtClean="0"/>
              <a:t>problemi oluşmaktadır.</a:t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3554" name="Picture 2" descr="hafıza zayıflığı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964" y="925033"/>
            <a:ext cx="5359106" cy="3763925"/>
          </a:xfrm>
          <a:prstGeom prst="rect">
            <a:avLst/>
          </a:prstGeom>
          <a:noFill/>
        </p:spPr>
      </p:pic>
      <p:pic>
        <p:nvPicPr>
          <p:cNvPr id="23558" name="Picture 6" descr="göz problemler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1399" y="893135"/>
            <a:ext cx="5631611" cy="3923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5089458"/>
            <a:ext cx="11903773" cy="1492109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Sigara cildin yapısının bozulmasına neden olur. Yüzümüzde, ellerimizde ve vücudumuzda </a:t>
            </a:r>
            <a:r>
              <a:rPr lang="tr-TR" b="1" dirty="0" smtClean="0">
                <a:solidFill>
                  <a:srgbClr val="FF0000"/>
                </a:solidFill>
              </a:rPr>
              <a:t>leke ve kırışıklık </a:t>
            </a:r>
            <a:r>
              <a:rPr lang="tr-TR" b="1" dirty="0" smtClean="0"/>
              <a:t>oluşur. </a:t>
            </a:r>
            <a:br>
              <a:rPr lang="tr-TR" b="1" dirty="0" smtClean="0"/>
            </a:br>
            <a:r>
              <a:rPr lang="tr-TR" b="1" dirty="0" smtClean="0"/>
              <a:t>*  Burunda </a:t>
            </a:r>
            <a:r>
              <a:rPr lang="tr-TR" b="1" dirty="0" smtClean="0">
                <a:solidFill>
                  <a:srgbClr val="FF0000"/>
                </a:solidFill>
              </a:rPr>
              <a:t>koku alma duyusu </a:t>
            </a:r>
            <a:r>
              <a:rPr lang="tr-TR" b="1" dirty="0" smtClean="0"/>
              <a:t>azalır.</a:t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4578" name="Picture 2" descr="yüzde kırışıklıklar ve sigara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171" y="1011791"/>
            <a:ext cx="5305941" cy="3709065"/>
          </a:xfrm>
          <a:prstGeom prst="rect">
            <a:avLst/>
          </a:prstGeom>
          <a:noFill/>
        </p:spPr>
      </p:pic>
      <p:pic>
        <p:nvPicPr>
          <p:cNvPr id="24580" name="Picture 4" descr="burunda koku alma duyusu ve sigara ile ilgili görsel sonucu&quot;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1400" y="1001269"/>
            <a:ext cx="5715000" cy="3847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494010"/>
            <a:ext cx="11903773" cy="2172604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Akut veya kronik Sinüzit rahatsızlıkları başta olmak üzere sigaranın farenjit, </a:t>
            </a:r>
            <a:r>
              <a:rPr lang="tr-TR" b="1" dirty="0" smtClean="0">
                <a:solidFill>
                  <a:srgbClr val="FF0000"/>
                </a:solidFill>
              </a:rPr>
              <a:t>bademcik ve orta kulak iltihabına neden olduğu</a:t>
            </a:r>
            <a:r>
              <a:rPr lang="tr-TR" b="1" dirty="0" smtClean="0"/>
              <a:t>, diğer bir çok üst solunum yolu hastalıklarına yol açtığı bilinmektedir.</a:t>
            </a:r>
            <a:br>
              <a:rPr lang="tr-TR" b="1" dirty="0" smtClean="0"/>
            </a:br>
            <a:r>
              <a:rPr lang="tr-TR" b="1" dirty="0" smtClean="0"/>
              <a:t>*  Damar sertliğini hızlandırır. </a:t>
            </a:r>
            <a:r>
              <a:rPr lang="tr-TR" b="1" dirty="0" smtClean="0">
                <a:solidFill>
                  <a:srgbClr val="FF0000"/>
                </a:solidFill>
              </a:rPr>
              <a:t>Beyin ve kalpte damar tıkanıklığına neden olur. </a:t>
            </a:r>
            <a:r>
              <a:rPr lang="tr-TR" b="1" dirty="0" smtClean="0"/>
              <a:t>Kalp krizi ve tansiyon yükselmesi görülür.</a:t>
            </a:r>
          </a:p>
          <a:p>
            <a:pPr marL="0" indent="0" fontAlgn="base">
              <a:buNone/>
            </a:pP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İlgili res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452" y="935665"/>
            <a:ext cx="5419947" cy="3476847"/>
          </a:xfrm>
          <a:prstGeom prst="rect">
            <a:avLst/>
          </a:prstGeom>
          <a:noFill/>
        </p:spPr>
      </p:pic>
      <p:pic>
        <p:nvPicPr>
          <p:cNvPr id="1028" name="Picture 4" descr="kalp damar hastalığı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8217" y="925032"/>
            <a:ext cx="4976332" cy="341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557807"/>
            <a:ext cx="11903773" cy="2193871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Sigara </a:t>
            </a:r>
            <a:r>
              <a:rPr lang="tr-TR" b="1" dirty="0" smtClean="0">
                <a:solidFill>
                  <a:srgbClr val="FF0000"/>
                </a:solidFill>
              </a:rPr>
              <a:t>içenlerde astım ve kronik bronşit</a:t>
            </a:r>
            <a:r>
              <a:rPr lang="tr-TR" b="1" dirty="0" smtClean="0"/>
              <a:t> gibi hastalıklar sıkça görülmektedir. Bronşlarda ve akciğerlerde </a:t>
            </a:r>
            <a:r>
              <a:rPr lang="tr-TR" b="1" dirty="0" smtClean="0">
                <a:solidFill>
                  <a:srgbClr val="FF0000"/>
                </a:solidFill>
              </a:rPr>
              <a:t>birçok çeşit kanserin </a:t>
            </a:r>
            <a:r>
              <a:rPr lang="tr-TR" b="1" dirty="0" smtClean="0"/>
              <a:t>oluşmasına neden olur.</a:t>
            </a:r>
          </a:p>
          <a:p>
            <a:pPr marL="0" indent="0" fontAlgn="base">
              <a:buNone/>
            </a:pPr>
            <a:r>
              <a:rPr lang="tr-TR" b="1" dirty="0" smtClean="0"/>
              <a:t>*  Gastrit, ülser ve </a:t>
            </a:r>
            <a:r>
              <a:rPr lang="tr-TR" b="1" dirty="0" err="1" smtClean="0"/>
              <a:t>reflü</a:t>
            </a:r>
            <a:r>
              <a:rPr lang="tr-TR" b="1" dirty="0" smtClean="0"/>
              <a:t> hastalığına sebep olur. </a:t>
            </a:r>
            <a:r>
              <a:rPr lang="tr-TR" b="1" dirty="0" smtClean="0">
                <a:solidFill>
                  <a:srgbClr val="FF0000"/>
                </a:solidFill>
              </a:rPr>
              <a:t>Mide ve yemek borusu kanserine </a:t>
            </a:r>
            <a:r>
              <a:rPr lang="tr-TR" b="1" dirty="0" smtClean="0"/>
              <a:t> yol açar.</a:t>
            </a:r>
          </a:p>
          <a:p>
            <a:pPr marL="0" indent="0" fontAlgn="base">
              <a:buNone/>
            </a:pPr>
            <a:r>
              <a:rPr lang="tr-TR" b="1" dirty="0" smtClean="0"/>
              <a:t/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6626" name="Picture 2" descr="bronşit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609" y="893135"/>
            <a:ext cx="5645889" cy="3356049"/>
          </a:xfrm>
          <a:prstGeom prst="rect">
            <a:avLst/>
          </a:prstGeom>
          <a:noFill/>
        </p:spPr>
      </p:pic>
      <p:pic>
        <p:nvPicPr>
          <p:cNvPr id="26628" name="Picture 4" descr="mide kanseri ile ilgili görsel sonu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8270" y="871869"/>
            <a:ext cx="5358809" cy="34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146020" y="13152"/>
            <a:ext cx="9945984" cy="806004"/>
          </a:xfrm>
        </p:spPr>
        <p:txBody>
          <a:bodyPr/>
          <a:lstStyle/>
          <a:p>
            <a:r>
              <a:rPr lang="tr-T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Sigaranın  Zararları</a:t>
            </a:r>
            <a:endParaRPr lang="tr-T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169513" y="4866165"/>
            <a:ext cx="11903773" cy="1853626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tr-TR" b="1" dirty="0" smtClean="0"/>
              <a:t>*   Hamilelikte tüketilen sigara, bebeğin kaybedilmesine ve </a:t>
            </a:r>
            <a:r>
              <a:rPr lang="tr-TR" b="1" dirty="0" smtClean="0">
                <a:solidFill>
                  <a:srgbClr val="FF0000"/>
                </a:solidFill>
              </a:rPr>
              <a:t>bebekte gelişme geriliğine </a:t>
            </a:r>
            <a:r>
              <a:rPr lang="tr-TR" b="1" dirty="0" smtClean="0"/>
              <a:t>neden olur. </a:t>
            </a:r>
          </a:p>
          <a:p>
            <a:pPr marL="0" indent="0" fontAlgn="base">
              <a:buNone/>
            </a:pPr>
            <a:r>
              <a:rPr lang="tr-TR" b="1" dirty="0" smtClean="0"/>
              <a:t>*   Parmaklarda sararmaya ve tırnaklarda zayıflamaya yol açar. </a:t>
            </a:r>
            <a:r>
              <a:rPr lang="tr-TR" b="1" dirty="0" smtClean="0">
                <a:solidFill>
                  <a:srgbClr val="FF0000"/>
                </a:solidFill>
              </a:rPr>
              <a:t>Kemik erimesine </a:t>
            </a:r>
            <a:r>
              <a:rPr lang="tr-TR" b="1" dirty="0" smtClean="0"/>
              <a:t>neden olur. Kemik kırılmalarında </a:t>
            </a:r>
            <a:r>
              <a:rPr lang="tr-TR" b="1" dirty="0" smtClean="0">
                <a:solidFill>
                  <a:srgbClr val="FF0000"/>
                </a:solidFill>
              </a:rPr>
              <a:t>iyileşme olmaz </a:t>
            </a:r>
            <a:r>
              <a:rPr lang="tr-TR" b="1" dirty="0" smtClean="0"/>
              <a:t>veya daha uzun sürer.</a:t>
            </a:r>
            <a:br>
              <a:rPr lang="tr-TR" b="1" dirty="0" smtClean="0"/>
            </a:br>
            <a:endParaRPr lang="tr-TR" b="1" dirty="0" smtClean="0"/>
          </a:p>
          <a:p>
            <a:pPr algn="justLow" fontAlgn="base">
              <a:buNone/>
            </a:pPr>
            <a:endParaRPr lang="tr-TR" b="1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7654" name="Picture 6" descr="bebeklerde gelişim bozukluğu ile ilgili görsel sonuc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170" y="893135"/>
            <a:ext cx="5465430" cy="3955312"/>
          </a:xfrm>
          <a:prstGeom prst="rect">
            <a:avLst/>
          </a:prstGeom>
          <a:noFill/>
        </p:spPr>
      </p:pic>
      <p:pic>
        <p:nvPicPr>
          <p:cNvPr id="27656" name="Picture 8" descr="İlgili resi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3545" y="884200"/>
            <a:ext cx="5433533" cy="4028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Tema2</Template>
  <TotalTime>1825</TotalTime>
  <Words>586</Words>
  <Application>Microsoft Office PowerPoint</Application>
  <PresentationFormat>Özel</PresentationFormat>
  <Paragraphs>71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Ofis Teması</vt:lpstr>
      <vt:lpstr>Sigara ve Alkolün  Zararları</vt:lpstr>
      <vt:lpstr>Sigara ve Alkolün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Sigaranın  Zararları</vt:lpstr>
      <vt:lpstr>Alkolün  Zararları</vt:lpstr>
      <vt:lpstr>Alkolün  Zararları</vt:lpstr>
      <vt:lpstr>Alkolün  Zararları</vt:lpstr>
      <vt:lpstr>Alkolün  Zararları</vt:lpstr>
      <vt:lpstr>Alkolün  Zararları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Buro</cp:lastModifiedBy>
  <cp:revision>287</cp:revision>
  <dcterms:created xsi:type="dcterms:W3CDTF">2014-08-26T23:43:54Z</dcterms:created>
  <dcterms:modified xsi:type="dcterms:W3CDTF">2020-09-22T06:15:03Z</dcterms:modified>
</cp:coreProperties>
</file>