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2142" y="-89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B13BA8-32F3-49BF-99BE-CCA84D8797EA}" type="datetimeFigureOut">
              <a:rPr lang="tr-TR" smtClean="0"/>
              <a:t>22.09.2020</a:t>
            </a:fld>
            <a:endParaRPr lang="tr-TR"/>
          </a:p>
        </p:txBody>
      </p:sp>
      <p:sp>
        <p:nvSpPr>
          <p:cNvPr id="4" name="Slayt Görüntüsü Yer Tutucus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6B784C-2AFA-41AB-AC66-8C77FD374992}" type="slidenum">
              <a:rPr lang="tr-TR" smtClean="0"/>
              <a:t>‹#›</a:t>
            </a:fld>
            <a:endParaRPr lang="tr-TR"/>
          </a:p>
        </p:txBody>
      </p:sp>
    </p:spTree>
    <p:extLst>
      <p:ext uri="{BB962C8B-B14F-4D97-AF65-F5344CB8AC3E}">
        <p14:creationId xmlns:p14="http://schemas.microsoft.com/office/powerpoint/2010/main" val="34697691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r>
              <a:rPr lang="tr-TR" smtClean="0"/>
              <a:t>www.egitimhane.com</a:t>
            </a:r>
            <a:endParaRPr lang="tr-TR"/>
          </a:p>
        </p:txBody>
      </p:sp>
      <p:sp>
        <p:nvSpPr>
          <p:cNvPr id="4" name="Slayt Numarası Yer Tutucusu 3"/>
          <p:cNvSpPr>
            <a:spLocks noGrp="1"/>
          </p:cNvSpPr>
          <p:nvPr>
            <p:ph type="sldNum" sz="quarter" idx="10"/>
          </p:nvPr>
        </p:nvSpPr>
        <p:spPr/>
        <p:txBody>
          <a:bodyPr/>
          <a:lstStyle/>
          <a:p>
            <a:fld id="{696B784C-2AFA-41AB-AC66-8C77FD374992}" type="slidenum">
              <a:rPr lang="tr-TR" smtClean="0"/>
              <a:t>15</a:t>
            </a:fld>
            <a:endParaRPr lang="tr-TR"/>
          </a:p>
        </p:txBody>
      </p:sp>
    </p:spTree>
    <p:extLst>
      <p:ext uri="{BB962C8B-B14F-4D97-AF65-F5344CB8AC3E}">
        <p14:creationId xmlns:p14="http://schemas.microsoft.com/office/powerpoint/2010/main" val="31547381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142F86A-DF72-4DC8-BABF-855E9F55D7FE}"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142F86A-DF72-4DC8-BABF-855E9F55D7FE}"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142F86A-DF72-4DC8-BABF-855E9F55D7FE}"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142F86A-DF72-4DC8-BABF-855E9F55D7FE}"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142F86A-DF72-4DC8-BABF-855E9F55D7FE}"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142F86A-DF72-4DC8-BABF-855E9F55D7FE}"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1142F86A-DF72-4DC8-BABF-855E9F55D7FE}"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1142F86A-DF72-4DC8-BABF-855E9F55D7FE}" type="slidenum">
              <a:rPr lang="tr-TR" smtClean="0"/>
              <a:t>‹#›</a:t>
            </a:fld>
            <a:endParaRPr lang="tr-TR"/>
          </a:p>
        </p:txBody>
      </p:sp>
      <p:pic>
        <p:nvPicPr>
          <p:cNvPr id="6" name="5 Resim" descr="sanli14.jpg"/>
          <p:cNvPicPr>
            <a:picLocks noChangeAspect="1"/>
          </p:cNvPicPr>
          <p:nvPr userDrawn="1"/>
        </p:nvPicPr>
        <p:blipFill>
          <a:blip r:embed="rId2" cstate="print"/>
          <a:stretch>
            <a:fillRect/>
          </a:stretch>
        </p:blipFill>
        <p:spPr>
          <a:xfrm rot="19739457">
            <a:off x="8715501" y="6560221"/>
            <a:ext cx="403567" cy="208741"/>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1142F86A-DF72-4DC8-BABF-855E9F55D7FE}"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142F86A-DF72-4DC8-BABF-855E9F55D7FE}"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1A393044-4BFB-490D-8EEF-4080715A6E09}" type="datetimeFigureOut">
              <a:rPr lang="tr-TR" smtClean="0"/>
              <a:t>22.09.2020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142F86A-DF72-4DC8-BABF-855E9F55D7FE}"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393044-4BFB-490D-8EEF-4080715A6E09}" type="datetimeFigureOut">
              <a:rPr lang="tr-TR" smtClean="0"/>
              <a:t>22.09.2020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42F86A-DF72-4DC8-BABF-855E9F55D7FE}"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1026" name="Picture 2"/>
          <p:cNvPicPr>
            <a:picLocks noChangeAspect="1" noChangeArrowheads="1"/>
          </p:cNvPicPr>
          <p:nvPr/>
        </p:nvPicPr>
        <p:blipFill>
          <a:blip r:embed="rId2"/>
          <a:srcRect/>
          <a:stretch>
            <a:fillRect/>
          </a:stretch>
        </p:blipFill>
        <p:spPr bwMode="auto">
          <a:xfrm>
            <a:off x="0" y="0"/>
            <a:ext cx="9144000" cy="423862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flipH="1">
            <a:off x="-3" y="3857628"/>
            <a:ext cx="1533543" cy="3000372"/>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a:srcRect/>
          <a:stretch>
            <a:fillRect/>
          </a:stretch>
        </p:blipFill>
        <p:spPr bwMode="auto">
          <a:xfrm>
            <a:off x="1714480" y="4143356"/>
            <a:ext cx="4856745" cy="271464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checkerboard(across)">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diamond(in)">
                                      <p:cBhvr>
                                        <p:cTn id="12"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Dikdörtgen"/>
          <p:cNvSpPr/>
          <p:nvPr/>
        </p:nvSpPr>
        <p:spPr>
          <a:xfrm>
            <a:off x="5572132" y="6211669"/>
            <a:ext cx="2503121" cy="646331"/>
          </a:xfrm>
          <a:prstGeom prst="rect">
            <a:avLst/>
          </a:prstGeom>
        </p:spPr>
        <p:style>
          <a:lnRef idx="1">
            <a:schemeClr val="accent4"/>
          </a:lnRef>
          <a:fillRef idx="2">
            <a:schemeClr val="accent4"/>
          </a:fillRef>
          <a:effectRef idx="1">
            <a:schemeClr val="accent4"/>
          </a:effectRef>
          <a:fontRef idx="minor">
            <a:schemeClr val="dk1"/>
          </a:fontRef>
        </p:style>
        <p:txBody>
          <a:bodyPr wrap="none">
            <a:spAutoFit/>
          </a:bodyPr>
          <a:lstStyle/>
          <a:p>
            <a:r>
              <a:rPr lang="tr-TR" sz="3600" dirty="0" smtClean="0"/>
              <a:t>Eski Hintliler</a:t>
            </a:r>
            <a:endParaRPr lang="tr-TR" sz="3600" dirty="0"/>
          </a:p>
        </p:txBody>
      </p:sp>
      <p:sp>
        <p:nvSpPr>
          <p:cNvPr id="4" name="3 Dikdörtgen"/>
          <p:cNvSpPr/>
          <p:nvPr/>
        </p:nvSpPr>
        <p:spPr>
          <a:xfrm>
            <a:off x="0" y="1779687"/>
            <a:ext cx="4572000" cy="5078313"/>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r>
              <a:rPr lang="tr-TR" sz="3600" dirty="0" smtClean="0"/>
              <a:t>Bizim görüşümüze göre Dünya, dört filin sırtında taşınan yarım küre şeklindedir. Bu filler de sonsuz bir okyanusta yüzen dev bir deniz kaplumbağasının üzerinde durmaktadır.</a:t>
            </a:r>
            <a:endParaRPr lang="tr-TR" sz="3600" dirty="0"/>
          </a:p>
        </p:txBody>
      </p:sp>
      <p:pic>
        <p:nvPicPr>
          <p:cNvPr id="5" name="Picture 5"/>
          <p:cNvPicPr>
            <a:picLocks noChangeAspect="1" noChangeArrowheads="1"/>
          </p:cNvPicPr>
          <p:nvPr/>
        </p:nvPicPr>
        <p:blipFill>
          <a:blip r:embed="rId2"/>
          <a:srcRect/>
          <a:stretch>
            <a:fillRect/>
          </a:stretch>
        </p:blipFill>
        <p:spPr bwMode="auto">
          <a:xfrm>
            <a:off x="4643406" y="1643050"/>
            <a:ext cx="4500594" cy="4500594"/>
          </a:xfrm>
          <a:prstGeom prst="rect">
            <a:avLst/>
          </a:prstGeom>
          <a:noFill/>
          <a:ln w="9525">
            <a:noFill/>
            <a:miter lim="800000"/>
            <a:headEnd/>
            <a:tailEnd/>
          </a:ln>
          <a:effectLst/>
        </p:spPr>
      </p:pic>
      <p:sp>
        <p:nvSpPr>
          <p:cNvPr id="6" name="1 Başlık"/>
          <p:cNvSpPr>
            <a:spLocks noGrp="1"/>
          </p:cNvSpPr>
          <p:nvPr>
            <p:ph type="title"/>
          </p:nvPr>
        </p:nvSpPr>
        <p:spPr>
          <a:xfrm>
            <a:off x="0" y="0"/>
            <a:ext cx="9144000" cy="1417638"/>
          </a:xfrm>
        </p:spPr>
        <p:style>
          <a:lnRef idx="1">
            <a:schemeClr val="accent2"/>
          </a:lnRef>
          <a:fillRef idx="2">
            <a:schemeClr val="accent2"/>
          </a:fillRef>
          <a:effectRef idx="1">
            <a:schemeClr val="accent2"/>
          </a:effectRef>
          <a:fontRef idx="minor">
            <a:schemeClr val="dk1"/>
          </a:fontRef>
        </p:style>
        <p:txBody>
          <a:bodyPr>
            <a:noAutofit/>
          </a:bodyPr>
          <a:lstStyle/>
          <a:p>
            <a:r>
              <a:rPr lang="tr-TR" sz="2800" dirty="0" smtClean="0"/>
              <a:t>Bilim tarihinde farklı uygarlıkların Dünya’nın şekli ile ilgili ileri sürdüğü görüşlerden bazılarını öğrenelim. Bunun için aşağıdaki açıklamaları okuyalım.</a:t>
            </a:r>
            <a:endParaRPr lang="tr-T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heckerboard(across)">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a:srcRect/>
          <a:stretch>
            <a:fillRect/>
          </a:stretch>
        </p:blipFill>
        <p:spPr bwMode="auto">
          <a:xfrm>
            <a:off x="0" y="1214422"/>
            <a:ext cx="4458676" cy="4572032"/>
          </a:xfrm>
          <a:prstGeom prst="rect">
            <a:avLst/>
          </a:prstGeom>
          <a:noFill/>
          <a:ln w="9525">
            <a:noFill/>
            <a:miter lim="800000"/>
            <a:headEnd/>
            <a:tailEnd/>
          </a:ln>
          <a:effectLst/>
        </p:spPr>
      </p:pic>
      <p:sp>
        <p:nvSpPr>
          <p:cNvPr id="4" name="3 Dikdörtgen"/>
          <p:cNvSpPr/>
          <p:nvPr/>
        </p:nvSpPr>
        <p:spPr>
          <a:xfrm>
            <a:off x="0" y="5643578"/>
            <a:ext cx="4366067" cy="923330"/>
          </a:xfrm>
          <a:prstGeom prst="rect">
            <a:avLst/>
          </a:prstGeom>
        </p:spPr>
        <p:style>
          <a:lnRef idx="0">
            <a:schemeClr val="accent2"/>
          </a:lnRef>
          <a:fillRef idx="3">
            <a:schemeClr val="accent2"/>
          </a:fillRef>
          <a:effectRef idx="3">
            <a:schemeClr val="accent2"/>
          </a:effectRef>
          <a:fontRef idx="minor">
            <a:schemeClr val="lt1"/>
          </a:fontRef>
        </p:style>
        <p:txBody>
          <a:bodyPr wrap="none">
            <a:spAutoFit/>
          </a:bodyPr>
          <a:lstStyle/>
          <a:p>
            <a:r>
              <a:rPr lang="tr-TR" sz="5400" dirty="0" smtClean="0"/>
              <a:t>      Mayalar    </a:t>
            </a:r>
            <a:r>
              <a:rPr lang="tr-TR" sz="5400" dirty="0" smtClean="0">
                <a:solidFill>
                  <a:srgbClr val="C00000"/>
                </a:solidFill>
              </a:rPr>
              <a:t>.</a:t>
            </a:r>
            <a:r>
              <a:rPr lang="tr-TR" sz="5400" dirty="0" smtClean="0"/>
              <a:t> </a:t>
            </a:r>
            <a:endParaRPr lang="tr-TR" sz="5400" dirty="0"/>
          </a:p>
        </p:txBody>
      </p:sp>
      <p:sp>
        <p:nvSpPr>
          <p:cNvPr id="5" name="4 Dikdörtgen"/>
          <p:cNvSpPr/>
          <p:nvPr/>
        </p:nvSpPr>
        <p:spPr>
          <a:xfrm>
            <a:off x="4357686" y="2985687"/>
            <a:ext cx="4572000" cy="2800767"/>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r>
              <a:rPr lang="tr-TR" sz="4400" dirty="0" smtClean="0"/>
              <a:t>Bizler Dünya’yı gölde yüzen dev bir timsah olarak düşünüyoruz.</a:t>
            </a:r>
            <a:endParaRPr lang="tr-TR" sz="4400" dirty="0"/>
          </a:p>
        </p:txBody>
      </p:sp>
      <p:sp>
        <p:nvSpPr>
          <p:cNvPr id="6" name="1 Başlık"/>
          <p:cNvSpPr>
            <a:spLocks noGrp="1"/>
          </p:cNvSpPr>
          <p:nvPr>
            <p:ph type="title"/>
          </p:nvPr>
        </p:nvSpPr>
        <p:spPr>
          <a:xfrm>
            <a:off x="0" y="0"/>
            <a:ext cx="9144000" cy="1142984"/>
          </a:xfrm>
        </p:spPr>
        <p:style>
          <a:lnRef idx="1">
            <a:schemeClr val="accent2"/>
          </a:lnRef>
          <a:fillRef idx="2">
            <a:schemeClr val="accent2"/>
          </a:fillRef>
          <a:effectRef idx="1">
            <a:schemeClr val="accent2"/>
          </a:effectRef>
          <a:fontRef idx="minor">
            <a:schemeClr val="dk1"/>
          </a:fontRef>
        </p:style>
        <p:txBody>
          <a:bodyPr>
            <a:noAutofit/>
          </a:bodyPr>
          <a:lstStyle/>
          <a:p>
            <a:r>
              <a:rPr lang="tr-TR" sz="2800" dirty="0" smtClean="0"/>
              <a:t>Bilim tarihinde farklı uygarlıkların Dünya’nın şekli ile ilgili ileri sürdüğü görüşlerden bazılarını öğrenelim. Bunun için aşağıdaki açıklamaları okuyalım.</a:t>
            </a:r>
            <a:endParaRPr lang="tr-T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i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a:srcRect/>
          <a:stretch>
            <a:fillRect/>
          </a:stretch>
        </p:blipFill>
        <p:spPr bwMode="auto">
          <a:xfrm>
            <a:off x="4630721" y="1071546"/>
            <a:ext cx="4513279" cy="4643470"/>
          </a:xfrm>
          <a:prstGeom prst="rect">
            <a:avLst/>
          </a:prstGeom>
          <a:noFill/>
          <a:ln w="9525">
            <a:noFill/>
            <a:miter lim="800000"/>
            <a:headEnd/>
            <a:tailEnd/>
          </a:ln>
          <a:effectLst/>
        </p:spPr>
      </p:pic>
      <p:sp>
        <p:nvSpPr>
          <p:cNvPr id="4" name="3 Dikdörtgen"/>
          <p:cNvSpPr/>
          <p:nvPr/>
        </p:nvSpPr>
        <p:spPr>
          <a:xfrm>
            <a:off x="4643438" y="5715016"/>
            <a:ext cx="4500562" cy="769441"/>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pPr algn="ctr"/>
            <a:r>
              <a:rPr lang="tr-TR" sz="4400" dirty="0" err="1" smtClean="0"/>
              <a:t>Babiller</a:t>
            </a:r>
            <a:endParaRPr lang="tr-TR" dirty="0"/>
          </a:p>
        </p:txBody>
      </p:sp>
      <p:sp>
        <p:nvSpPr>
          <p:cNvPr id="5" name="4 Dikdörtgen"/>
          <p:cNvSpPr/>
          <p:nvPr/>
        </p:nvSpPr>
        <p:spPr>
          <a:xfrm>
            <a:off x="71438" y="1285860"/>
            <a:ext cx="4572000" cy="5016758"/>
          </a:xfrm>
          <a:prstGeom prst="rect">
            <a:avLst/>
          </a:prstGeom>
        </p:spPr>
        <p:style>
          <a:lnRef idx="1">
            <a:schemeClr val="accent5"/>
          </a:lnRef>
          <a:fillRef idx="3">
            <a:schemeClr val="accent5"/>
          </a:fillRef>
          <a:effectRef idx="2">
            <a:schemeClr val="accent5"/>
          </a:effectRef>
          <a:fontRef idx="minor">
            <a:schemeClr val="lt1"/>
          </a:fontRef>
        </p:style>
        <p:txBody>
          <a:bodyPr wrap="square">
            <a:spAutoFit/>
          </a:bodyPr>
          <a:lstStyle/>
          <a:p>
            <a:r>
              <a:rPr lang="tr-TR" sz="4000" dirty="0" smtClean="0"/>
              <a:t>Dünya’nın denizde yüzen düz bir tepsiye benzediğini düşünüyoruz. Yaşadığımız bölge olan </a:t>
            </a:r>
            <a:r>
              <a:rPr lang="tr-TR" sz="4000" dirty="0" err="1" smtClean="0"/>
              <a:t>Babil</a:t>
            </a:r>
            <a:r>
              <a:rPr lang="tr-TR" sz="4000" dirty="0" smtClean="0"/>
              <a:t> ise dağlar ta-rafından kuşatılmıştır.</a:t>
            </a:r>
            <a:endParaRPr lang="tr-TR" sz="4000" dirty="0"/>
          </a:p>
        </p:txBody>
      </p:sp>
      <p:sp>
        <p:nvSpPr>
          <p:cNvPr id="6" name="1 Başlık"/>
          <p:cNvSpPr>
            <a:spLocks noGrp="1"/>
          </p:cNvSpPr>
          <p:nvPr>
            <p:ph type="title"/>
          </p:nvPr>
        </p:nvSpPr>
        <p:spPr>
          <a:xfrm>
            <a:off x="0" y="0"/>
            <a:ext cx="9144000" cy="1417638"/>
          </a:xfrm>
        </p:spPr>
        <p:style>
          <a:lnRef idx="1">
            <a:schemeClr val="accent2"/>
          </a:lnRef>
          <a:fillRef idx="2">
            <a:schemeClr val="accent2"/>
          </a:fillRef>
          <a:effectRef idx="1">
            <a:schemeClr val="accent2"/>
          </a:effectRef>
          <a:fontRef idx="minor">
            <a:schemeClr val="dk1"/>
          </a:fontRef>
        </p:style>
        <p:txBody>
          <a:bodyPr>
            <a:noAutofit/>
          </a:bodyPr>
          <a:lstStyle/>
          <a:p>
            <a:r>
              <a:rPr lang="tr-TR" sz="2800" dirty="0" smtClean="0"/>
              <a:t>Bilim tarihinde farklı uygarlıkların Dünya’nın şekli ile ilgili ileri sürdüğü görüşlerden bazılarını öğrenelim. Bunun için aşağıdaki açıklamaları okuyalım.</a:t>
            </a:r>
            <a:endParaRPr lang="tr-TR"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par>
                                <p:cTn id="8" presetID="4" presetClass="entr" presetSubtype="16"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ox(in)">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1"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P spid="5"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a:stretch>
            <a:fillRect/>
          </a:stretch>
        </p:blipFill>
        <p:spPr bwMode="auto">
          <a:xfrm>
            <a:off x="-1" y="1214422"/>
            <a:ext cx="3946613" cy="4357718"/>
          </a:xfrm>
          <a:prstGeom prst="rect">
            <a:avLst/>
          </a:prstGeom>
          <a:noFill/>
          <a:ln w="9525">
            <a:noFill/>
            <a:miter lim="800000"/>
            <a:headEnd/>
            <a:tailEnd/>
          </a:ln>
          <a:effectLst/>
        </p:spPr>
      </p:pic>
      <p:sp>
        <p:nvSpPr>
          <p:cNvPr id="4" name="1 Başlık"/>
          <p:cNvSpPr>
            <a:spLocks noGrp="1"/>
          </p:cNvSpPr>
          <p:nvPr>
            <p:ph type="title"/>
          </p:nvPr>
        </p:nvSpPr>
        <p:spPr>
          <a:xfrm>
            <a:off x="0" y="0"/>
            <a:ext cx="9144000" cy="1143000"/>
          </a:xfrm>
        </p:spPr>
        <p:style>
          <a:lnRef idx="1">
            <a:schemeClr val="accent2"/>
          </a:lnRef>
          <a:fillRef idx="2">
            <a:schemeClr val="accent2"/>
          </a:fillRef>
          <a:effectRef idx="1">
            <a:schemeClr val="accent2"/>
          </a:effectRef>
          <a:fontRef idx="minor">
            <a:schemeClr val="dk1"/>
          </a:fontRef>
        </p:style>
        <p:txBody>
          <a:bodyPr>
            <a:noAutofit/>
          </a:bodyPr>
          <a:lstStyle/>
          <a:p>
            <a:r>
              <a:rPr lang="tr-TR" sz="2800" dirty="0" smtClean="0"/>
              <a:t>Bilim tarihinde farklı uygarlıkların Dünya’nın şekli ile ilgili ileri sürdüğü görüşlerden bazılarını öğrenelim. Bunun için aşağıdaki açıklamaları okuyalım.</a:t>
            </a:r>
            <a:endParaRPr lang="tr-TR" sz="2800" dirty="0"/>
          </a:p>
        </p:txBody>
      </p:sp>
      <p:sp>
        <p:nvSpPr>
          <p:cNvPr id="5" name="4 Dikdörtgen"/>
          <p:cNvSpPr/>
          <p:nvPr/>
        </p:nvSpPr>
        <p:spPr>
          <a:xfrm>
            <a:off x="0" y="5572140"/>
            <a:ext cx="4065215" cy="646331"/>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tr-TR" sz="3600" dirty="0" smtClean="0"/>
              <a:t>İlk Yunan Düşünürler</a:t>
            </a:r>
            <a:endParaRPr lang="tr-TR" sz="3600" dirty="0"/>
          </a:p>
        </p:txBody>
      </p:sp>
      <p:sp>
        <p:nvSpPr>
          <p:cNvPr id="6" name="5 Dikdörtgen"/>
          <p:cNvSpPr/>
          <p:nvPr/>
        </p:nvSpPr>
        <p:spPr>
          <a:xfrm>
            <a:off x="4071934" y="1214422"/>
            <a:ext cx="4572000" cy="5262979"/>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r>
              <a:rPr lang="tr-TR" sz="4800" dirty="0" smtClean="0"/>
              <a:t>Dünyanın etrafını bir nehrin çevrelediği düz tepsi biçiminde bir kara parçası olduğunu düşünüyoruz.</a:t>
            </a:r>
            <a:endParaRPr lang="tr-TR" sz="4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sp>
        <p:nvSpPr>
          <p:cNvPr id="3" name="2 Dikdörtgen"/>
          <p:cNvSpPr/>
          <p:nvPr/>
        </p:nvSpPr>
        <p:spPr>
          <a:xfrm>
            <a:off x="0" y="0"/>
            <a:ext cx="9144000" cy="3046988"/>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tr-TR" sz="3200" dirty="0" smtClean="0"/>
              <a:t>Farklı uygarlıkların Dünya’nın şekliyle ilgili ileri sürdüğü görüşleri öğren-dik. Bu görüşlerin yanı sıra geçmiş dönemlerde birçok bilim insanı Dünya’nın şekli ile ilgili bilimsel çalışmalar yapmıştır. Aşağıda verilen bilim insanlarını ve onların bu konudaki düşüncelerini öğrenelim.</a:t>
            </a:r>
            <a:endParaRPr lang="tr-TR" sz="3200" dirty="0"/>
          </a:p>
        </p:txBody>
      </p:sp>
      <p:pic>
        <p:nvPicPr>
          <p:cNvPr id="12290" name="Picture 2"/>
          <p:cNvPicPr>
            <a:picLocks noChangeAspect="1" noChangeArrowheads="1"/>
          </p:cNvPicPr>
          <p:nvPr/>
        </p:nvPicPr>
        <p:blipFill>
          <a:blip r:embed="rId2"/>
          <a:srcRect/>
          <a:stretch>
            <a:fillRect/>
          </a:stretch>
        </p:blipFill>
        <p:spPr bwMode="auto">
          <a:xfrm>
            <a:off x="0" y="3071810"/>
            <a:ext cx="2928926" cy="3379570"/>
          </a:xfrm>
          <a:prstGeom prst="rect">
            <a:avLst/>
          </a:prstGeom>
          <a:noFill/>
          <a:ln w="9525">
            <a:noFill/>
            <a:miter lim="800000"/>
            <a:headEnd/>
            <a:tailEnd/>
          </a:ln>
          <a:effectLst/>
        </p:spPr>
      </p:pic>
      <p:sp>
        <p:nvSpPr>
          <p:cNvPr id="5" name="4 Dikdörtgen"/>
          <p:cNvSpPr/>
          <p:nvPr/>
        </p:nvSpPr>
        <p:spPr>
          <a:xfrm>
            <a:off x="2928926" y="3643314"/>
            <a:ext cx="6215074" cy="286232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r>
              <a:rPr lang="tr-TR" sz="4500" dirty="0" err="1" smtClean="0"/>
              <a:t>Thales</a:t>
            </a:r>
            <a:r>
              <a:rPr lang="tr-TR" sz="4500" dirty="0" smtClean="0"/>
              <a:t> (</a:t>
            </a:r>
            <a:r>
              <a:rPr lang="tr-TR" sz="4500" dirty="0" err="1" smtClean="0"/>
              <a:t>Tales</a:t>
            </a:r>
            <a:r>
              <a:rPr lang="tr-TR" sz="4500" dirty="0" smtClean="0"/>
              <a:t>) Dünya’nın şekli yarım küreye benzer ve bu yarım küre suda yüzmektedir.</a:t>
            </a:r>
            <a:endParaRPr lang="tr-TR" sz="45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animEffect transition="in" filter="blinds(horizontal)">
                                      <p:cBhvr>
                                        <p:cTn id="7" dur="500"/>
                                        <p:tgtEl>
                                          <p:spTgt spid="1229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xit" presetSubtype="16" fill="hold" nodeType="clickEffect">
                                  <p:stCondLst>
                                    <p:cond delay="0"/>
                                  </p:stCondLst>
                                  <p:childTnLst>
                                    <p:animEffect transition="out" filter="circle(in)">
                                      <p:cBhvr>
                                        <p:cTn id="14" dur="2000"/>
                                        <p:tgtEl>
                                          <p:spTgt spid="12290"/>
                                        </p:tgtEl>
                                      </p:cBhvr>
                                    </p:animEffect>
                                    <p:set>
                                      <p:cBhvr>
                                        <p:cTn id="15" dur="1" fill="hold">
                                          <p:stCondLst>
                                            <p:cond delay="1999"/>
                                          </p:stCondLst>
                                        </p:cTn>
                                        <p:tgtEl>
                                          <p:spTgt spid="12290"/>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6" presetClass="exit" presetSubtype="16" fill="hold" grpId="1" nodeType="clickEffect">
                                  <p:stCondLst>
                                    <p:cond delay="0"/>
                                  </p:stCondLst>
                                  <p:childTnLst>
                                    <p:animEffect transition="out" filter="circle(in)">
                                      <p:cBhvr>
                                        <p:cTn id="19" dur="2000"/>
                                        <p:tgtEl>
                                          <p:spTgt spid="5"/>
                                        </p:tgtEl>
                                      </p:cBhvr>
                                    </p:animEffect>
                                    <p:set>
                                      <p:cBhvr>
                                        <p:cTn id="20"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3"/>
          <a:srcRect/>
          <a:stretch>
            <a:fillRect/>
          </a:stretch>
        </p:blipFill>
        <p:spPr bwMode="auto">
          <a:xfrm>
            <a:off x="4643438" y="642918"/>
            <a:ext cx="2029838" cy="2500330"/>
          </a:xfrm>
          <a:prstGeom prst="rect">
            <a:avLst/>
          </a:prstGeom>
          <a:noFill/>
          <a:ln w="9525">
            <a:noFill/>
            <a:miter lim="800000"/>
            <a:headEnd/>
            <a:tailEnd/>
          </a:ln>
          <a:effectLst/>
        </p:spPr>
      </p:pic>
      <p:sp>
        <p:nvSpPr>
          <p:cNvPr id="4" name="3 Dikdörtgen"/>
          <p:cNvSpPr/>
          <p:nvPr/>
        </p:nvSpPr>
        <p:spPr>
          <a:xfrm>
            <a:off x="4786314" y="3214686"/>
            <a:ext cx="2000264" cy="369332"/>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tr-TR" dirty="0" smtClean="0"/>
              <a:t>Aristoteles (Aristo)</a:t>
            </a:r>
            <a:endParaRPr lang="tr-TR" dirty="0"/>
          </a:p>
        </p:txBody>
      </p:sp>
      <p:pic>
        <p:nvPicPr>
          <p:cNvPr id="5" name="Picture 4"/>
          <p:cNvPicPr>
            <a:picLocks noChangeAspect="1" noChangeArrowheads="1"/>
          </p:cNvPicPr>
          <p:nvPr/>
        </p:nvPicPr>
        <p:blipFill>
          <a:blip r:embed="rId4"/>
          <a:srcRect/>
          <a:stretch>
            <a:fillRect/>
          </a:stretch>
        </p:blipFill>
        <p:spPr bwMode="auto">
          <a:xfrm>
            <a:off x="0" y="1285861"/>
            <a:ext cx="2428860" cy="2786082"/>
          </a:xfrm>
          <a:prstGeom prst="rect">
            <a:avLst/>
          </a:prstGeom>
          <a:noFill/>
          <a:ln w="9525">
            <a:noFill/>
            <a:miter lim="800000"/>
            <a:headEnd/>
            <a:tailEnd/>
          </a:ln>
          <a:effectLst/>
        </p:spPr>
      </p:pic>
      <p:sp>
        <p:nvSpPr>
          <p:cNvPr id="6" name="5 Dikdörtgen"/>
          <p:cNvSpPr/>
          <p:nvPr/>
        </p:nvSpPr>
        <p:spPr>
          <a:xfrm>
            <a:off x="0" y="3857628"/>
            <a:ext cx="2500298"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tr-TR" sz="2400" dirty="0" err="1" smtClean="0"/>
              <a:t>Pythagoras</a:t>
            </a:r>
            <a:r>
              <a:rPr lang="tr-TR" sz="2400" dirty="0" smtClean="0"/>
              <a:t> (</a:t>
            </a:r>
            <a:r>
              <a:rPr lang="tr-TR" sz="2000" dirty="0" smtClean="0"/>
              <a:t>Pisagor</a:t>
            </a:r>
            <a:r>
              <a:rPr lang="tr-TR" sz="2400" dirty="0" smtClean="0"/>
              <a:t>)</a:t>
            </a:r>
            <a:endParaRPr lang="tr-TR" sz="2400" dirty="0"/>
          </a:p>
        </p:txBody>
      </p:sp>
      <p:pic>
        <p:nvPicPr>
          <p:cNvPr id="13314" name="Picture 2"/>
          <p:cNvPicPr>
            <a:picLocks noChangeAspect="1" noChangeArrowheads="1"/>
          </p:cNvPicPr>
          <p:nvPr/>
        </p:nvPicPr>
        <p:blipFill>
          <a:blip r:embed="rId5"/>
          <a:srcRect/>
          <a:stretch>
            <a:fillRect/>
          </a:stretch>
        </p:blipFill>
        <p:spPr bwMode="auto">
          <a:xfrm>
            <a:off x="2357422" y="571480"/>
            <a:ext cx="2357454" cy="2581263"/>
          </a:xfrm>
          <a:prstGeom prst="rect">
            <a:avLst/>
          </a:prstGeom>
          <a:noFill/>
          <a:ln w="9525">
            <a:noFill/>
            <a:miter lim="800000"/>
            <a:headEnd/>
            <a:tailEnd/>
          </a:ln>
          <a:effectLst/>
        </p:spPr>
      </p:pic>
      <p:sp>
        <p:nvSpPr>
          <p:cNvPr id="8" name="7 Dikdörtgen"/>
          <p:cNvSpPr/>
          <p:nvPr/>
        </p:nvSpPr>
        <p:spPr>
          <a:xfrm>
            <a:off x="2357422" y="3214686"/>
            <a:ext cx="2357454" cy="830997"/>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tr-TR" sz="2400" dirty="0" smtClean="0"/>
              <a:t>Galileo </a:t>
            </a:r>
            <a:r>
              <a:rPr lang="tr-TR" sz="2400" dirty="0" err="1" smtClean="0"/>
              <a:t>Galilei</a:t>
            </a:r>
            <a:r>
              <a:rPr lang="tr-TR" sz="2400" dirty="0" smtClean="0"/>
              <a:t> (Galileo   </a:t>
            </a:r>
            <a:r>
              <a:rPr lang="tr-TR" sz="2400" dirty="0" err="1" smtClean="0"/>
              <a:t>Galile</a:t>
            </a:r>
            <a:r>
              <a:rPr lang="tr-TR" sz="2400" dirty="0" smtClean="0"/>
              <a:t>) </a:t>
            </a:r>
            <a:endParaRPr lang="tr-TR" sz="2400" dirty="0"/>
          </a:p>
        </p:txBody>
      </p:sp>
      <p:pic>
        <p:nvPicPr>
          <p:cNvPr id="13315" name="Picture 3"/>
          <p:cNvPicPr>
            <a:picLocks noChangeAspect="1" noChangeArrowheads="1"/>
          </p:cNvPicPr>
          <p:nvPr/>
        </p:nvPicPr>
        <p:blipFill>
          <a:blip r:embed="rId6"/>
          <a:srcRect/>
          <a:stretch>
            <a:fillRect/>
          </a:stretch>
        </p:blipFill>
        <p:spPr bwMode="auto">
          <a:xfrm>
            <a:off x="6801173" y="785794"/>
            <a:ext cx="2342827" cy="2609376"/>
          </a:xfrm>
          <a:prstGeom prst="rect">
            <a:avLst/>
          </a:prstGeom>
          <a:noFill/>
          <a:ln w="9525">
            <a:noFill/>
            <a:miter lim="800000"/>
            <a:headEnd/>
            <a:tailEnd/>
          </a:ln>
          <a:effectLst/>
        </p:spPr>
      </p:pic>
      <p:sp>
        <p:nvSpPr>
          <p:cNvPr id="11" name="1 Başlık"/>
          <p:cNvSpPr txBox="1">
            <a:spLocks/>
          </p:cNvSpPr>
          <p:nvPr/>
        </p:nvSpPr>
        <p:spPr>
          <a:xfrm>
            <a:off x="571472" y="0"/>
            <a:ext cx="8229600" cy="78579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tr-TR" sz="4400" b="0" i="0" u="none" strike="noStrike" kern="1200" cap="none" spc="0" normalizeH="0" baseline="0" noProof="0" smtClean="0">
                <a:ln>
                  <a:noFill/>
                </a:ln>
                <a:solidFill>
                  <a:schemeClr val="tx1"/>
                </a:solidFill>
                <a:effectLst/>
                <a:uLnTx/>
                <a:uFillTx/>
                <a:latin typeface="+mj-lt"/>
                <a:ea typeface="+mj-ea"/>
                <a:cs typeface="+mj-cs"/>
              </a:rPr>
              <a:t>Dünya’nın şekli küreye benzer.</a:t>
            </a:r>
            <a:endParaRPr kumimoji="0" lang="tr-TR"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2" name="11 Dikdörtgen"/>
          <p:cNvSpPr/>
          <p:nvPr/>
        </p:nvSpPr>
        <p:spPr>
          <a:xfrm>
            <a:off x="6643702" y="3357562"/>
            <a:ext cx="2500298"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ctr"/>
            <a:r>
              <a:rPr lang="tr-TR" sz="2400" dirty="0" smtClean="0"/>
              <a:t>Kepler</a:t>
            </a:r>
            <a:endParaRPr lang="tr-TR" sz="2400" dirty="0"/>
          </a:p>
        </p:txBody>
      </p:sp>
      <p:pic>
        <p:nvPicPr>
          <p:cNvPr id="13316" name="Picture 4"/>
          <p:cNvPicPr>
            <a:picLocks noChangeAspect="1" noChangeArrowheads="1"/>
          </p:cNvPicPr>
          <p:nvPr/>
        </p:nvPicPr>
        <p:blipFill>
          <a:blip r:embed="rId7"/>
          <a:srcRect/>
          <a:stretch>
            <a:fillRect/>
          </a:stretch>
        </p:blipFill>
        <p:spPr bwMode="auto">
          <a:xfrm>
            <a:off x="1739772" y="3571876"/>
            <a:ext cx="4065718" cy="3286124"/>
          </a:xfrm>
          <a:prstGeom prst="rect">
            <a:avLst/>
          </a:prstGeom>
          <a:noFill/>
          <a:ln w="9525">
            <a:noFill/>
            <a:miter lim="800000"/>
            <a:headEnd/>
            <a:tailEnd/>
          </a:ln>
          <a:effectLst/>
        </p:spPr>
      </p:pic>
      <p:sp>
        <p:nvSpPr>
          <p:cNvPr id="14" name="13 Dikdörtgen"/>
          <p:cNvSpPr/>
          <p:nvPr/>
        </p:nvSpPr>
        <p:spPr>
          <a:xfrm rot="19305288">
            <a:off x="5080816" y="5383972"/>
            <a:ext cx="2500298" cy="1015663"/>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algn="ctr"/>
            <a:r>
              <a:rPr lang="tr-TR" sz="6000" dirty="0" err="1" smtClean="0"/>
              <a:t>Biruni</a:t>
            </a:r>
            <a:endParaRPr lang="tr-TR" sz="6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ox(in)">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linds(horizontal)">
                                      <p:cBhvr>
                                        <p:cTn id="15" dur="500"/>
                                        <p:tgtEl>
                                          <p:spTgt spid="8"/>
                                        </p:tgtEl>
                                      </p:cBhvr>
                                    </p:animEffect>
                                  </p:childTnLst>
                                </p:cTn>
                              </p:par>
                              <p:par>
                                <p:cTn id="16" presetID="3" presetClass="entr" presetSubtype="10" fill="hold" nodeType="withEffect">
                                  <p:stCondLst>
                                    <p:cond delay="0"/>
                                  </p:stCondLst>
                                  <p:childTnLst>
                                    <p:set>
                                      <p:cBhvr>
                                        <p:cTn id="17" dur="1" fill="hold">
                                          <p:stCondLst>
                                            <p:cond delay="0"/>
                                          </p:stCondLst>
                                        </p:cTn>
                                        <p:tgtEl>
                                          <p:spTgt spid="13314"/>
                                        </p:tgtEl>
                                        <p:attrNameLst>
                                          <p:attrName>style.visibility</p:attrName>
                                        </p:attrNameLst>
                                      </p:cBhvr>
                                      <p:to>
                                        <p:strVal val="visible"/>
                                      </p:to>
                                    </p:set>
                                    <p:animEffect transition="in" filter="blinds(horizontal)">
                                      <p:cBhvr>
                                        <p:cTn id="18" dur="500"/>
                                        <p:tgtEl>
                                          <p:spTgt spid="13314"/>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blinds(horizontal)">
                                      <p:cBhvr>
                                        <p:cTn id="23" dur="500"/>
                                        <p:tgtEl>
                                          <p:spTgt spid="3"/>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blinds(horizontal)">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13315"/>
                                        </p:tgtEl>
                                        <p:attrNameLst>
                                          <p:attrName>style.visibility</p:attrName>
                                        </p:attrNameLst>
                                      </p:cBhvr>
                                      <p:to>
                                        <p:strVal val="visible"/>
                                      </p:to>
                                    </p:set>
                                    <p:animEffect transition="in" filter="blinds(horizontal)">
                                      <p:cBhvr>
                                        <p:cTn id="31" dur="500"/>
                                        <p:tgtEl>
                                          <p:spTgt spid="13315"/>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linds(horizontal)">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nodeType="clickEffect">
                                  <p:stCondLst>
                                    <p:cond delay="0"/>
                                  </p:stCondLst>
                                  <p:childTnLst>
                                    <p:set>
                                      <p:cBhvr>
                                        <p:cTn id="38" dur="1" fill="hold">
                                          <p:stCondLst>
                                            <p:cond delay="0"/>
                                          </p:stCondLst>
                                        </p:cTn>
                                        <p:tgtEl>
                                          <p:spTgt spid="13316"/>
                                        </p:tgtEl>
                                        <p:attrNameLst>
                                          <p:attrName>style.visibility</p:attrName>
                                        </p:attrNameLst>
                                      </p:cBhvr>
                                      <p:to>
                                        <p:strVal val="visible"/>
                                      </p:to>
                                    </p:set>
                                    <p:animEffect transition="in" filter="slide(fromBottom)">
                                      <p:cBhvr>
                                        <p:cTn id="39" dur="500"/>
                                        <p:tgtEl>
                                          <p:spTgt spid="13316"/>
                                        </p:tgtEl>
                                      </p:cBhvr>
                                    </p:animEffect>
                                  </p:childTnLst>
                                </p:cTn>
                              </p:par>
                              <p:par>
                                <p:cTn id="40" presetID="12" presetClass="entr" presetSubtype="4"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slide(fromBottom)">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2" grpId="0" animBg="1"/>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2050" name="Picture 2"/>
          <p:cNvPicPr>
            <a:picLocks noChangeAspect="1" noChangeArrowheads="1"/>
          </p:cNvPicPr>
          <p:nvPr/>
        </p:nvPicPr>
        <p:blipFill>
          <a:blip r:embed="rId2"/>
          <a:srcRect/>
          <a:stretch>
            <a:fillRect/>
          </a:stretch>
        </p:blipFill>
        <p:spPr bwMode="auto">
          <a:xfrm>
            <a:off x="0" y="2786058"/>
            <a:ext cx="9144000" cy="425767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rot="19605930">
            <a:off x="1464579" y="2294523"/>
            <a:ext cx="8107308" cy="255037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3074" name="Picture 2"/>
          <p:cNvPicPr>
            <a:picLocks noChangeAspect="1" noChangeArrowheads="1"/>
          </p:cNvPicPr>
          <p:nvPr/>
        </p:nvPicPr>
        <p:blipFill>
          <a:blip r:embed="rId2"/>
          <a:srcRect/>
          <a:stretch>
            <a:fillRect/>
          </a:stretch>
        </p:blipFill>
        <p:spPr bwMode="auto">
          <a:xfrm>
            <a:off x="142844" y="0"/>
            <a:ext cx="3533775" cy="55245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0" y="0"/>
            <a:ext cx="6786578" cy="6772784"/>
          </a:xfrm>
          <a:prstGeom prst="rect">
            <a:avLst/>
          </a:prstGeom>
          <a:noFill/>
          <a:ln w="9525">
            <a:noFill/>
            <a:miter lim="800000"/>
            <a:headEnd/>
            <a:tailEnd/>
          </a:ln>
          <a:effectLst/>
        </p:spPr>
      </p:pic>
      <p:sp>
        <p:nvSpPr>
          <p:cNvPr id="5" name="4 Dikdörtgen"/>
          <p:cNvSpPr/>
          <p:nvPr/>
        </p:nvSpPr>
        <p:spPr>
          <a:xfrm>
            <a:off x="4500530" y="0"/>
            <a:ext cx="4643470"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tr-TR" sz="2000" b="1" dirty="0" smtClean="0"/>
              <a:t>Elif Öğretmen’in sorusunu nasıl cevaplarsınız? </a:t>
            </a:r>
          </a:p>
          <a:p>
            <a:r>
              <a:rPr lang="tr-TR" sz="2000" b="1" dirty="0" smtClean="0"/>
              <a:t>Sizce Dünya’nın şekli neye benzemektedir.</a:t>
            </a:r>
            <a:endParaRPr lang="tr-TR" sz="2000" b="1" dirty="0"/>
          </a:p>
        </p:txBody>
      </p:sp>
      <p:sp>
        <p:nvSpPr>
          <p:cNvPr id="6" name="5 Dikdörtgen"/>
          <p:cNvSpPr/>
          <p:nvPr/>
        </p:nvSpPr>
        <p:spPr>
          <a:xfrm>
            <a:off x="5143504" y="1000108"/>
            <a:ext cx="4286280" cy="5693866"/>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r>
              <a:rPr lang="tr-TR" sz="2600" dirty="0" smtClean="0"/>
              <a:t>Bulunduğumuz yerden etrafımıza baktığımızda  Dünya’nın şeklinin neye benzediğini bilemeyiz.  </a:t>
            </a:r>
          </a:p>
          <a:p>
            <a:r>
              <a:rPr lang="tr-TR" sz="2600" dirty="0" smtClean="0"/>
              <a:t>Çünkü Dünya çok büyüktür ve görebildiğimiz  kısım Dünya’nın çok küçük bir bölümüdür.  Peki, Dünya’nın şeklini nasıl anlayabiliriz?  Tahminde bulunalım. Daha sonra  “Hep Aynı Yöne” isimli etkinliği yaparak  sorumuza cevap arayalım.</a:t>
            </a:r>
            <a:endParaRPr lang="tr-TR"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pic>
        <p:nvPicPr>
          <p:cNvPr id="4098" name="Picture 2"/>
          <p:cNvPicPr>
            <a:picLocks noChangeAspect="1" noChangeArrowheads="1"/>
          </p:cNvPicPr>
          <p:nvPr/>
        </p:nvPicPr>
        <p:blipFill>
          <a:blip r:embed="rId2"/>
          <a:srcRect/>
          <a:stretch>
            <a:fillRect/>
          </a:stretch>
        </p:blipFill>
        <p:spPr bwMode="auto">
          <a:xfrm>
            <a:off x="0" y="0"/>
            <a:ext cx="4800518" cy="1000108"/>
          </a:xfrm>
          <a:prstGeom prst="rect">
            <a:avLst/>
          </a:prstGeom>
          <a:noFill/>
          <a:ln w="9525">
            <a:noFill/>
            <a:miter lim="800000"/>
            <a:headEnd/>
            <a:tailEnd/>
          </a:ln>
          <a:effectLst/>
        </p:spPr>
      </p:pic>
      <p:sp>
        <p:nvSpPr>
          <p:cNvPr id="4" name="3 Dikdörtgen"/>
          <p:cNvSpPr/>
          <p:nvPr/>
        </p:nvSpPr>
        <p:spPr>
          <a:xfrm>
            <a:off x="0" y="1214423"/>
            <a:ext cx="9144064" cy="5663089"/>
          </a:xfrm>
          <a:prstGeom prst="rect">
            <a:avLst/>
          </a:prstGeom>
        </p:spPr>
        <p:txBody>
          <a:bodyPr wrap="square">
            <a:spAutoFit/>
          </a:bodyPr>
          <a:lstStyle/>
          <a:p>
            <a:r>
              <a:rPr lang="tr-TR" sz="2400" b="1" dirty="0" smtClean="0">
                <a:solidFill>
                  <a:srgbClr val="FF0000"/>
                </a:solidFill>
              </a:rPr>
              <a:t>                Hep Aynı Yöne</a:t>
            </a:r>
          </a:p>
          <a:p>
            <a:r>
              <a:rPr lang="tr-TR" dirty="0" smtClean="0"/>
              <a:t> </a:t>
            </a:r>
            <a:r>
              <a:rPr lang="tr-TR" b="1" u="sng" dirty="0" smtClean="0">
                <a:solidFill>
                  <a:srgbClr val="FF0000"/>
                </a:solidFill>
              </a:rPr>
              <a:t>Amaç: </a:t>
            </a:r>
            <a:r>
              <a:rPr lang="tr-TR" dirty="0" smtClean="0"/>
              <a:t>Dünya’nın şeklinin küreye benzediğini anlamak</a:t>
            </a:r>
          </a:p>
          <a:p>
            <a:r>
              <a:rPr lang="tr-TR" sz="2000" b="1" dirty="0" smtClean="0">
                <a:solidFill>
                  <a:srgbClr val="FF0000"/>
                </a:solidFill>
              </a:rPr>
              <a:t>Gerekli Malzemeler</a:t>
            </a:r>
            <a:r>
              <a:rPr lang="tr-TR" sz="2000" b="1" dirty="0" smtClean="0"/>
              <a:t>: </a:t>
            </a:r>
            <a:r>
              <a:rPr lang="tr-TR" sz="2000" dirty="0" smtClean="0"/>
              <a:t>model küre, oyuncak uçak.</a:t>
            </a:r>
          </a:p>
          <a:p>
            <a:r>
              <a:rPr lang="tr-TR" sz="2000" b="1" dirty="0" smtClean="0">
                <a:solidFill>
                  <a:srgbClr val="FF0000"/>
                </a:solidFill>
              </a:rPr>
              <a:t>	İzlenen Yol</a:t>
            </a:r>
          </a:p>
          <a:p>
            <a:r>
              <a:rPr lang="tr-TR" sz="2000" b="1" dirty="0" smtClean="0">
                <a:solidFill>
                  <a:srgbClr val="FF0000"/>
                </a:solidFill>
              </a:rPr>
              <a:t>1</a:t>
            </a:r>
            <a:r>
              <a:rPr lang="tr-TR" sz="2000" dirty="0" smtClean="0"/>
              <a:t>-Dünya’nın bir noktasından </a:t>
            </a:r>
            <a:r>
              <a:rPr lang="tr-TR" sz="2000" dirty="0" err="1" smtClean="0"/>
              <a:t>harek</a:t>
            </a:r>
            <a:r>
              <a:rPr lang="tr-TR" sz="2000" dirty="0" smtClean="0"/>
              <a:t> </a:t>
            </a:r>
            <a:r>
              <a:rPr lang="tr-TR" sz="2000" dirty="0" err="1" smtClean="0"/>
              <a:t>eteden</a:t>
            </a:r>
            <a:r>
              <a:rPr lang="tr-TR" sz="2000" dirty="0" smtClean="0"/>
              <a:t> uçak hep </a:t>
            </a:r>
          </a:p>
          <a:p>
            <a:r>
              <a:rPr lang="tr-TR" sz="2000" dirty="0" smtClean="0"/>
              <a:t>aynı yönde giderek turunu tamamladığında harekete</a:t>
            </a:r>
          </a:p>
          <a:p>
            <a:r>
              <a:rPr lang="tr-TR" sz="2000" dirty="0" smtClean="0"/>
              <a:t> başladığı noktaya gelir mi? Tahmin edelim.</a:t>
            </a:r>
          </a:p>
          <a:p>
            <a:r>
              <a:rPr lang="tr-TR" sz="2000" b="1" dirty="0" smtClean="0">
                <a:solidFill>
                  <a:srgbClr val="FF0000"/>
                </a:solidFill>
              </a:rPr>
              <a:t>2- </a:t>
            </a:r>
            <a:r>
              <a:rPr lang="tr-TR" sz="2000" dirty="0" smtClean="0"/>
              <a:t>Model kürede Türkiye’nin yerini bulalım. Oyuncak uçağı Türkiye’nin üzerinde tutalım</a:t>
            </a:r>
          </a:p>
          <a:p>
            <a:r>
              <a:rPr lang="tr-TR" sz="2000" b="1" dirty="0" smtClean="0">
                <a:solidFill>
                  <a:srgbClr val="FF0000"/>
                </a:solidFill>
              </a:rPr>
              <a:t>3-</a:t>
            </a:r>
            <a:r>
              <a:rPr lang="tr-TR" sz="2000" dirty="0" smtClean="0"/>
              <a:t>Oyuncak uçağı model kürenin etrafında hep aynı yönde olacak şekilde görseldeki gibi hareket ettim (doğudan batıya ya da batıdan doğuya doğru). Uçağın hareketini gözlemleyelim.</a:t>
            </a:r>
          </a:p>
          <a:p>
            <a:endParaRPr lang="tr-TR" sz="1050" dirty="0" smtClean="0"/>
          </a:p>
          <a:p>
            <a:r>
              <a:rPr lang="tr-TR" sz="2400" b="1" u="sng" dirty="0" smtClean="0">
                <a:solidFill>
                  <a:srgbClr val="FF0000"/>
                </a:solidFill>
              </a:rPr>
              <a:t>Sonuç: </a:t>
            </a:r>
            <a:r>
              <a:rPr lang="tr-TR" sz="2400" dirty="0" smtClean="0"/>
              <a:t>Gözlemimiz tahminimizi doğruladı mı? Model küre etrafında hep aynı yönde giden oyuncak uçağın tekrar aynı noktaya gelmesi neyi gösterir?</a:t>
            </a:r>
          </a:p>
          <a:p>
            <a:r>
              <a:rPr lang="tr-TR" sz="2400" dirty="0" smtClean="0"/>
              <a:t>	Dünya’nın şekli düz bir tepsi gibi olsaydı hep aynı yönde giden bir uçak tekrar aynı noktaya gelir miydi? Neden?</a:t>
            </a:r>
            <a:endParaRPr lang="tr-TR" dirty="0"/>
          </a:p>
        </p:txBody>
      </p:sp>
      <p:pic>
        <p:nvPicPr>
          <p:cNvPr id="4099" name="Picture 3"/>
          <p:cNvPicPr>
            <a:picLocks noChangeAspect="1" noChangeArrowheads="1"/>
          </p:cNvPicPr>
          <p:nvPr/>
        </p:nvPicPr>
        <p:blipFill>
          <a:blip r:embed="rId3"/>
          <a:srcRect/>
          <a:stretch>
            <a:fillRect/>
          </a:stretch>
        </p:blipFill>
        <p:spPr bwMode="auto">
          <a:xfrm>
            <a:off x="5643570" y="0"/>
            <a:ext cx="3500430" cy="328612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Dikdörtgen"/>
          <p:cNvSpPr/>
          <p:nvPr/>
        </p:nvSpPr>
        <p:spPr>
          <a:xfrm>
            <a:off x="142844" y="142852"/>
            <a:ext cx="8786874" cy="9233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r>
              <a:rPr lang="tr-TR" dirty="0" smtClean="0"/>
              <a:t>Bir uzay aracının içinde olduğumuzu ve Dünya’dan uzaklaştığımızı hayal edelim. Uzay aracı Dünya’dan uzaklaşırken önce evimizin çatısını sonra evimizin bulunduğu şehrin tamamını görürüz. Bir süre sonra ülkemizi ve Dünya’nın tamamını görürüz. </a:t>
            </a:r>
            <a:endParaRPr lang="tr-TR" dirty="0"/>
          </a:p>
        </p:txBody>
      </p:sp>
      <p:sp>
        <p:nvSpPr>
          <p:cNvPr id="4" name="3 Dikdörtgen"/>
          <p:cNvSpPr/>
          <p:nvPr/>
        </p:nvSpPr>
        <p:spPr>
          <a:xfrm>
            <a:off x="142844" y="1142984"/>
            <a:ext cx="6715172" cy="193899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tr-TR" sz="2400" dirty="0" smtClean="0"/>
              <a:t>Yandaki görselleri inceleyelim. Dünya’nın uzaydan çekilmiş fotoğrafından da anlaşılacağı üzere Dünya’nın şekli küreye benzer. Dünya’nın şeklinin küreye benzediği tüm bilim insanları tarafından kabul edilmektedir. </a:t>
            </a:r>
            <a:endParaRPr lang="tr-TR" sz="2400" dirty="0"/>
          </a:p>
        </p:txBody>
      </p:sp>
      <p:pic>
        <p:nvPicPr>
          <p:cNvPr id="5123" name="Picture 3"/>
          <p:cNvPicPr>
            <a:picLocks noChangeAspect="1" noChangeArrowheads="1"/>
          </p:cNvPicPr>
          <p:nvPr/>
        </p:nvPicPr>
        <p:blipFill>
          <a:blip r:embed="rId2"/>
          <a:srcRect/>
          <a:stretch>
            <a:fillRect/>
          </a:stretch>
        </p:blipFill>
        <p:spPr bwMode="auto">
          <a:xfrm>
            <a:off x="6822758" y="782012"/>
            <a:ext cx="2321242" cy="6075988"/>
          </a:xfrm>
          <a:prstGeom prst="rect">
            <a:avLst/>
          </a:prstGeom>
          <a:ln>
            <a:noFill/>
          </a:ln>
          <a:effectLst>
            <a:softEdge rad="112500"/>
          </a:effectLst>
        </p:spPr>
      </p:pic>
      <p:sp>
        <p:nvSpPr>
          <p:cNvPr id="7" name="6 Dikdörtgen"/>
          <p:cNvSpPr/>
          <p:nvPr/>
        </p:nvSpPr>
        <p:spPr>
          <a:xfrm>
            <a:off x="0" y="1928802"/>
            <a:ext cx="6929454" cy="2246769"/>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tr-TR" sz="2800" dirty="0" smtClean="0"/>
              <a:t>“Hep Aynı Yöne” isimli etkinlikte model küre üzerindeki bir noktadan başlayarak hep aynı yönde hareket ettirdiğimiz uçak, bir süre sonra harekete başladığı noktaya gelmişti. Bu durum bize Dünya’nın küreye benzediğini gösterir. </a:t>
            </a:r>
            <a:endParaRPr lang="tr-TR" sz="2800" dirty="0"/>
          </a:p>
        </p:txBody>
      </p:sp>
      <p:sp>
        <p:nvSpPr>
          <p:cNvPr id="8" name="7 Dikdörtgen"/>
          <p:cNvSpPr/>
          <p:nvPr/>
        </p:nvSpPr>
        <p:spPr>
          <a:xfrm>
            <a:off x="0" y="2643182"/>
            <a:ext cx="6858000" cy="3046988"/>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r>
              <a:rPr lang="tr-TR" sz="2400" dirty="0" smtClean="0"/>
              <a:t>Peki, günlük hayatta hangi varlıkların şekli Dünya’nın şekline benzer? Düşünelim. Düşüncelerimizi arkadaşlarımızla paylaşalım.  Geçmişte yaşamış insanların Dünya’yı uzaydan gözlemlemek veya Dünya’nın uzaydan fotoğrafını çekmek gibi imkânları yoktu. Bu yüzden yaşadıkları dönemin kısıtlı imkânlarını kullanarak Dünya’nın şekliyle ilgili birçok çalışma yapmışlardır. </a:t>
            </a:r>
            <a:endParaRPr lang="tr-TR"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123"/>
                                        </p:tgtEl>
                                        <p:attrNameLst>
                                          <p:attrName>style.visibility</p:attrName>
                                        </p:attrNameLst>
                                      </p:cBhvr>
                                      <p:to>
                                        <p:strVal val="visible"/>
                                      </p:to>
                                    </p:set>
                                    <p:anim calcmode="lin" valueType="num">
                                      <p:cBhvr additive="base">
                                        <p:cTn id="12" dur="500" fill="hold"/>
                                        <p:tgtEl>
                                          <p:spTgt spid="5123"/>
                                        </p:tgtEl>
                                        <p:attrNameLst>
                                          <p:attrName>ppt_x</p:attrName>
                                        </p:attrNameLst>
                                      </p:cBhvr>
                                      <p:tavLst>
                                        <p:tav tm="0">
                                          <p:val>
                                            <p:strVal val="#ppt_x"/>
                                          </p:val>
                                        </p:tav>
                                        <p:tav tm="100000">
                                          <p:val>
                                            <p:strVal val="#ppt_x"/>
                                          </p:val>
                                        </p:tav>
                                      </p:tavLst>
                                    </p:anim>
                                    <p:anim calcmode="lin" valueType="num">
                                      <p:cBhvr additive="base">
                                        <p:cTn id="13"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6" presetClass="exit" presetSubtype="16" fill="hold" grpId="1" nodeType="clickEffect">
                                  <p:stCondLst>
                                    <p:cond delay="0"/>
                                  </p:stCondLst>
                                  <p:childTnLst>
                                    <p:animEffect transition="out" filter="circle(in)">
                                      <p:cBhvr>
                                        <p:cTn id="17" dur="500"/>
                                        <p:tgtEl>
                                          <p:spTgt spid="4"/>
                                        </p:tgtEl>
                                      </p:cBhvr>
                                    </p:animEffect>
                                    <p:set>
                                      <p:cBhvr>
                                        <p:cTn id="18" dur="1" fill="hold">
                                          <p:stCondLst>
                                            <p:cond delay="499"/>
                                          </p:stCondLst>
                                        </p:cTn>
                                        <p:tgtEl>
                                          <p:spTgt spid="4"/>
                                        </p:tgtEl>
                                        <p:attrNameLst>
                                          <p:attrName>style.visibility</p:attrName>
                                        </p:attrNameLst>
                                      </p:cBhvr>
                                      <p:to>
                                        <p:strVal val="hidden"/>
                                      </p:to>
                                    </p:set>
                                  </p:childTnLst>
                                </p:cTn>
                              </p:par>
                            </p:childTnLst>
                          </p:cTn>
                        </p:par>
                        <p:par>
                          <p:cTn id="19" fill="hold">
                            <p:stCondLst>
                              <p:cond delay="500"/>
                            </p:stCondLst>
                            <p:childTnLst>
                              <p:par>
                                <p:cTn id="20" presetID="8" presetClass="entr" presetSubtype="16" fill="hold" grpId="1"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amond(i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xit" presetSubtype="16" fill="hold" grpId="0" nodeType="clickEffect">
                                  <p:stCondLst>
                                    <p:cond delay="0"/>
                                  </p:stCondLst>
                                  <p:childTnLst>
                                    <p:animEffect transition="out" filter="circle(in)">
                                      <p:cBhvr>
                                        <p:cTn id="26" dur="500"/>
                                        <p:tgtEl>
                                          <p:spTgt spid="7"/>
                                        </p:tgtEl>
                                      </p:cBhvr>
                                    </p:animEffect>
                                    <p:set>
                                      <p:cBhvr>
                                        <p:cTn id="27" dur="1" fill="hold">
                                          <p:stCondLst>
                                            <p:cond delay="499"/>
                                          </p:stCondLst>
                                        </p:cTn>
                                        <p:tgtEl>
                                          <p:spTgt spid="7"/>
                                        </p:tgtEl>
                                        <p:attrNameLst>
                                          <p:attrName>style.visibility</p:attrName>
                                        </p:attrNameLst>
                                      </p:cBhvr>
                                      <p:to>
                                        <p:strVal val="hidden"/>
                                      </p:to>
                                    </p:set>
                                  </p:childTnLst>
                                </p:cTn>
                              </p:par>
                            </p:childTnLst>
                          </p:cTn>
                        </p:par>
                        <p:par>
                          <p:cTn id="28" fill="hold">
                            <p:stCondLst>
                              <p:cond delay="500"/>
                            </p:stCondLst>
                            <p:childTnLst>
                              <p:par>
                                <p:cTn id="29" presetID="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7" grpId="0" animBg="1"/>
      <p:bldP spid="7" grpId="1"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a:p>
        </p:txBody>
      </p:sp>
      <p:sp>
        <p:nvSpPr>
          <p:cNvPr id="3" name="2 Dikdörtgen"/>
          <p:cNvSpPr/>
          <p:nvPr/>
        </p:nvSpPr>
        <p:spPr>
          <a:xfrm>
            <a:off x="2143108" y="571480"/>
            <a:ext cx="4429156" cy="523220"/>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r>
              <a:rPr lang="tr-TR" sz="2800" b="1" dirty="0" smtClean="0"/>
              <a:t>    Araştıralım, Öğrenelim      </a:t>
            </a:r>
            <a:r>
              <a:rPr lang="tr-TR" sz="2800" b="1" dirty="0" smtClean="0">
                <a:solidFill>
                  <a:srgbClr val="C00000"/>
                </a:solidFill>
              </a:rPr>
              <a:t>.</a:t>
            </a:r>
            <a:r>
              <a:rPr lang="tr-TR" sz="2800" b="1" dirty="0" smtClean="0"/>
              <a:t>      </a:t>
            </a:r>
            <a:endParaRPr lang="tr-TR" sz="2800" b="1" dirty="0"/>
          </a:p>
        </p:txBody>
      </p:sp>
      <p:pic>
        <p:nvPicPr>
          <p:cNvPr id="6146" name="Picture 2"/>
          <p:cNvPicPr>
            <a:picLocks noChangeAspect="1" noChangeArrowheads="1"/>
          </p:cNvPicPr>
          <p:nvPr/>
        </p:nvPicPr>
        <p:blipFill>
          <a:blip r:embed="rId2"/>
          <a:srcRect/>
          <a:stretch>
            <a:fillRect/>
          </a:stretch>
        </p:blipFill>
        <p:spPr bwMode="auto">
          <a:xfrm>
            <a:off x="0" y="0"/>
            <a:ext cx="2184054" cy="1643050"/>
          </a:xfrm>
          <a:prstGeom prst="rect">
            <a:avLst/>
          </a:prstGeom>
          <a:ln>
            <a:noFill/>
          </a:ln>
          <a:effectLst>
            <a:softEdge rad="112500"/>
          </a:effectLst>
        </p:spPr>
      </p:pic>
      <p:sp>
        <p:nvSpPr>
          <p:cNvPr id="5" name="4 Dikdörtgen"/>
          <p:cNvSpPr/>
          <p:nvPr/>
        </p:nvSpPr>
        <p:spPr>
          <a:xfrm>
            <a:off x="0" y="1571612"/>
            <a:ext cx="9144000" cy="954107"/>
          </a:xfrm>
          <a:prstGeom prst="rect">
            <a:avLst/>
          </a:prstGeom>
        </p:spPr>
        <p:style>
          <a:lnRef idx="0">
            <a:schemeClr val="accent1"/>
          </a:lnRef>
          <a:fillRef idx="3">
            <a:schemeClr val="accent1"/>
          </a:fillRef>
          <a:effectRef idx="3">
            <a:schemeClr val="accent1"/>
          </a:effectRef>
          <a:fontRef idx="minor">
            <a:schemeClr val="lt1"/>
          </a:fontRef>
        </p:style>
        <p:txBody>
          <a:bodyPr wrap="square">
            <a:spAutoFit/>
          </a:bodyPr>
          <a:lstStyle/>
          <a:p>
            <a:r>
              <a:rPr lang="tr-TR" sz="2800" b="1" dirty="0" smtClean="0"/>
              <a:t>Bu konuyu daha iyi anlamak için “Araştıralım, Öğrenelim” bölümündeki çalışmayı yapalım.</a:t>
            </a:r>
            <a:endParaRPr lang="tr-TR" sz="2800" b="1" dirty="0"/>
          </a:p>
        </p:txBody>
      </p:sp>
      <p:sp>
        <p:nvSpPr>
          <p:cNvPr id="6" name="5 Dikdörtgen"/>
          <p:cNvSpPr/>
          <p:nvPr/>
        </p:nvSpPr>
        <p:spPr>
          <a:xfrm>
            <a:off x="928662" y="2571744"/>
            <a:ext cx="6929486" cy="3970318"/>
          </a:xfrm>
          <a:prstGeom prst="rect">
            <a:avLst/>
          </a:prstGeom>
        </p:spPr>
        <p:style>
          <a:lnRef idx="1">
            <a:schemeClr val="accent6"/>
          </a:lnRef>
          <a:fillRef idx="3">
            <a:schemeClr val="accent6"/>
          </a:fillRef>
          <a:effectRef idx="2">
            <a:schemeClr val="accent6"/>
          </a:effectRef>
          <a:fontRef idx="minor">
            <a:schemeClr val="lt1"/>
          </a:fontRef>
        </p:style>
        <p:txBody>
          <a:bodyPr wrap="square">
            <a:spAutoFit/>
          </a:bodyPr>
          <a:lstStyle/>
          <a:p>
            <a:r>
              <a:rPr lang="tr-TR" sz="3600" dirty="0" smtClean="0"/>
              <a:t>Genel Ağ, kitap, dergi gibi çeşitli kaynaklardan Dünya’nın şekliyle ilgili geçmişte öne sürülen görüşleri araştıralım. Elde ettiğimiz bilgileri görsellerle destekleyerek bir poster hazırlayalım. Posteri arkadaşlarımıza sunalım.</a:t>
            </a:r>
            <a:endParaRPr lang="tr-TR"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endParaRPr lang="tr-TR" dirty="0"/>
          </a:p>
        </p:txBody>
      </p:sp>
      <p:pic>
        <p:nvPicPr>
          <p:cNvPr id="7170" name="Picture 2"/>
          <p:cNvPicPr>
            <a:picLocks noChangeAspect="1" noChangeArrowheads="1"/>
          </p:cNvPicPr>
          <p:nvPr/>
        </p:nvPicPr>
        <p:blipFill>
          <a:blip r:embed="rId2"/>
          <a:srcRect/>
          <a:stretch>
            <a:fillRect/>
          </a:stretch>
        </p:blipFill>
        <p:spPr bwMode="auto">
          <a:xfrm>
            <a:off x="2285984" y="66731"/>
            <a:ext cx="5357818" cy="6791269"/>
          </a:xfrm>
          <a:prstGeom prst="rect">
            <a:avLst/>
          </a:prstGeom>
          <a:noFill/>
          <a:ln w="9525">
            <a:noFill/>
            <a:miter lim="800000"/>
            <a:headEnd/>
            <a:tailEnd/>
          </a:ln>
          <a:effectLst/>
        </p:spPr>
      </p:pic>
      <p:sp>
        <p:nvSpPr>
          <p:cNvPr id="5" name="4 Dikdörtgen"/>
          <p:cNvSpPr/>
          <p:nvPr/>
        </p:nvSpPr>
        <p:spPr>
          <a:xfrm>
            <a:off x="142844" y="642918"/>
            <a:ext cx="8929718" cy="5863144"/>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r>
              <a:rPr lang="tr-TR" sz="2500" dirty="0" smtClean="0"/>
              <a:t>Geçmişte yaşamış bazı insanlar Dünya’nın şeklinin küreye benze-</a:t>
            </a:r>
            <a:r>
              <a:rPr lang="tr-TR" sz="2500" dirty="0" err="1" smtClean="0"/>
              <a:t>diğini</a:t>
            </a:r>
            <a:r>
              <a:rPr lang="tr-TR" sz="2500" dirty="0" smtClean="0"/>
              <a:t> ispatlamak için yolculuğa çıkmışlardır. Bu kişilerden biri de </a:t>
            </a:r>
            <a:r>
              <a:rPr lang="tr-TR" sz="2500" dirty="0" err="1" smtClean="0"/>
              <a:t>Magellan’dır</a:t>
            </a:r>
            <a:r>
              <a:rPr lang="tr-TR" sz="2500" dirty="0" smtClean="0"/>
              <a:t> (</a:t>
            </a:r>
            <a:r>
              <a:rPr lang="tr-TR" sz="2500" dirty="0" err="1" smtClean="0"/>
              <a:t>Macellan</a:t>
            </a:r>
            <a:r>
              <a:rPr lang="tr-TR" sz="2500" dirty="0" smtClean="0"/>
              <a:t>). Ünlü bir denizci olan </a:t>
            </a:r>
            <a:r>
              <a:rPr lang="tr-TR" sz="2500" dirty="0" err="1" smtClean="0"/>
              <a:t>Magellan</a:t>
            </a:r>
            <a:r>
              <a:rPr lang="tr-TR" sz="2500" dirty="0" smtClean="0"/>
              <a:t> Dünya’nın şeklinin küreye benzediğini düşünüyordu. Onun düşüncesine göre Dünya’nın şekli küreye benziyorsa belirlediği bir noktadan itibaren sürekli aynı yönde gittiğin-de başladığı noktaya varmalıydı. </a:t>
            </a:r>
            <a:r>
              <a:rPr lang="tr-TR" sz="2500" dirty="0" err="1" smtClean="0"/>
              <a:t>Magellan</a:t>
            </a:r>
            <a:r>
              <a:rPr lang="tr-TR" sz="2500" dirty="0" smtClean="0"/>
              <a:t> ve arkadaşları </a:t>
            </a:r>
            <a:r>
              <a:rPr lang="tr-TR" sz="2500" dirty="0" err="1" smtClean="0"/>
              <a:t>Magellan’ın</a:t>
            </a:r>
            <a:r>
              <a:rPr lang="tr-TR" sz="2500" dirty="0" smtClean="0"/>
              <a:t> bu görüşünü ispatlamak için beş gemi ile İspanya’dan hareket etti. Sürekli batıya doğru yol almaya karar verdiler ama </a:t>
            </a:r>
            <a:r>
              <a:rPr lang="tr-TR" sz="2500" dirty="0" err="1" smtClean="0"/>
              <a:t>Magellan</a:t>
            </a:r>
            <a:r>
              <a:rPr lang="tr-TR" sz="2500" dirty="0" smtClean="0"/>
              <a:t>  (</a:t>
            </a:r>
            <a:r>
              <a:rPr lang="tr-TR" sz="2500" dirty="0" err="1" smtClean="0"/>
              <a:t>Macellan</a:t>
            </a:r>
            <a:r>
              <a:rPr lang="tr-TR" sz="2500" dirty="0" smtClean="0"/>
              <a:t>), 1480-1521 bu yolculuğu tamamlayamadan hayatını kaybetti. </a:t>
            </a:r>
            <a:r>
              <a:rPr lang="tr-TR" sz="2500" dirty="0" err="1" smtClean="0"/>
              <a:t>Magellan’ın</a:t>
            </a:r>
            <a:r>
              <a:rPr lang="tr-TR" sz="2500" dirty="0" smtClean="0"/>
              <a:t> tayfası bu yolculuğu tamamlamaya kararlıydı. Oldukça zor koşullarda gerçekleşen bu yolculukta sadece bir gemi İspanya’ya ulaşmayı başardı. Böylece Dünya’nın şeklinin küreye benzediği kanıtlanmış oldu. Bu yolculuğun bir diğer özelliği de Dünya’nın etrafında bir tam tur atılan ilk yolculuk olmasıdır.</a:t>
            </a:r>
            <a:endParaRPr lang="tr-TR" sz="2500" dirty="0"/>
          </a:p>
        </p:txBody>
      </p:sp>
      <p:pic>
        <p:nvPicPr>
          <p:cNvPr id="6" name="Picture 2"/>
          <p:cNvPicPr>
            <a:picLocks noChangeAspect="1" noChangeArrowheads="1"/>
          </p:cNvPicPr>
          <p:nvPr/>
        </p:nvPicPr>
        <p:blipFill>
          <a:blip r:embed="rId3"/>
          <a:srcRect/>
          <a:stretch>
            <a:fillRect/>
          </a:stretch>
        </p:blipFill>
        <p:spPr bwMode="auto">
          <a:xfrm>
            <a:off x="0" y="285728"/>
            <a:ext cx="9216147" cy="62151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0" y="0"/>
            <a:ext cx="9144000" cy="1000108"/>
          </a:xfrm>
        </p:spPr>
        <p:style>
          <a:lnRef idx="1">
            <a:schemeClr val="accent1"/>
          </a:lnRef>
          <a:fillRef idx="3">
            <a:schemeClr val="accent1"/>
          </a:fillRef>
          <a:effectRef idx="2">
            <a:schemeClr val="accent1"/>
          </a:effectRef>
          <a:fontRef idx="minor">
            <a:schemeClr val="lt1"/>
          </a:fontRef>
        </p:style>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r>
              <a:rPr lang="tr-TR"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Dünya’nın Şekli ile İlgili Geçmişte Öne Sürülen Görüşler</a:t>
            </a:r>
            <a:endParaRPr lang="tr-TR"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9218" name="Picture 2"/>
          <p:cNvPicPr>
            <a:picLocks noChangeAspect="1" noChangeArrowheads="1"/>
          </p:cNvPicPr>
          <p:nvPr/>
        </p:nvPicPr>
        <p:blipFill>
          <a:blip r:embed="rId2"/>
          <a:srcRect/>
          <a:stretch>
            <a:fillRect/>
          </a:stretch>
        </p:blipFill>
        <p:spPr bwMode="auto">
          <a:xfrm>
            <a:off x="0" y="1142984"/>
            <a:ext cx="8429652" cy="5541805"/>
          </a:xfrm>
          <a:prstGeom prst="rect">
            <a:avLst/>
          </a:prstGeom>
          <a:noFill/>
          <a:ln w="9525">
            <a:noFill/>
            <a:miter lim="800000"/>
            <a:headEnd/>
            <a:tailEnd/>
          </a:ln>
          <a:effectLst/>
        </p:spPr>
      </p:pic>
      <p:sp>
        <p:nvSpPr>
          <p:cNvPr id="5" name="4 Dikdörtgen"/>
          <p:cNvSpPr/>
          <p:nvPr/>
        </p:nvSpPr>
        <p:spPr>
          <a:xfrm>
            <a:off x="0" y="1142984"/>
            <a:ext cx="9144000" cy="5909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r>
              <a:rPr lang="tr-TR" sz="2700" dirty="0" smtClean="0"/>
              <a:t>Eski dönemlerde insanlar Dünya’nın şeklini merak etmiş, bununla ilgili değişik görüşler öne sürmüşlerdir. O dönemlerde bilim ve teknoloji henüz gelişmemişti. İnsanlar yaşadıkları yerlerde sınırlı olanaklarla gözlemler yapıyor, tahminlerde bulunuyorlardı. Bugünkü gibi ayrıntılı gözlemler yapmayı sağla-yan teknolojik araçlar yoktu. Bu nedenle gözlemlerine dayanarak Dünya’nın şekli ile ilgili farklı görüşlere sahiptiler. Binlerce yıl önce bazı insanlar, Dünya’nın düz bir tepsi gibi olduğuna inanı-</a:t>
            </a:r>
            <a:r>
              <a:rPr lang="tr-TR" sz="2700" dirty="0" err="1" smtClean="0"/>
              <a:t>yorlardı</a:t>
            </a:r>
            <a:r>
              <a:rPr lang="tr-TR" sz="2700" dirty="0" smtClean="0"/>
              <a:t>. Hatta denizde gemilerle fazla ilerlediklerinde Dünya’nın kenarından boşluğa düşeceklerini sanıyorlardı. Bazı insanlar Dünya’nın bir öküzün boynuzları arasında olduğunu düşünüyordu. Bazı kesimler ise Dünya’nın kaplumbağa sırtındaki dört fil tarafından taşındığını düşünüyordu. Bazı insanlar ise Dünya’nın küp şeklinde olduğunu düşünmüştü.</a:t>
            </a:r>
            <a:endParaRPr lang="tr-TR" sz="2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0" y="0"/>
            <a:ext cx="9144000" cy="1143000"/>
          </a:xfrm>
        </p:spPr>
        <p:style>
          <a:lnRef idx="1">
            <a:schemeClr val="accent2"/>
          </a:lnRef>
          <a:fillRef idx="2">
            <a:schemeClr val="accent2"/>
          </a:fillRef>
          <a:effectRef idx="1">
            <a:schemeClr val="accent2"/>
          </a:effectRef>
          <a:fontRef idx="minor">
            <a:schemeClr val="dk1"/>
          </a:fontRef>
        </p:style>
        <p:txBody>
          <a:bodyPr>
            <a:noAutofit/>
          </a:bodyPr>
          <a:lstStyle/>
          <a:p>
            <a:r>
              <a:rPr lang="tr-TR" sz="2800" dirty="0" smtClean="0"/>
              <a:t>Bilim tarihinde farklı uygarlıkların Dünya’nın şekli ile ilgili ileri sürdüğü görüşlerden bazılarını öğrenelim. Bunun için aşağıdaki açıklamaları okuyalım.</a:t>
            </a:r>
            <a:endParaRPr lang="tr-TR" sz="2800" dirty="0"/>
          </a:p>
        </p:txBody>
      </p:sp>
      <p:pic>
        <p:nvPicPr>
          <p:cNvPr id="10242" name="Picture 2"/>
          <p:cNvPicPr>
            <a:picLocks noChangeAspect="1" noChangeArrowheads="1"/>
          </p:cNvPicPr>
          <p:nvPr/>
        </p:nvPicPr>
        <p:blipFill>
          <a:blip r:embed="rId2"/>
          <a:srcRect/>
          <a:stretch>
            <a:fillRect/>
          </a:stretch>
        </p:blipFill>
        <p:spPr bwMode="auto">
          <a:xfrm>
            <a:off x="0" y="1214422"/>
            <a:ext cx="4071934" cy="4071934"/>
          </a:xfrm>
          <a:prstGeom prst="rect">
            <a:avLst/>
          </a:prstGeom>
          <a:noFill/>
          <a:ln w="9525">
            <a:noFill/>
            <a:miter lim="800000"/>
            <a:headEnd/>
            <a:tailEnd/>
          </a:ln>
          <a:effectLst/>
        </p:spPr>
      </p:pic>
      <p:sp>
        <p:nvSpPr>
          <p:cNvPr id="4" name="3 Dikdörtgen"/>
          <p:cNvSpPr/>
          <p:nvPr/>
        </p:nvSpPr>
        <p:spPr>
          <a:xfrm>
            <a:off x="0" y="5286388"/>
            <a:ext cx="4214810" cy="923330"/>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tr-TR" sz="5400" b="1" dirty="0" smtClean="0"/>
              <a:t>Eski Mısırlılar</a:t>
            </a:r>
            <a:endParaRPr lang="tr-TR" sz="5400" b="1" dirty="0"/>
          </a:p>
        </p:txBody>
      </p:sp>
      <p:sp>
        <p:nvSpPr>
          <p:cNvPr id="5" name="4 Dikdörtgen"/>
          <p:cNvSpPr/>
          <p:nvPr/>
        </p:nvSpPr>
        <p:spPr>
          <a:xfrm>
            <a:off x="4071934" y="1071546"/>
            <a:ext cx="5072066" cy="5693866"/>
          </a:xfrm>
          <a:prstGeom prst="rect">
            <a:avLst/>
          </a:prstGeom>
        </p:spPr>
        <p:style>
          <a:lnRef idx="1">
            <a:schemeClr val="accent3"/>
          </a:lnRef>
          <a:fillRef idx="3">
            <a:schemeClr val="accent3"/>
          </a:fillRef>
          <a:effectRef idx="2">
            <a:schemeClr val="accent3"/>
          </a:effectRef>
          <a:fontRef idx="minor">
            <a:schemeClr val="lt1"/>
          </a:fontRef>
        </p:style>
        <p:txBody>
          <a:bodyPr wrap="square">
            <a:spAutoFit/>
          </a:bodyPr>
          <a:lstStyle/>
          <a:p>
            <a:r>
              <a:rPr lang="tr-TR" sz="3600" dirty="0" smtClean="0"/>
              <a:t>Bizim görüşümüze göre Dünya düz ve dikdörtgen biçimindedir. Gökyüzü Dünya’nın dört köşesindeki dört sütun üzerinde durmaktadır. Dünya’nın sınırları-</a:t>
            </a:r>
            <a:r>
              <a:rPr lang="tr-TR" sz="3600" dirty="0" err="1" smtClean="0"/>
              <a:t>nın</a:t>
            </a:r>
            <a:r>
              <a:rPr lang="tr-TR" sz="3600" dirty="0" smtClean="0"/>
              <a:t> ötesinde geniş, başı sonu ol</a:t>
            </a:r>
            <a:r>
              <a:rPr lang="tr-TR" sz="4000" dirty="0" smtClean="0"/>
              <a:t>maya</a:t>
            </a:r>
            <a:r>
              <a:rPr lang="tr-TR" sz="3600" dirty="0" smtClean="0"/>
              <a:t>n, sürekli akan bir akarsu vardır.</a:t>
            </a:r>
            <a:endParaRPr lang="tr-TR"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242"/>
                                        </p:tgtEl>
                                        <p:attrNameLst>
                                          <p:attrName>style.visibility</p:attrName>
                                        </p:attrNameLst>
                                      </p:cBhvr>
                                      <p:to>
                                        <p:strVal val="visible"/>
                                      </p:to>
                                    </p:set>
                                    <p:animEffect transition="in" filter="circle(in)">
                                      <p:cBhvr>
                                        <p:cTn id="12" dur="500"/>
                                        <p:tgtEl>
                                          <p:spTgt spid="10242"/>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ox(i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TotalTime>
  <Words>679</Words>
  <Application>Microsoft Office PowerPoint</Application>
  <PresentationFormat>Ekran Gösterisi (4:3)</PresentationFormat>
  <Paragraphs>51</Paragraphs>
  <Slides>15</Slides>
  <Notes>1</Notes>
  <HiddenSlides>0</HiddenSlides>
  <MMClips>0</MMClips>
  <ScaleCrop>false</ScaleCrop>
  <HeadingPairs>
    <vt:vector size="4" baseType="variant">
      <vt:variant>
        <vt:lpstr>Tema</vt:lpstr>
      </vt:variant>
      <vt:variant>
        <vt:i4>1</vt:i4>
      </vt:variant>
      <vt:variant>
        <vt:lpstr>Slayt Başlıkları</vt:lpstr>
      </vt:variant>
      <vt:variant>
        <vt:i4>15</vt:i4>
      </vt:variant>
    </vt:vector>
  </HeadingPairs>
  <TitlesOfParts>
    <vt:vector size="16" baseType="lpstr">
      <vt:lpstr>Ofis Teması</vt:lpstr>
      <vt:lpstr>PowerPoint Sunusu</vt:lpstr>
      <vt:lpstr>PowerPoint Sunusu</vt:lpstr>
      <vt:lpstr>PowerPoint Sunusu</vt:lpstr>
      <vt:lpstr>PowerPoint Sunusu</vt:lpstr>
      <vt:lpstr>PowerPoint Sunusu</vt:lpstr>
      <vt:lpstr>PowerPoint Sunusu</vt:lpstr>
      <vt:lpstr>PowerPoint Sunusu</vt:lpstr>
      <vt:lpstr>Dünya’nın Şekli ile İlgili Geçmişte Öne Sürülen Görüşler</vt:lpstr>
      <vt:lpstr>Bilim tarihinde farklı uygarlıkların Dünya’nın şekli ile ilgili ileri sürdüğü görüşlerden bazılarını öğrenelim. Bunun için aşağıdaki açıklamaları okuyalım.</vt:lpstr>
      <vt:lpstr>Bilim tarihinde farklı uygarlıkların Dünya’nın şekli ile ilgili ileri sürdüğü görüşlerden bazılarını öğrenelim. Bunun için aşağıdaki açıklamaları okuyalım.</vt:lpstr>
      <vt:lpstr>Bilim tarihinde farklı uygarlıkların Dünya’nın şekli ile ilgili ileri sürdüğü görüşlerden bazılarını öğrenelim. Bunun için aşağıdaki açıklamaları okuyalım.</vt:lpstr>
      <vt:lpstr>Bilim tarihinde farklı uygarlıkların Dünya’nın şekli ile ilgili ileri sürdüğü görüşlerden bazılarını öğrenelim. Bunun için aşağıdaki açıklamaları okuyalım.</vt:lpstr>
      <vt:lpstr>Bilim tarihinde farklı uygarlıkların Dünya’nın şekli ile ilgili ileri sürdüğü görüşlerden bazılarını öğrenelim. Bunun için aşağıdaki açıklamaları okuyalım.</vt:lpstr>
      <vt:lpstr>PowerPoint Sunusu</vt:lpstr>
      <vt:lpstr>PowerPoint Sunusu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USER</dc:creator>
  <cp:lastModifiedBy>Buro</cp:lastModifiedBy>
  <cp:revision>14</cp:revision>
  <dcterms:created xsi:type="dcterms:W3CDTF">2020-09-21T21:19:48Z</dcterms:created>
  <dcterms:modified xsi:type="dcterms:W3CDTF">2020-09-22T07:33:24Z</dcterms:modified>
</cp:coreProperties>
</file>