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67" r:id="rId21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30846E-F419-4DEA-8288-7D9AD67153A8}" v="15" dt="2020-09-20T15:07:27.4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672" y="-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D61F1-498E-4CF7-8199-9E2340B1C748}" type="datetimeFigureOut">
              <a:rPr lang="tr-TR" smtClean="0"/>
              <a:t>22.09.2020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6CB200-B5B0-4BFE-9BA1-E7B5012F8707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www.</a:t>
            </a:r>
            <a:r>
              <a:rPr lang="tr-TR" dirty="0" err="1" smtClean="0"/>
              <a:t>egitimhane</a:t>
            </a:r>
            <a:r>
              <a:rPr lang="tr-TR" dirty="0" smtClean="0"/>
              <a:t>.com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CB200-B5B0-4BFE-9BA1-E7B5012F8707}" type="slidenum">
              <a:rPr lang="tr-TR" smtClean="0"/>
              <a:t>1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45408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6627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13298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76144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xmlns="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33815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xmlns="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39244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xmlns="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37336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11382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7489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4113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4650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88300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75" r:id="rId7"/>
    <p:sldLayoutId id="2147483676" r:id="rId8"/>
    <p:sldLayoutId id="2147483677" r:id="rId9"/>
    <p:sldLayoutId id="2147483678" r:id="rId10"/>
    <p:sldLayoutId id="214748368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3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xmlns="" id="{2FDF0794-1B86-42B2-B8C7-F60123E638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EDFD1F59-6664-49D4-8D53-FEB67524BC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12624" b="3421"/>
          <a:stretch/>
        </p:blipFill>
        <p:spPr>
          <a:xfrm>
            <a:off x="20" y="-28053"/>
            <a:ext cx="12191980" cy="6858000"/>
          </a:xfrm>
          <a:prstGeom prst="rect">
            <a:avLst/>
          </a:prstGeom>
        </p:spPr>
      </p:pic>
      <p:sp>
        <p:nvSpPr>
          <p:cNvPr id="7" name="Rectangle 9">
            <a:extLst>
              <a:ext uri="{FF2B5EF4-FFF2-40B4-BE49-F238E27FC236}">
                <a16:creationId xmlns:a16="http://schemas.microsoft.com/office/drawing/2014/main" xmlns="" id="{EEFC1EB0-DB92-4E98-B3A9-0CD6FA5A8B6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6200000">
            <a:off x="338326" y="-341385"/>
            <a:ext cx="6858003" cy="7540754"/>
          </a:xfrm>
          <a:prstGeom prst="rect">
            <a:avLst/>
          </a:prstGeom>
          <a:gradFill flip="none" rotWithShape="1">
            <a:gsLst>
              <a:gs pos="48000">
                <a:schemeClr val="tx1">
                  <a:alpha val="25000"/>
                </a:schemeClr>
              </a:gs>
              <a:gs pos="85000">
                <a:schemeClr val="tx1">
                  <a:alpha val="45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3F5B2EB3-9D12-4FF1-AEC9-6FD2B57AE3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277" y="1475234"/>
            <a:ext cx="3214307" cy="2901694"/>
          </a:xfrm>
        </p:spPr>
        <p:txBody>
          <a:bodyPr anchor="b">
            <a:normAutofit/>
          </a:bodyPr>
          <a:lstStyle/>
          <a:p>
            <a:r>
              <a:rPr lang="tr-TR" sz="4100" dirty="0">
                <a:solidFill>
                  <a:schemeClr val="bg1"/>
                </a:solidFill>
              </a:rPr>
              <a:t>DÖRT BASAMAKLI DOĞAL SAYILAR</a:t>
            </a:r>
          </a:p>
        </p:txBody>
      </p:sp>
      <p:cxnSp>
        <p:nvCxnSpPr>
          <p:cNvPr id="9" name="Straight Connector 11">
            <a:extLst>
              <a:ext uri="{FF2B5EF4-FFF2-40B4-BE49-F238E27FC236}">
                <a16:creationId xmlns:a16="http://schemas.microsoft.com/office/drawing/2014/main" xmlns="" id="{96D07482-83A3-4451-943C-B469610829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06950" y="4508519"/>
            <a:ext cx="310896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26289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xmlns="" id="{23253050-B33F-4231-854B-EC25E55FADC8}"/>
              </a:ext>
            </a:extLst>
          </p:cNvPr>
          <p:cNvSpPr txBox="1"/>
          <p:nvPr/>
        </p:nvSpPr>
        <p:spPr>
          <a:xfrm>
            <a:off x="870857" y="537029"/>
            <a:ext cx="1053737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Okunuşları verilen sayıları yazalım.</a:t>
            </a:r>
          </a:p>
          <a:p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İki bin yüz seksen bir : ……….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Altı bin dokuz yüz elli sekiz : ………….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Dokuz bin dokuz : …………..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Üç bin otuz altı : …………..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Yedi bin bir : …………</a:t>
            </a:r>
          </a:p>
          <a:p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7041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xmlns="" id="{4EA30953-7F5B-40DC-A820-4E972A2ACD43}"/>
              </a:ext>
            </a:extLst>
          </p:cNvPr>
          <p:cNvSpPr txBox="1"/>
          <p:nvPr/>
        </p:nvSpPr>
        <p:spPr>
          <a:xfrm>
            <a:off x="1175657" y="885372"/>
            <a:ext cx="936171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İki bin yüz seksen bir : 2181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Altı bin dokuz yüz elli sekiz : 6958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Dokuz bin dokuz : 9009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Üç bin otuz altı : 3036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Yedi bin bir : 7001</a:t>
            </a:r>
          </a:p>
        </p:txBody>
      </p:sp>
    </p:spTree>
    <p:extLst>
      <p:ext uri="{BB962C8B-B14F-4D97-AF65-F5344CB8AC3E}">
        <p14:creationId xmlns:p14="http://schemas.microsoft.com/office/powerpoint/2010/main" xmlns="" val="1459920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>
            <a:extLst>
              <a:ext uri="{FF2B5EF4-FFF2-40B4-BE49-F238E27FC236}">
                <a16:creationId xmlns:a16="http://schemas.microsoft.com/office/drawing/2014/main" xmlns="" id="{52183453-F76D-46D3-A16B-AC7173D9963C}"/>
              </a:ext>
            </a:extLst>
          </p:cNvPr>
          <p:cNvSpPr txBox="1"/>
          <p:nvPr/>
        </p:nvSpPr>
        <p:spPr>
          <a:xfrm>
            <a:off x="759655" y="900332"/>
            <a:ext cx="106773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Rakamları birbirinden farklı dört basamaklı en büyük sayı kaçtır?</a:t>
            </a:r>
          </a:p>
        </p:txBody>
      </p:sp>
    </p:spTree>
    <p:extLst>
      <p:ext uri="{BB962C8B-B14F-4D97-AF65-F5344CB8AC3E}">
        <p14:creationId xmlns:p14="http://schemas.microsoft.com/office/powerpoint/2010/main" xmlns="" val="6212235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xmlns="" id="{9FB55952-D0EC-4EDA-A81F-0A5CEF5C5036}"/>
              </a:ext>
            </a:extLst>
          </p:cNvPr>
          <p:cNvSpPr txBox="1"/>
          <p:nvPr/>
        </p:nvSpPr>
        <p:spPr>
          <a:xfrm>
            <a:off x="3319975" y="1875505"/>
            <a:ext cx="86516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latin typeface="Arial" panose="020B0604020202020204" pitchFamily="34" charset="0"/>
                <a:cs typeface="Arial" panose="020B0604020202020204" pitchFamily="34" charset="0"/>
              </a:rPr>
              <a:t>9 8 7 6</a:t>
            </a:r>
          </a:p>
        </p:txBody>
      </p:sp>
    </p:spTree>
    <p:extLst>
      <p:ext uri="{BB962C8B-B14F-4D97-AF65-F5344CB8AC3E}">
        <p14:creationId xmlns:p14="http://schemas.microsoft.com/office/powerpoint/2010/main" xmlns="" val="2661887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xmlns="" id="{0814E8E2-E839-4E13-9EEA-0E458955A116}"/>
              </a:ext>
            </a:extLst>
          </p:cNvPr>
          <p:cNvSpPr txBox="1"/>
          <p:nvPr/>
        </p:nvSpPr>
        <p:spPr>
          <a:xfrm>
            <a:off x="1097280" y="1406769"/>
            <a:ext cx="99458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‘’5 birlik + 4 onluk + 8 binlik’’ şeklinde çözümlenen sayı kaçtır?</a:t>
            </a:r>
          </a:p>
        </p:txBody>
      </p:sp>
    </p:spTree>
    <p:extLst>
      <p:ext uri="{BB962C8B-B14F-4D97-AF65-F5344CB8AC3E}">
        <p14:creationId xmlns:p14="http://schemas.microsoft.com/office/powerpoint/2010/main" xmlns="" val="2167800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>
            <a:extLst>
              <a:ext uri="{FF2B5EF4-FFF2-40B4-BE49-F238E27FC236}">
                <a16:creationId xmlns:a16="http://schemas.microsoft.com/office/drawing/2014/main" xmlns="" id="{FA095DA9-D776-45B3-86BB-3EDC912D0F23}"/>
              </a:ext>
            </a:extLst>
          </p:cNvPr>
          <p:cNvSpPr txBox="1"/>
          <p:nvPr/>
        </p:nvSpPr>
        <p:spPr>
          <a:xfrm>
            <a:off x="928468" y="459903"/>
            <a:ext cx="991772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        5 birlik + 4 onluk + 8 binlik</a:t>
            </a:r>
          </a:p>
          <a:p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       5                 40              8000</a:t>
            </a:r>
          </a:p>
          <a:p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	           </a:t>
            </a:r>
            <a:r>
              <a:rPr lang="tr-TR" sz="8000" dirty="0">
                <a:latin typeface="Arial" panose="020B0604020202020204" pitchFamily="34" charset="0"/>
                <a:cs typeface="Arial" panose="020B0604020202020204" pitchFamily="34" charset="0"/>
              </a:rPr>
              <a:t>8045</a:t>
            </a:r>
          </a:p>
          <a:p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Düz Ok Bağlayıcısı 4">
            <a:extLst>
              <a:ext uri="{FF2B5EF4-FFF2-40B4-BE49-F238E27FC236}">
                <a16:creationId xmlns:a16="http://schemas.microsoft.com/office/drawing/2014/main" xmlns="" id="{B8238178-F2C8-4FAC-8CCA-5DB24000664E}"/>
              </a:ext>
            </a:extLst>
          </p:cNvPr>
          <p:cNvCxnSpPr/>
          <p:nvPr/>
        </p:nvCxnSpPr>
        <p:spPr>
          <a:xfrm flipH="1">
            <a:off x="2305929" y="1111348"/>
            <a:ext cx="703385" cy="101287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Düz Ok Bağlayıcısı 5">
            <a:extLst>
              <a:ext uri="{FF2B5EF4-FFF2-40B4-BE49-F238E27FC236}">
                <a16:creationId xmlns:a16="http://schemas.microsoft.com/office/drawing/2014/main" xmlns="" id="{4DF083AC-2CEA-4C09-BF4E-A662975ED34A}"/>
              </a:ext>
            </a:extLst>
          </p:cNvPr>
          <p:cNvCxnSpPr>
            <a:cxnSpLocks/>
          </p:cNvCxnSpPr>
          <p:nvPr/>
        </p:nvCxnSpPr>
        <p:spPr>
          <a:xfrm flipH="1">
            <a:off x="5055576" y="1111348"/>
            <a:ext cx="1" cy="108321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Düz Ok Bağlayıcısı 7">
            <a:extLst>
              <a:ext uri="{FF2B5EF4-FFF2-40B4-BE49-F238E27FC236}">
                <a16:creationId xmlns:a16="http://schemas.microsoft.com/office/drawing/2014/main" xmlns="" id="{5110B48C-4075-4446-B4A5-854FCBB3F3FD}"/>
              </a:ext>
            </a:extLst>
          </p:cNvPr>
          <p:cNvCxnSpPr>
            <a:cxnSpLocks/>
          </p:cNvCxnSpPr>
          <p:nvPr/>
        </p:nvCxnSpPr>
        <p:spPr>
          <a:xfrm>
            <a:off x="7136422" y="1111348"/>
            <a:ext cx="649456" cy="93306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87359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xmlns="" id="{D37D544D-9959-4C5F-8000-FDD655F40DE6}"/>
              </a:ext>
            </a:extLst>
          </p:cNvPr>
          <p:cNvSpPr txBox="1"/>
          <p:nvPr/>
        </p:nvSpPr>
        <p:spPr>
          <a:xfrm>
            <a:off x="1195754" y="1406769"/>
            <a:ext cx="92846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 </a:t>
            </a:r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‘’ 4370’’ sayısının sayı değerleri toplamı kaçtır?</a:t>
            </a:r>
          </a:p>
        </p:txBody>
      </p:sp>
    </p:spTree>
    <p:extLst>
      <p:ext uri="{BB962C8B-B14F-4D97-AF65-F5344CB8AC3E}">
        <p14:creationId xmlns:p14="http://schemas.microsoft.com/office/powerpoint/2010/main" xmlns="" val="14222887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xmlns="" id="{7F8D2EE8-53BE-463F-905C-C6139B366159}"/>
              </a:ext>
            </a:extLst>
          </p:cNvPr>
          <p:cNvSpPr txBox="1"/>
          <p:nvPr/>
        </p:nvSpPr>
        <p:spPr>
          <a:xfrm>
            <a:off x="1983545" y="1589649"/>
            <a:ext cx="7863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4370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4 + 3 + 7 + 0 = 14</a:t>
            </a:r>
          </a:p>
        </p:txBody>
      </p:sp>
    </p:spTree>
    <p:extLst>
      <p:ext uri="{BB962C8B-B14F-4D97-AF65-F5344CB8AC3E}">
        <p14:creationId xmlns:p14="http://schemas.microsoft.com/office/powerpoint/2010/main" xmlns="" val="23086459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xmlns="" id="{F3DFB8F2-5A61-4861-9F68-B2E560AB8B3C}"/>
              </a:ext>
            </a:extLst>
          </p:cNvPr>
          <p:cNvSpPr txBox="1"/>
          <p:nvPr/>
        </p:nvSpPr>
        <p:spPr>
          <a:xfrm>
            <a:off x="1134794" y="388662"/>
            <a:ext cx="928467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</a:t>
            </a:r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 Gösterilen basamaklardaki rakamların basamak değeri toplamı kaçtır?</a:t>
            </a:r>
          </a:p>
          <a:p>
            <a:endParaRPr lang="tr-TR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1 7 8 8</a:t>
            </a:r>
          </a:p>
          <a:p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</a:p>
          <a:p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Düz Bağlayıcı 3">
            <a:extLst>
              <a:ext uri="{FF2B5EF4-FFF2-40B4-BE49-F238E27FC236}">
                <a16:creationId xmlns:a16="http://schemas.microsoft.com/office/drawing/2014/main" xmlns="" id="{6C1942E0-1FE1-473B-BDD8-5B1F29CBCABE}"/>
              </a:ext>
            </a:extLst>
          </p:cNvPr>
          <p:cNvCxnSpPr/>
          <p:nvPr/>
        </p:nvCxnSpPr>
        <p:spPr>
          <a:xfrm>
            <a:off x="1772529" y="3559127"/>
            <a:ext cx="0" cy="15193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Düz Ok Bağlayıcısı 5">
            <a:extLst>
              <a:ext uri="{FF2B5EF4-FFF2-40B4-BE49-F238E27FC236}">
                <a16:creationId xmlns:a16="http://schemas.microsoft.com/office/drawing/2014/main" xmlns="" id="{4C4980F6-EFA4-4072-8AB6-841F65DB8972}"/>
              </a:ext>
            </a:extLst>
          </p:cNvPr>
          <p:cNvCxnSpPr/>
          <p:nvPr/>
        </p:nvCxnSpPr>
        <p:spPr>
          <a:xfrm>
            <a:off x="1772529" y="5078438"/>
            <a:ext cx="1744394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xmlns="" id="{36077A86-691C-42F2-8FF2-2D1F427142A8}"/>
              </a:ext>
            </a:extLst>
          </p:cNvPr>
          <p:cNvCxnSpPr/>
          <p:nvPr/>
        </p:nvCxnSpPr>
        <p:spPr>
          <a:xfrm>
            <a:off x="2278966" y="3559127"/>
            <a:ext cx="0" cy="75965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Düz Ok Bağlayıcısı 9">
            <a:extLst>
              <a:ext uri="{FF2B5EF4-FFF2-40B4-BE49-F238E27FC236}">
                <a16:creationId xmlns:a16="http://schemas.microsoft.com/office/drawing/2014/main" xmlns="" id="{A89869E4-8DC6-4891-85B2-C0A4875EDD84}"/>
              </a:ext>
            </a:extLst>
          </p:cNvPr>
          <p:cNvCxnSpPr/>
          <p:nvPr/>
        </p:nvCxnSpPr>
        <p:spPr>
          <a:xfrm>
            <a:off x="2278966" y="4318782"/>
            <a:ext cx="113948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281513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xmlns="" id="{0BA57FE7-0AE8-4832-A493-6C8125D2682A}"/>
              </a:ext>
            </a:extLst>
          </p:cNvPr>
          <p:cNvSpPr txBox="1"/>
          <p:nvPr/>
        </p:nvSpPr>
        <p:spPr>
          <a:xfrm>
            <a:off x="1026942" y="502107"/>
            <a:ext cx="983331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lain"/>
            </a:pPr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7  8  8</a:t>
            </a:r>
          </a:p>
          <a:p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                   8 x 10 = 80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7 x 100 = 700</a:t>
            </a:r>
          </a:p>
          <a:p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			700 + 80 = 780</a:t>
            </a:r>
          </a:p>
          <a:p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Düz Bağlayıcı 3">
            <a:extLst>
              <a:ext uri="{FF2B5EF4-FFF2-40B4-BE49-F238E27FC236}">
                <a16:creationId xmlns:a16="http://schemas.microsoft.com/office/drawing/2014/main" xmlns="" id="{4C31E868-9CE6-4672-9D6D-4727F1919737}"/>
              </a:ext>
            </a:extLst>
          </p:cNvPr>
          <p:cNvCxnSpPr>
            <a:cxnSpLocks/>
          </p:cNvCxnSpPr>
          <p:nvPr/>
        </p:nvCxnSpPr>
        <p:spPr>
          <a:xfrm>
            <a:off x="1983545" y="1324122"/>
            <a:ext cx="0" cy="140325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Düz Ok Bağlayıcısı 5">
            <a:extLst>
              <a:ext uri="{FF2B5EF4-FFF2-40B4-BE49-F238E27FC236}">
                <a16:creationId xmlns:a16="http://schemas.microsoft.com/office/drawing/2014/main" xmlns="" id="{024FF5E1-F8C6-4370-AB15-9D5EDA673C76}"/>
              </a:ext>
            </a:extLst>
          </p:cNvPr>
          <p:cNvCxnSpPr/>
          <p:nvPr/>
        </p:nvCxnSpPr>
        <p:spPr>
          <a:xfrm>
            <a:off x="1983545" y="2727374"/>
            <a:ext cx="184286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xmlns="" id="{0A623A1E-32A1-450D-AC73-EF7F686B42EB}"/>
              </a:ext>
            </a:extLst>
          </p:cNvPr>
          <p:cNvCxnSpPr/>
          <p:nvPr/>
        </p:nvCxnSpPr>
        <p:spPr>
          <a:xfrm>
            <a:off x="2532185" y="1324122"/>
            <a:ext cx="0" cy="95660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Düz Ok Bağlayıcısı 9">
            <a:extLst>
              <a:ext uri="{FF2B5EF4-FFF2-40B4-BE49-F238E27FC236}">
                <a16:creationId xmlns:a16="http://schemas.microsoft.com/office/drawing/2014/main" xmlns="" id="{6479EA02-7F1E-4D70-8CB9-9F258D6B2166}"/>
              </a:ext>
            </a:extLst>
          </p:cNvPr>
          <p:cNvCxnSpPr/>
          <p:nvPr/>
        </p:nvCxnSpPr>
        <p:spPr>
          <a:xfrm>
            <a:off x="2532185" y="2294793"/>
            <a:ext cx="109728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20899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xmlns="" id="{DADAF08C-0404-41E8-B162-4FC196CDF1A6}"/>
              </a:ext>
            </a:extLst>
          </p:cNvPr>
          <p:cNvSpPr txBox="1"/>
          <p:nvPr/>
        </p:nvSpPr>
        <p:spPr>
          <a:xfrm>
            <a:off x="1899138" y="1505243"/>
            <a:ext cx="8187397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tr-TR" sz="4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2925 sayısının basamaklarını gösterelim</a:t>
            </a:r>
            <a:r>
              <a:rPr lang="tr-TR" dirty="0"/>
              <a:t>.</a:t>
            </a:r>
          </a:p>
          <a:p>
            <a:pPr marL="342900" indent="-342900">
              <a:buAutoNum type="arabicPeriod"/>
            </a:pPr>
            <a:endParaRPr lang="tr-TR" dirty="0"/>
          </a:p>
          <a:p>
            <a:pPr marL="342900" indent="-342900">
              <a:buAutoNum type="arabicPeriod"/>
            </a:pPr>
            <a:endParaRPr lang="tr-TR" dirty="0"/>
          </a:p>
          <a:p>
            <a:pPr marL="342900" indent="-342900">
              <a:buAutoNum type="arabicPeriod"/>
            </a:pP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37695779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39E3965E-AC41-4711-9D10-E25ABB132D8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1F5DC8C3-BA5F-4EED-BB9A-A14272BD82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2FDF0794-1B86-42B2-B8C7-F60123E638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İçerik Yer Tutucusu 5" descr="bina, açık hava, yol, cadde içeren bir resim&#10;&#10;Açıklama otomatik olarak oluşturuldu">
            <a:extLst>
              <a:ext uri="{FF2B5EF4-FFF2-40B4-BE49-F238E27FC236}">
                <a16:creationId xmlns:a16="http://schemas.microsoft.com/office/drawing/2014/main" xmlns="" id="{5DE1544D-7408-4328-B781-CCB4A2AE60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EEFC1EB0-DB92-4E98-B3A9-0CD6FA5A8B6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6200000">
            <a:off x="338326" y="-341385"/>
            <a:ext cx="6858003" cy="7540754"/>
          </a:xfrm>
          <a:prstGeom prst="rect">
            <a:avLst/>
          </a:prstGeom>
          <a:gradFill flip="none" rotWithShape="1">
            <a:gsLst>
              <a:gs pos="48000">
                <a:schemeClr val="tx1">
                  <a:alpha val="25000"/>
                </a:schemeClr>
              </a:gs>
              <a:gs pos="85000">
                <a:schemeClr val="tx1">
                  <a:alpha val="45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BBD236B0-3512-488E-AA99-253EAF492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277" y="1475234"/>
            <a:ext cx="3214307" cy="290169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800">
                <a:solidFill>
                  <a:schemeClr val="bg1"/>
                </a:solidFill>
              </a:rPr>
              <a:t>HAZIRLAYAN:</a:t>
            </a:r>
            <a:br>
              <a:rPr lang="en-US" sz="2800">
                <a:solidFill>
                  <a:schemeClr val="bg1"/>
                </a:solidFill>
              </a:rPr>
            </a:br>
            <a:r>
              <a:rPr lang="en-US" sz="2800">
                <a:solidFill>
                  <a:schemeClr val="bg1"/>
                </a:solidFill>
              </a:rPr>
              <a:t>Mutlu KIRICI</a:t>
            </a:r>
            <a:br>
              <a:rPr lang="en-US" sz="2800">
                <a:solidFill>
                  <a:schemeClr val="bg1"/>
                </a:solidFill>
              </a:rPr>
            </a:br>
            <a:r>
              <a:rPr lang="en-US" sz="2800">
                <a:solidFill>
                  <a:schemeClr val="bg1"/>
                </a:solidFill>
              </a:rPr>
              <a:t>YUNUS EMRE İLKOKULU/BURSA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96D07482-83A3-4451-943C-B469610829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06950" y="4508519"/>
            <a:ext cx="310896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59569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>
            <a:extLst>
              <a:ext uri="{FF2B5EF4-FFF2-40B4-BE49-F238E27FC236}">
                <a16:creationId xmlns:a16="http://schemas.microsoft.com/office/drawing/2014/main" xmlns="" id="{4493D43D-F3E9-4CAE-A13D-DAB3422DDD77}"/>
              </a:ext>
            </a:extLst>
          </p:cNvPr>
          <p:cNvSpPr txBox="1"/>
          <p:nvPr/>
        </p:nvSpPr>
        <p:spPr>
          <a:xfrm>
            <a:off x="1153551" y="697341"/>
            <a:ext cx="91721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lain" startAt="2"/>
            </a:pPr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9  2  5</a:t>
            </a:r>
          </a:p>
          <a:p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tr-TR" sz="3200" dirty="0">
                <a:latin typeface="Arial" panose="020B0604020202020204" pitchFamily="34" charset="0"/>
                <a:cs typeface="Arial" panose="020B0604020202020204" pitchFamily="34" charset="0"/>
              </a:rPr>
              <a:t>Birler basamağı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tr-TR" sz="3200" dirty="0">
                <a:latin typeface="Arial" panose="020B0604020202020204" pitchFamily="34" charset="0"/>
                <a:cs typeface="Arial" panose="020B0604020202020204" pitchFamily="34" charset="0"/>
              </a:rPr>
              <a:t>Onlar basamağı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tr-TR" sz="3200" dirty="0">
                <a:latin typeface="Arial" panose="020B0604020202020204" pitchFamily="34" charset="0"/>
                <a:cs typeface="Arial" panose="020B0604020202020204" pitchFamily="34" charset="0"/>
              </a:rPr>
              <a:t>Yüzler basamağı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tr-TR" sz="3200" dirty="0">
                <a:latin typeface="Arial" panose="020B0604020202020204" pitchFamily="34" charset="0"/>
                <a:cs typeface="Arial" panose="020B0604020202020204" pitchFamily="34" charset="0"/>
              </a:rPr>
              <a:t>Binler basamağı</a:t>
            </a:r>
          </a:p>
          <a:p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xmlns="" id="{F48D056B-78EC-4997-A162-196681BF513E}"/>
              </a:ext>
            </a:extLst>
          </p:cNvPr>
          <p:cNvCxnSpPr/>
          <p:nvPr/>
        </p:nvCxnSpPr>
        <p:spPr>
          <a:xfrm>
            <a:off x="3263705" y="1448972"/>
            <a:ext cx="0" cy="87219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Ok Bağlayıcısı 6">
            <a:extLst>
              <a:ext uri="{FF2B5EF4-FFF2-40B4-BE49-F238E27FC236}">
                <a16:creationId xmlns:a16="http://schemas.microsoft.com/office/drawing/2014/main" xmlns="" id="{D8BC65AC-C830-46A1-B4C5-49BB85811E82}"/>
              </a:ext>
            </a:extLst>
          </p:cNvPr>
          <p:cNvCxnSpPr/>
          <p:nvPr/>
        </p:nvCxnSpPr>
        <p:spPr>
          <a:xfrm>
            <a:off x="3263705" y="2321169"/>
            <a:ext cx="108321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xmlns="" id="{64416EB6-6A96-403B-B542-10FA8D69BC8E}"/>
              </a:ext>
            </a:extLst>
          </p:cNvPr>
          <p:cNvCxnSpPr/>
          <p:nvPr/>
        </p:nvCxnSpPr>
        <p:spPr>
          <a:xfrm>
            <a:off x="2672862" y="1406767"/>
            <a:ext cx="0" cy="14911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Ok Bağlayıcısı 10">
            <a:extLst>
              <a:ext uri="{FF2B5EF4-FFF2-40B4-BE49-F238E27FC236}">
                <a16:creationId xmlns:a16="http://schemas.microsoft.com/office/drawing/2014/main" xmlns="" id="{EF855E79-49FF-41EF-8F03-13C6682C3579}"/>
              </a:ext>
            </a:extLst>
          </p:cNvPr>
          <p:cNvCxnSpPr/>
          <p:nvPr/>
        </p:nvCxnSpPr>
        <p:spPr>
          <a:xfrm>
            <a:off x="2658795" y="2897943"/>
            <a:ext cx="167405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xmlns="" id="{54D15A19-23EB-41E7-BEBF-20F8C40748CF}"/>
              </a:ext>
            </a:extLst>
          </p:cNvPr>
          <p:cNvCxnSpPr>
            <a:cxnSpLocks/>
          </p:cNvCxnSpPr>
          <p:nvPr/>
        </p:nvCxnSpPr>
        <p:spPr>
          <a:xfrm>
            <a:off x="2110154" y="1448972"/>
            <a:ext cx="0" cy="21101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Ok Bağlayıcısı 16">
            <a:extLst>
              <a:ext uri="{FF2B5EF4-FFF2-40B4-BE49-F238E27FC236}">
                <a16:creationId xmlns:a16="http://schemas.microsoft.com/office/drawing/2014/main" xmlns="" id="{5504740E-B8AD-4889-A53D-DE148722904C}"/>
              </a:ext>
            </a:extLst>
          </p:cNvPr>
          <p:cNvCxnSpPr/>
          <p:nvPr/>
        </p:nvCxnSpPr>
        <p:spPr>
          <a:xfrm>
            <a:off x="2110154" y="3559126"/>
            <a:ext cx="2110154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xmlns="" id="{E7413BEB-A753-4CCC-9DA1-F74A5EBEE794}"/>
              </a:ext>
            </a:extLst>
          </p:cNvPr>
          <p:cNvCxnSpPr/>
          <p:nvPr/>
        </p:nvCxnSpPr>
        <p:spPr>
          <a:xfrm>
            <a:off x="1336431" y="1448972"/>
            <a:ext cx="98474" cy="281353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Düz Ok Bağlayıcısı 20">
            <a:extLst>
              <a:ext uri="{FF2B5EF4-FFF2-40B4-BE49-F238E27FC236}">
                <a16:creationId xmlns:a16="http://schemas.microsoft.com/office/drawing/2014/main" xmlns="" id="{98427C5D-E89F-486A-8394-C7628DAA1B0A}"/>
              </a:ext>
            </a:extLst>
          </p:cNvPr>
          <p:cNvCxnSpPr/>
          <p:nvPr/>
        </p:nvCxnSpPr>
        <p:spPr>
          <a:xfrm>
            <a:off x="1434905" y="4262511"/>
            <a:ext cx="275023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74399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xmlns="" id="{8DFE4146-09CE-43A7-8C48-2A5A87B4313F}"/>
              </a:ext>
            </a:extLst>
          </p:cNvPr>
          <p:cNvSpPr txBox="1"/>
          <p:nvPr/>
        </p:nvSpPr>
        <p:spPr>
          <a:xfrm>
            <a:off x="1575582" y="1195754"/>
            <a:ext cx="96645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1634 sayısını abaküste gösterelim.</a:t>
            </a:r>
          </a:p>
          <a:p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0550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xmlns="" id="{F3B8B4D9-18E7-4281-9843-14DAF56677D7}"/>
              </a:ext>
            </a:extLst>
          </p:cNvPr>
          <p:cNvSpPr txBox="1"/>
          <p:nvPr/>
        </p:nvSpPr>
        <p:spPr>
          <a:xfrm>
            <a:off x="1439594" y="748268"/>
            <a:ext cx="93128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tr-TR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BİNLER   YÜZLER   ONLAR   BİRLER</a:t>
            </a:r>
          </a:p>
          <a:p>
            <a:endParaRPr lang="tr-T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32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1634</a:t>
            </a:r>
          </a:p>
        </p:txBody>
      </p:sp>
      <p:cxnSp>
        <p:nvCxnSpPr>
          <p:cNvPr id="4" name="Düz Bağlayıcı 3">
            <a:extLst>
              <a:ext uri="{FF2B5EF4-FFF2-40B4-BE49-F238E27FC236}">
                <a16:creationId xmlns:a16="http://schemas.microsoft.com/office/drawing/2014/main" xmlns="" id="{0EA09FE8-DECD-47C7-9B05-C83E4A6BEB34}"/>
              </a:ext>
            </a:extLst>
          </p:cNvPr>
          <p:cNvCxnSpPr/>
          <p:nvPr/>
        </p:nvCxnSpPr>
        <p:spPr>
          <a:xfrm>
            <a:off x="2539999" y="1573511"/>
            <a:ext cx="0" cy="28738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xmlns="" id="{E0EDBF72-959C-4E81-A54C-F3A80F8C4E9E}"/>
              </a:ext>
            </a:extLst>
          </p:cNvPr>
          <p:cNvCxnSpPr/>
          <p:nvPr/>
        </p:nvCxnSpPr>
        <p:spPr>
          <a:xfrm>
            <a:off x="4405085" y="1573511"/>
            <a:ext cx="0" cy="28738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Düz Bağlayıcı 5">
            <a:extLst>
              <a:ext uri="{FF2B5EF4-FFF2-40B4-BE49-F238E27FC236}">
                <a16:creationId xmlns:a16="http://schemas.microsoft.com/office/drawing/2014/main" xmlns="" id="{2556348B-3C37-4B7E-B5CE-955489C63A28}"/>
              </a:ext>
            </a:extLst>
          </p:cNvPr>
          <p:cNvCxnSpPr/>
          <p:nvPr/>
        </p:nvCxnSpPr>
        <p:spPr>
          <a:xfrm>
            <a:off x="6364514" y="1543193"/>
            <a:ext cx="0" cy="28738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xmlns="" id="{E9E4F38C-B43D-48C2-84C4-66FCE4DF8E15}"/>
              </a:ext>
            </a:extLst>
          </p:cNvPr>
          <p:cNvCxnSpPr/>
          <p:nvPr/>
        </p:nvCxnSpPr>
        <p:spPr>
          <a:xfrm>
            <a:off x="8048171" y="1543193"/>
            <a:ext cx="0" cy="28738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xmlns="" id="{89C88DAD-027F-4E62-A1B9-C15820CC541D}"/>
              </a:ext>
            </a:extLst>
          </p:cNvPr>
          <p:cNvCxnSpPr/>
          <p:nvPr/>
        </p:nvCxnSpPr>
        <p:spPr>
          <a:xfrm>
            <a:off x="2510971" y="4417021"/>
            <a:ext cx="55372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9A72AB48-C808-474D-9C78-3F7CCC050143}"/>
              </a:ext>
            </a:extLst>
          </p:cNvPr>
          <p:cNvSpPr/>
          <p:nvPr/>
        </p:nvSpPr>
        <p:spPr>
          <a:xfrm>
            <a:off x="2307778" y="3701158"/>
            <a:ext cx="413648" cy="40637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8C37F19C-F70A-4CB6-8EFA-E386EE642284}"/>
              </a:ext>
            </a:extLst>
          </p:cNvPr>
          <p:cNvSpPr/>
          <p:nvPr/>
        </p:nvSpPr>
        <p:spPr>
          <a:xfrm>
            <a:off x="4198258" y="3893760"/>
            <a:ext cx="413648" cy="40637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0FFCE739-4D0A-4738-8954-E13022CEE507}"/>
              </a:ext>
            </a:extLst>
          </p:cNvPr>
          <p:cNvSpPr/>
          <p:nvPr/>
        </p:nvSpPr>
        <p:spPr>
          <a:xfrm>
            <a:off x="6157690" y="3701158"/>
            <a:ext cx="413648" cy="40637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00652F52-43F0-42C9-A263-CF1F8556A612}"/>
              </a:ext>
            </a:extLst>
          </p:cNvPr>
          <p:cNvSpPr/>
          <p:nvPr/>
        </p:nvSpPr>
        <p:spPr>
          <a:xfrm>
            <a:off x="7815952" y="3776877"/>
            <a:ext cx="413648" cy="40637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293E7711-3707-49EE-97A6-D6727D6902AE}"/>
              </a:ext>
            </a:extLst>
          </p:cNvPr>
          <p:cNvSpPr/>
          <p:nvPr/>
        </p:nvSpPr>
        <p:spPr>
          <a:xfrm>
            <a:off x="4172863" y="3387466"/>
            <a:ext cx="413648" cy="40637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19ACFB84-0150-44A2-9F78-05B2FD413851}"/>
              </a:ext>
            </a:extLst>
          </p:cNvPr>
          <p:cNvSpPr/>
          <p:nvPr/>
        </p:nvSpPr>
        <p:spPr>
          <a:xfrm rot="603279">
            <a:off x="4190609" y="2902799"/>
            <a:ext cx="413648" cy="40637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64B47A0B-F1AC-49E7-9780-3F9B4C607AC5}"/>
              </a:ext>
            </a:extLst>
          </p:cNvPr>
          <p:cNvSpPr/>
          <p:nvPr/>
        </p:nvSpPr>
        <p:spPr>
          <a:xfrm>
            <a:off x="4158329" y="2418132"/>
            <a:ext cx="413648" cy="40637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776E663E-47BA-4E74-9518-5AC67773F638}"/>
              </a:ext>
            </a:extLst>
          </p:cNvPr>
          <p:cNvSpPr/>
          <p:nvPr/>
        </p:nvSpPr>
        <p:spPr>
          <a:xfrm>
            <a:off x="4198258" y="1980102"/>
            <a:ext cx="413648" cy="40637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8629A18E-C1A5-4DA9-8BDB-5D4801199B37}"/>
              </a:ext>
            </a:extLst>
          </p:cNvPr>
          <p:cNvSpPr/>
          <p:nvPr/>
        </p:nvSpPr>
        <p:spPr>
          <a:xfrm>
            <a:off x="4164832" y="1522722"/>
            <a:ext cx="413648" cy="40637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A8664C65-BBCD-4448-B5AC-DAEF27A648F9}"/>
              </a:ext>
            </a:extLst>
          </p:cNvPr>
          <p:cNvSpPr/>
          <p:nvPr/>
        </p:nvSpPr>
        <p:spPr>
          <a:xfrm>
            <a:off x="6143170" y="3186381"/>
            <a:ext cx="413648" cy="40637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6629492D-E938-4292-B171-D643A24FD00F}"/>
              </a:ext>
            </a:extLst>
          </p:cNvPr>
          <p:cNvSpPr/>
          <p:nvPr/>
        </p:nvSpPr>
        <p:spPr>
          <a:xfrm>
            <a:off x="6164944" y="2679461"/>
            <a:ext cx="413648" cy="40637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2C5D2E5E-A78D-43DB-AC1E-6CC51AFE43FF}"/>
              </a:ext>
            </a:extLst>
          </p:cNvPr>
          <p:cNvSpPr/>
          <p:nvPr/>
        </p:nvSpPr>
        <p:spPr>
          <a:xfrm>
            <a:off x="7841357" y="3171356"/>
            <a:ext cx="413648" cy="40637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BD7F0941-641B-435E-A2D9-C62624C1CEAB}"/>
              </a:ext>
            </a:extLst>
          </p:cNvPr>
          <p:cNvSpPr/>
          <p:nvPr/>
        </p:nvSpPr>
        <p:spPr>
          <a:xfrm>
            <a:off x="7815952" y="2520154"/>
            <a:ext cx="413648" cy="40637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776F1665-C250-435C-98E8-9A800AD6AD19}"/>
              </a:ext>
            </a:extLst>
          </p:cNvPr>
          <p:cNvSpPr/>
          <p:nvPr/>
        </p:nvSpPr>
        <p:spPr>
          <a:xfrm>
            <a:off x="7841347" y="1893312"/>
            <a:ext cx="413648" cy="40637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070993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xmlns="" id="{7033F7FD-ACDF-4A47-8D35-944D57C14532}"/>
              </a:ext>
            </a:extLst>
          </p:cNvPr>
          <p:cNvSpPr txBox="1"/>
          <p:nvPr/>
        </p:nvSpPr>
        <p:spPr>
          <a:xfrm>
            <a:off x="1741714" y="1509486"/>
            <a:ext cx="9042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6425 sayısının basamak değerlerini gösterelim.</a:t>
            </a:r>
          </a:p>
        </p:txBody>
      </p:sp>
    </p:spTree>
    <p:extLst>
      <p:ext uri="{BB962C8B-B14F-4D97-AF65-F5344CB8AC3E}">
        <p14:creationId xmlns:p14="http://schemas.microsoft.com/office/powerpoint/2010/main" xmlns="" val="3835791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xmlns="" id="{7A92F9EE-D4CB-475A-A882-2481EFABA066}"/>
              </a:ext>
            </a:extLst>
          </p:cNvPr>
          <p:cNvSpPr txBox="1"/>
          <p:nvPr/>
        </p:nvSpPr>
        <p:spPr>
          <a:xfrm>
            <a:off x="1451429" y="1262743"/>
            <a:ext cx="969554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 6  4  2  5</a:t>
            </a:r>
          </a:p>
          <a:p>
            <a:pPr marL="742950" indent="-742950">
              <a:buAutoNum type="arabicPlain" startAt="6"/>
            </a:pPr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</a:t>
            </a:r>
            <a:r>
              <a:rPr lang="tr-TR" sz="3200" dirty="0">
                <a:latin typeface="Arial" panose="020B0604020202020204" pitchFamily="34" charset="0"/>
                <a:cs typeface="Arial" panose="020B0604020202020204" pitchFamily="34" charset="0"/>
              </a:rPr>
              <a:t>5 x 1 = 5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</a:t>
            </a:r>
            <a:r>
              <a:rPr lang="tr-TR" sz="3200" dirty="0">
                <a:latin typeface="Arial" panose="020B0604020202020204" pitchFamily="34" charset="0"/>
                <a:cs typeface="Arial" panose="020B0604020202020204" pitchFamily="34" charset="0"/>
              </a:rPr>
              <a:t>2 x 10 = 20</a:t>
            </a:r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</a:t>
            </a:r>
            <a:r>
              <a:rPr lang="tr-TR" sz="3200" dirty="0">
                <a:latin typeface="Arial" panose="020B0604020202020204" pitchFamily="34" charset="0"/>
                <a:cs typeface="Arial" panose="020B0604020202020204" pitchFamily="34" charset="0"/>
              </a:rPr>
              <a:t>4 x 100 = 400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</a:t>
            </a:r>
            <a:r>
              <a:rPr lang="tr-TR" sz="3200" dirty="0">
                <a:latin typeface="Arial" panose="020B0604020202020204" pitchFamily="34" charset="0"/>
                <a:cs typeface="Arial" panose="020B0604020202020204" pitchFamily="34" charset="0"/>
              </a:rPr>
              <a:t>6 x 1000 = 6000</a:t>
            </a:r>
          </a:p>
          <a:p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Düz Bağlayıcı 3">
            <a:extLst>
              <a:ext uri="{FF2B5EF4-FFF2-40B4-BE49-F238E27FC236}">
                <a16:creationId xmlns:a16="http://schemas.microsoft.com/office/drawing/2014/main" xmlns="" id="{73C65D1C-55A8-4CA5-80CD-EB9549F57C29}"/>
              </a:ext>
            </a:extLst>
          </p:cNvPr>
          <p:cNvCxnSpPr/>
          <p:nvPr/>
        </p:nvCxnSpPr>
        <p:spPr>
          <a:xfrm>
            <a:off x="3599544" y="2017486"/>
            <a:ext cx="0" cy="8418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Düz Ok Bağlayıcısı 5">
            <a:extLst>
              <a:ext uri="{FF2B5EF4-FFF2-40B4-BE49-F238E27FC236}">
                <a16:creationId xmlns:a16="http://schemas.microsoft.com/office/drawing/2014/main" xmlns="" id="{DEF26EFF-6B4B-4E06-BA13-F99FB5C616FD}"/>
              </a:ext>
            </a:extLst>
          </p:cNvPr>
          <p:cNvCxnSpPr/>
          <p:nvPr/>
        </p:nvCxnSpPr>
        <p:spPr>
          <a:xfrm>
            <a:off x="3599544" y="2859314"/>
            <a:ext cx="15385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xmlns="" id="{08E55FB2-A987-4372-A33A-42B7EAA55F4F}"/>
              </a:ext>
            </a:extLst>
          </p:cNvPr>
          <p:cNvCxnSpPr/>
          <p:nvPr/>
        </p:nvCxnSpPr>
        <p:spPr>
          <a:xfrm>
            <a:off x="3004457" y="2017486"/>
            <a:ext cx="0" cy="15965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Düz Ok Bağlayıcısı 9">
            <a:extLst>
              <a:ext uri="{FF2B5EF4-FFF2-40B4-BE49-F238E27FC236}">
                <a16:creationId xmlns:a16="http://schemas.microsoft.com/office/drawing/2014/main" xmlns="" id="{6F4DC173-8633-4006-A4B9-363F907970B1}"/>
              </a:ext>
            </a:extLst>
          </p:cNvPr>
          <p:cNvCxnSpPr/>
          <p:nvPr/>
        </p:nvCxnSpPr>
        <p:spPr>
          <a:xfrm>
            <a:off x="3004457" y="3614057"/>
            <a:ext cx="21336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xmlns="" id="{F0DC91CF-494D-47A1-B950-FF088C937215}"/>
              </a:ext>
            </a:extLst>
          </p:cNvPr>
          <p:cNvCxnSpPr>
            <a:cxnSpLocks/>
          </p:cNvCxnSpPr>
          <p:nvPr/>
        </p:nvCxnSpPr>
        <p:spPr>
          <a:xfrm>
            <a:off x="2380343" y="2017486"/>
            <a:ext cx="0" cy="219165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Düz Ok Bağlayıcısı 13">
            <a:extLst>
              <a:ext uri="{FF2B5EF4-FFF2-40B4-BE49-F238E27FC236}">
                <a16:creationId xmlns:a16="http://schemas.microsoft.com/office/drawing/2014/main" xmlns="" id="{170DCABF-5654-44E4-A2D2-9F0A3515E087}"/>
              </a:ext>
            </a:extLst>
          </p:cNvPr>
          <p:cNvCxnSpPr/>
          <p:nvPr/>
        </p:nvCxnSpPr>
        <p:spPr>
          <a:xfrm>
            <a:off x="2394857" y="4209143"/>
            <a:ext cx="27432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xmlns="" id="{CDED94EE-52BE-4760-87B4-DD166B5F9C17}"/>
              </a:ext>
            </a:extLst>
          </p:cNvPr>
          <p:cNvCxnSpPr/>
          <p:nvPr/>
        </p:nvCxnSpPr>
        <p:spPr>
          <a:xfrm>
            <a:off x="2206171" y="1596571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xmlns="" id="{F24F02E7-2EF3-4428-8944-B9E561E12C55}"/>
              </a:ext>
            </a:extLst>
          </p:cNvPr>
          <p:cNvCxnSpPr>
            <a:cxnSpLocks/>
          </p:cNvCxnSpPr>
          <p:nvPr/>
        </p:nvCxnSpPr>
        <p:spPr>
          <a:xfrm>
            <a:off x="1828800" y="2017486"/>
            <a:ext cx="0" cy="27577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Düz Ok Bağlayıcısı 20">
            <a:extLst>
              <a:ext uri="{FF2B5EF4-FFF2-40B4-BE49-F238E27FC236}">
                <a16:creationId xmlns:a16="http://schemas.microsoft.com/office/drawing/2014/main" xmlns="" id="{DFAAD6DE-C143-43FD-B788-6DDDB033D0D2}"/>
              </a:ext>
            </a:extLst>
          </p:cNvPr>
          <p:cNvCxnSpPr/>
          <p:nvPr/>
        </p:nvCxnSpPr>
        <p:spPr>
          <a:xfrm>
            <a:off x="1828800" y="4775200"/>
            <a:ext cx="330925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04249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xmlns="" id="{8C115135-FECF-4BD2-8356-33936049DD80}"/>
              </a:ext>
            </a:extLst>
          </p:cNvPr>
          <p:cNvSpPr txBox="1"/>
          <p:nvPr/>
        </p:nvSpPr>
        <p:spPr>
          <a:xfrm>
            <a:off x="885372" y="435429"/>
            <a:ext cx="1052285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 Aşağıdaki sayıların okunuşlarını yazalım.</a:t>
            </a:r>
          </a:p>
          <a:p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3919 = ………………………………………….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5001 = ………………………………………….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1923 = ………………………………………….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9045 = ………………………………………….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6407 = …………………………………………..</a:t>
            </a:r>
          </a:p>
          <a:p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1163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xmlns="" id="{7E863778-A0C5-4059-9B61-138CB1A91CC2}"/>
              </a:ext>
            </a:extLst>
          </p:cNvPr>
          <p:cNvSpPr txBox="1"/>
          <p:nvPr/>
        </p:nvSpPr>
        <p:spPr>
          <a:xfrm>
            <a:off x="1146629" y="1393371"/>
            <a:ext cx="10058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3919 = Üç bin dokuz yüz on dokuz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5001 = Beş bin bir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1923 = Bin dokuz yüz yirmi üç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9045 = Dokuz bin kırk beş</a:t>
            </a:r>
          </a:p>
          <a:p>
            <a:r>
              <a:rPr lang="tr-TR" sz="4000" dirty="0">
                <a:latin typeface="Arial" panose="020B0604020202020204" pitchFamily="34" charset="0"/>
                <a:cs typeface="Arial" panose="020B0604020202020204" pitchFamily="34" charset="0"/>
              </a:rPr>
              <a:t>6407 = Altı bin dört yüz yedi</a:t>
            </a:r>
          </a:p>
        </p:txBody>
      </p:sp>
    </p:spTree>
    <p:extLst>
      <p:ext uri="{BB962C8B-B14F-4D97-AF65-F5344CB8AC3E}">
        <p14:creationId xmlns:p14="http://schemas.microsoft.com/office/powerpoint/2010/main" xmlns="" val="6815871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AnalogousFromDarkSeedLeftStep">
      <a:dk1>
        <a:srgbClr val="000000"/>
      </a:dk1>
      <a:lt1>
        <a:srgbClr val="FFFFFF"/>
      </a:lt1>
      <a:dk2>
        <a:srgbClr val="412C24"/>
      </a:dk2>
      <a:lt2>
        <a:srgbClr val="E2E2E8"/>
      </a:lt2>
      <a:accent1>
        <a:srgbClr val="9EA741"/>
      </a:accent1>
      <a:accent2>
        <a:srgbClr val="B18A3B"/>
      </a:accent2>
      <a:accent3>
        <a:srgbClr val="C36A4D"/>
      </a:accent3>
      <a:accent4>
        <a:srgbClr val="B13B4E"/>
      </a:accent4>
      <a:accent5>
        <a:srgbClr val="C34D92"/>
      </a:accent5>
      <a:accent6>
        <a:srgbClr val="B13BB1"/>
      </a:accent6>
      <a:hlink>
        <a:srgbClr val="C55181"/>
      </a:hlink>
      <a:folHlink>
        <a:srgbClr val="7F7F7F"/>
      </a:folHlink>
    </a:clrScheme>
    <a:fontScheme name="Retrospect">
      <a:majorFont>
        <a:latin typeface="Garamond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VTI" id="{ABE3C30C-0FC0-4450-828E-52DE70F1BCCB}" vid="{A6E2497D-935A-4CFD-B9FD-6DCB15FA68BF}"/>
    </a:ext>
  </a:extLst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301</Words>
  <Application>Microsoft Office PowerPoint</Application>
  <PresentationFormat>Özel</PresentationFormat>
  <Paragraphs>80</Paragraphs>
  <Slides>20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1" baseType="lpstr">
      <vt:lpstr>RetrospectVTI</vt:lpstr>
      <vt:lpstr>DÖRT BASAMAKLI DOĞAL SAYILAR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HAZIRLAYAN: Mutlu KIRICI YUNUS EMRE İLKOKULU/BURSA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DÖRT BASAMAKLI DOĞAL SAYILAR</dc:title>
  <dc:creator>mutlu kırıcı</dc:creator>
  <cp:lastModifiedBy>nesrin deniz</cp:lastModifiedBy>
  <cp:revision>6</cp:revision>
  <dcterms:created xsi:type="dcterms:W3CDTF">2020-09-20T14:22:01Z</dcterms:created>
  <dcterms:modified xsi:type="dcterms:W3CDTF">2020-09-22T20:27:04Z</dcterms:modified>
</cp:coreProperties>
</file>