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3" r:id="rId3"/>
    <p:sldId id="264" r:id="rId4"/>
    <p:sldId id="265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09ABA5-8990-4C7A-8E9C-E0AEFB9E6D18}" type="datetimeFigureOut">
              <a:rPr lang="tr-TR" smtClean="0"/>
              <a:t>28.09.2020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3A4CB-48C0-4EEC-A55A-B277FF57553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3A4CB-48C0-4EEC-A55A-B277FF575536}" type="slidenum">
              <a:rPr lang="tr-TR" smtClean="0"/>
              <a:t>2</a:t>
            </a:fld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3A4CB-48C0-4EEC-A55A-B277FF575536}" type="slidenum">
              <a:rPr lang="tr-TR" smtClean="0"/>
              <a:t>3</a:t>
            </a:fld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www.</a:t>
            </a:r>
            <a:r>
              <a:rPr lang="tr-TR" dirty="0" err="1" smtClean="0"/>
              <a:t>egitimhane</a:t>
            </a:r>
            <a:r>
              <a:rPr lang="tr-TR" smtClean="0"/>
              <a:t>.com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3A4CB-48C0-4EEC-A55A-B277FF575536}" type="slidenum">
              <a:rPr lang="tr-TR" smtClean="0"/>
              <a:t>4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917-BA41-4BD5-8395-52F54BCEF5C7}" type="datetimeFigureOut">
              <a:rPr lang="tr-TR" smtClean="0"/>
              <a:pPr/>
              <a:t>28.09.2020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19F7-8DAD-40EA-915F-01B0A6AAC2FF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03297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917-BA41-4BD5-8395-52F54BCEF5C7}" type="datetimeFigureOut">
              <a:rPr lang="tr-TR" smtClean="0"/>
              <a:pPr/>
              <a:t>28.09.2020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19F7-8DAD-40EA-915F-01B0A6AAC2FF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09995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917-BA41-4BD5-8395-52F54BCEF5C7}" type="datetimeFigureOut">
              <a:rPr lang="tr-TR" smtClean="0"/>
              <a:pPr/>
              <a:t>28.09.2020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19F7-8DAD-40EA-915F-01B0A6AAC2FF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277882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917-BA41-4BD5-8395-52F54BCEF5C7}" type="datetimeFigureOut">
              <a:rPr lang="tr-TR" smtClean="0"/>
              <a:pPr/>
              <a:t>28.09.2020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19F7-8DAD-40EA-915F-01B0A6AAC2FF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223184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917-BA41-4BD5-8395-52F54BCEF5C7}" type="datetimeFigureOut">
              <a:rPr lang="tr-TR" smtClean="0"/>
              <a:pPr/>
              <a:t>28.09.2020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19F7-8DAD-40EA-915F-01B0A6AAC2FF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871667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917-BA41-4BD5-8395-52F54BCEF5C7}" type="datetimeFigureOut">
              <a:rPr lang="tr-TR" smtClean="0"/>
              <a:pPr/>
              <a:t>28.09.2020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19F7-8DAD-40EA-915F-01B0A6AAC2FF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809759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917-BA41-4BD5-8395-52F54BCEF5C7}" type="datetimeFigureOut">
              <a:rPr lang="tr-TR" smtClean="0"/>
              <a:pPr/>
              <a:t>28.09.2020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19F7-8DAD-40EA-915F-01B0A6AAC2FF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000309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917-BA41-4BD5-8395-52F54BCEF5C7}" type="datetimeFigureOut">
              <a:rPr lang="tr-TR" smtClean="0"/>
              <a:pPr/>
              <a:t>28.09.2020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19F7-8DAD-40EA-915F-01B0A6AAC2FF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896630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917-BA41-4BD5-8395-52F54BCEF5C7}" type="datetimeFigureOut">
              <a:rPr lang="tr-TR" smtClean="0"/>
              <a:pPr/>
              <a:t>28.09.2020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19F7-8DAD-40EA-915F-01B0A6AAC2FF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575454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917-BA41-4BD5-8395-52F54BCEF5C7}" type="datetimeFigureOut">
              <a:rPr lang="tr-TR" smtClean="0"/>
              <a:pPr/>
              <a:t>28.09.2020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19F7-8DAD-40EA-915F-01B0A6AAC2FF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922226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6917-BA41-4BD5-8395-52F54BCEF5C7}" type="datetimeFigureOut">
              <a:rPr lang="tr-TR" smtClean="0"/>
              <a:pPr/>
              <a:t>28.09.2020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619F7-8DAD-40EA-915F-01B0A6AAC2FF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004836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06917-BA41-4BD5-8395-52F54BCEF5C7}" type="datetimeFigureOut">
              <a:rPr lang="tr-TR" smtClean="0"/>
              <a:pPr/>
              <a:t>28.09.2020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619F7-8DAD-40EA-915F-01B0A6AAC2FF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384912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83568" y="764704"/>
            <a:ext cx="7120880" cy="1752600"/>
          </a:xfrm>
        </p:spPr>
        <p:txBody>
          <a:bodyPr>
            <a:normAutofit/>
          </a:bodyPr>
          <a:lstStyle/>
          <a:p>
            <a:pPr algn="l"/>
            <a:r>
              <a:rPr lang="tr-TR" b="1" dirty="0" smtClean="0">
                <a:solidFill>
                  <a:srgbClr val="FF0000"/>
                </a:solidFill>
                <a:latin typeface="Kayra Aydin" panose="020F0503040000020004" pitchFamily="34" charset="0"/>
              </a:rPr>
              <a:t>1.  </a:t>
            </a:r>
            <a:r>
              <a:rPr lang="tr-TR" b="1" dirty="0" smtClean="0">
                <a:latin typeface="Kayra Aydin" panose="020F0503040000020004" pitchFamily="34" charset="0"/>
              </a:rPr>
              <a:t>121 sayısının birler ve yüzler basamağındaki rakamların </a:t>
            </a:r>
            <a:r>
              <a:rPr lang="tr-TR" b="1" dirty="0" smtClean="0">
                <a:solidFill>
                  <a:srgbClr val="FF0000"/>
                </a:solidFill>
                <a:latin typeface="Kayra Aydin" panose="020F0503040000020004" pitchFamily="34" charset="0"/>
              </a:rPr>
              <a:t>basamak değerleri</a:t>
            </a:r>
            <a:r>
              <a:rPr lang="tr-TR" b="1" dirty="0" smtClean="0">
                <a:latin typeface="Kayra Aydin" panose="020F0503040000020004" pitchFamily="34" charset="0"/>
              </a:rPr>
              <a:t> toplamı kaçtır?</a:t>
            </a:r>
            <a:endParaRPr lang="tr-TR" b="1" dirty="0">
              <a:latin typeface="Kayra Aydin" panose="020F05030400000200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045238" y="2708920"/>
            <a:ext cx="6047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dirty="0" smtClean="0">
                <a:latin typeface="Kayra Aydin" panose="020F0503040000020004" pitchFamily="34" charset="0"/>
              </a:rPr>
              <a:t>121</a:t>
            </a:r>
            <a:endParaRPr lang="tr-TR" sz="4000" dirty="0">
              <a:latin typeface="Kayra Aydin" panose="020F0503040000020004" pitchFamily="34" charset="0"/>
            </a:endParaRPr>
          </a:p>
        </p:txBody>
      </p:sp>
      <p:cxnSp>
        <p:nvCxnSpPr>
          <p:cNvPr id="6" name="Düz Ok Bağlayıcısı 5"/>
          <p:cNvCxnSpPr/>
          <p:nvPr/>
        </p:nvCxnSpPr>
        <p:spPr>
          <a:xfrm>
            <a:off x="4458287" y="3284984"/>
            <a:ext cx="49424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etin kutusu 10"/>
          <p:cNvSpPr txBox="1"/>
          <p:nvPr/>
        </p:nvSpPr>
        <p:spPr>
          <a:xfrm>
            <a:off x="4952533" y="4437112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1</a:t>
            </a:r>
            <a:endParaRPr lang="tr-TR" sz="4000" dirty="0">
              <a:solidFill>
                <a:srgbClr val="FF0000"/>
              </a:solidFill>
            </a:endParaRPr>
          </a:p>
        </p:txBody>
      </p:sp>
      <p:cxnSp>
        <p:nvCxnSpPr>
          <p:cNvPr id="12" name="Düz Ok Bağlayıcısı 11"/>
          <p:cNvCxnSpPr/>
          <p:nvPr/>
        </p:nvCxnSpPr>
        <p:spPr>
          <a:xfrm flipH="1">
            <a:off x="3347864" y="3357295"/>
            <a:ext cx="43204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etin kutusu 12"/>
          <p:cNvSpPr txBox="1"/>
          <p:nvPr/>
        </p:nvSpPr>
        <p:spPr>
          <a:xfrm>
            <a:off x="2903512" y="4437112"/>
            <a:ext cx="963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100</a:t>
            </a:r>
            <a:endParaRPr lang="tr-TR" sz="4000" dirty="0">
              <a:solidFill>
                <a:srgbClr val="FF0000"/>
              </a:solidFill>
            </a:endParaRPr>
          </a:p>
        </p:txBody>
      </p:sp>
      <p:sp>
        <p:nvSpPr>
          <p:cNvPr id="14" name="Metin kutusu 13"/>
          <p:cNvSpPr txBox="1"/>
          <p:nvPr/>
        </p:nvSpPr>
        <p:spPr>
          <a:xfrm>
            <a:off x="4068758" y="4454624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+</a:t>
            </a:r>
          </a:p>
        </p:txBody>
      </p:sp>
      <p:sp>
        <p:nvSpPr>
          <p:cNvPr id="15" name="Metin kutusu 14"/>
          <p:cNvSpPr txBox="1"/>
          <p:nvPr/>
        </p:nvSpPr>
        <p:spPr>
          <a:xfrm>
            <a:off x="5697229" y="4377149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=</a:t>
            </a:r>
          </a:p>
        </p:txBody>
      </p:sp>
      <p:sp>
        <p:nvSpPr>
          <p:cNvPr id="16" name="Metin kutusu 15"/>
          <p:cNvSpPr txBox="1"/>
          <p:nvPr/>
        </p:nvSpPr>
        <p:spPr>
          <a:xfrm>
            <a:off x="6490851" y="4377149"/>
            <a:ext cx="963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 smtClean="0"/>
              <a:t>101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xmlns="" val="2503208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3" grpId="0"/>
      <p:bldP spid="14" grpId="0"/>
      <p:bldP spid="15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>
                <a:solidFill>
                  <a:srgbClr val="FF0000"/>
                </a:solidFill>
              </a:rPr>
              <a:t>8.   </a:t>
            </a:r>
            <a:r>
              <a:rPr lang="tr-TR" dirty="0" smtClean="0"/>
              <a:t>3-0-6   rakamlarını kullanarak yazılabilecek </a:t>
            </a:r>
          </a:p>
          <a:p>
            <a:pPr marL="0" indent="0">
              <a:buNone/>
            </a:pPr>
            <a:r>
              <a:rPr lang="tr-TR" dirty="0" smtClean="0">
                <a:solidFill>
                  <a:srgbClr val="FF0000"/>
                </a:solidFill>
              </a:rPr>
              <a:t>en küçük üç basamaklı </a:t>
            </a:r>
            <a:r>
              <a:rPr lang="tr-TR" dirty="0" smtClean="0"/>
              <a:t>doğal sayı kaçtır?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 smtClean="0"/>
              <a:t>                 </a:t>
            </a:r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sz="24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tr-TR" sz="2400" dirty="0" smtClean="0">
                <a:solidFill>
                  <a:schemeClr val="tx2"/>
                </a:solidFill>
              </a:rPr>
              <a:t>        0 rakamı en küçük olmasına rağmen yüzler basamağına gelemez.  Çünkü gelirse sayımız iki basamaklı olur.</a:t>
            </a:r>
            <a:endParaRPr lang="tr-TR" sz="2400" dirty="0">
              <a:solidFill>
                <a:schemeClr val="tx2"/>
              </a:solidFill>
            </a:endParaRPr>
          </a:p>
        </p:txBody>
      </p:sp>
      <p:cxnSp>
        <p:nvCxnSpPr>
          <p:cNvPr id="5" name="Düz Bağlayıcı 4"/>
          <p:cNvCxnSpPr/>
          <p:nvPr/>
        </p:nvCxnSpPr>
        <p:spPr>
          <a:xfrm>
            <a:off x="2051720" y="3933056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Bağlayıcı 7"/>
          <p:cNvCxnSpPr/>
          <p:nvPr/>
        </p:nvCxnSpPr>
        <p:spPr>
          <a:xfrm>
            <a:off x="2924200" y="3935909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/>
          <p:cNvCxnSpPr/>
          <p:nvPr/>
        </p:nvCxnSpPr>
        <p:spPr>
          <a:xfrm>
            <a:off x="3923928" y="3936616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ikdörtgen 9"/>
          <p:cNvSpPr/>
          <p:nvPr/>
        </p:nvSpPr>
        <p:spPr>
          <a:xfrm>
            <a:off x="2051720" y="3068960"/>
            <a:ext cx="720080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rgbClr val="FF0000"/>
                </a:solidFill>
              </a:rPr>
              <a:t>3</a:t>
            </a:r>
            <a:endParaRPr lang="tr-TR" sz="4800" dirty="0">
              <a:solidFill>
                <a:srgbClr val="FF0000"/>
              </a:solidFill>
            </a:endParaRPr>
          </a:p>
        </p:txBody>
      </p:sp>
      <p:sp>
        <p:nvSpPr>
          <p:cNvPr id="11" name="5-Nokta Yıldız 10"/>
          <p:cNvSpPr/>
          <p:nvPr/>
        </p:nvSpPr>
        <p:spPr>
          <a:xfrm>
            <a:off x="539552" y="4941168"/>
            <a:ext cx="504056" cy="432048"/>
          </a:xfrm>
          <a:prstGeom prst="star5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Dikdörtgen 12"/>
          <p:cNvSpPr/>
          <p:nvPr/>
        </p:nvSpPr>
        <p:spPr>
          <a:xfrm>
            <a:off x="2924200" y="3057723"/>
            <a:ext cx="720080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48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4" name="Dikdörtgen 13"/>
          <p:cNvSpPr/>
          <p:nvPr/>
        </p:nvSpPr>
        <p:spPr>
          <a:xfrm>
            <a:off x="3888702" y="3081334"/>
            <a:ext cx="720080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4800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xmlns="" val="251047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83568" y="764704"/>
            <a:ext cx="7120880" cy="1752600"/>
          </a:xfrm>
        </p:spPr>
        <p:txBody>
          <a:bodyPr>
            <a:normAutofit/>
          </a:bodyPr>
          <a:lstStyle/>
          <a:p>
            <a:pPr algn="l"/>
            <a:r>
              <a:rPr lang="tr-TR" b="1" dirty="0" smtClean="0">
                <a:solidFill>
                  <a:srgbClr val="FF0000"/>
                </a:solidFill>
                <a:latin typeface="Kayra Aydin" panose="020F0503040000020004" pitchFamily="34" charset="0"/>
              </a:rPr>
              <a:t>1.  </a:t>
            </a:r>
            <a:r>
              <a:rPr lang="tr-TR" b="1" dirty="0" smtClean="0">
                <a:latin typeface="Kayra Aydin" panose="020F0503040000020004" pitchFamily="34" charset="0"/>
              </a:rPr>
              <a:t>121 sayısının birler ve yüzler basamağındaki rakamların </a:t>
            </a:r>
            <a:r>
              <a:rPr lang="tr-TR" b="1" dirty="0" smtClean="0">
                <a:solidFill>
                  <a:srgbClr val="FF0000"/>
                </a:solidFill>
                <a:latin typeface="Kayra Aydin" panose="020F0503040000020004" pitchFamily="34" charset="0"/>
              </a:rPr>
              <a:t>basamak değerleri</a:t>
            </a:r>
            <a:r>
              <a:rPr lang="tr-TR" b="1" dirty="0" smtClean="0">
                <a:latin typeface="Kayra Aydin" panose="020F0503040000020004" pitchFamily="34" charset="0"/>
              </a:rPr>
              <a:t> toplamı kaçtır?</a:t>
            </a:r>
            <a:endParaRPr lang="tr-TR" b="1" dirty="0">
              <a:latin typeface="Kayra Aydin" panose="020F05030400000200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045238" y="2708920"/>
            <a:ext cx="6047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dirty="0" smtClean="0">
                <a:latin typeface="Kayra Aydin" panose="020F0503040000020004" pitchFamily="34" charset="0"/>
              </a:rPr>
              <a:t>121</a:t>
            </a:r>
            <a:endParaRPr lang="tr-TR" sz="4000" dirty="0">
              <a:latin typeface="Kayra Aydin" panose="020F0503040000020004" pitchFamily="34" charset="0"/>
            </a:endParaRPr>
          </a:p>
        </p:txBody>
      </p:sp>
      <p:cxnSp>
        <p:nvCxnSpPr>
          <p:cNvPr id="6" name="Düz Ok Bağlayıcısı 5"/>
          <p:cNvCxnSpPr/>
          <p:nvPr/>
        </p:nvCxnSpPr>
        <p:spPr>
          <a:xfrm>
            <a:off x="4458287" y="3284984"/>
            <a:ext cx="49424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etin kutusu 10"/>
          <p:cNvSpPr txBox="1"/>
          <p:nvPr/>
        </p:nvSpPr>
        <p:spPr>
          <a:xfrm>
            <a:off x="4952533" y="4437112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1</a:t>
            </a:r>
            <a:endParaRPr lang="tr-TR" sz="4000" dirty="0">
              <a:solidFill>
                <a:srgbClr val="FF0000"/>
              </a:solidFill>
            </a:endParaRPr>
          </a:p>
        </p:txBody>
      </p:sp>
      <p:cxnSp>
        <p:nvCxnSpPr>
          <p:cNvPr id="12" name="Düz Ok Bağlayıcısı 11"/>
          <p:cNvCxnSpPr/>
          <p:nvPr/>
        </p:nvCxnSpPr>
        <p:spPr>
          <a:xfrm flipH="1">
            <a:off x="3347864" y="3357295"/>
            <a:ext cx="43204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etin kutusu 12"/>
          <p:cNvSpPr txBox="1"/>
          <p:nvPr/>
        </p:nvSpPr>
        <p:spPr>
          <a:xfrm>
            <a:off x="2903512" y="4437112"/>
            <a:ext cx="963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100</a:t>
            </a:r>
            <a:endParaRPr lang="tr-TR" sz="4000" dirty="0">
              <a:solidFill>
                <a:srgbClr val="FF0000"/>
              </a:solidFill>
            </a:endParaRPr>
          </a:p>
        </p:txBody>
      </p:sp>
      <p:sp>
        <p:nvSpPr>
          <p:cNvPr id="14" name="Metin kutusu 13"/>
          <p:cNvSpPr txBox="1"/>
          <p:nvPr/>
        </p:nvSpPr>
        <p:spPr>
          <a:xfrm>
            <a:off x="4068758" y="4454624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+</a:t>
            </a:r>
          </a:p>
        </p:txBody>
      </p:sp>
      <p:sp>
        <p:nvSpPr>
          <p:cNvPr id="15" name="Metin kutusu 14"/>
          <p:cNvSpPr txBox="1"/>
          <p:nvPr/>
        </p:nvSpPr>
        <p:spPr>
          <a:xfrm>
            <a:off x="5697229" y="4377149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=</a:t>
            </a:r>
          </a:p>
        </p:txBody>
      </p:sp>
      <p:sp>
        <p:nvSpPr>
          <p:cNvPr id="16" name="Metin kutusu 15"/>
          <p:cNvSpPr txBox="1"/>
          <p:nvPr/>
        </p:nvSpPr>
        <p:spPr>
          <a:xfrm>
            <a:off x="6490851" y="4377149"/>
            <a:ext cx="963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 smtClean="0"/>
              <a:t>101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xmlns="" val="2503208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83568" y="764704"/>
            <a:ext cx="7120880" cy="1752600"/>
          </a:xfrm>
        </p:spPr>
        <p:txBody>
          <a:bodyPr>
            <a:normAutofit/>
          </a:bodyPr>
          <a:lstStyle/>
          <a:p>
            <a:pPr algn="l"/>
            <a:r>
              <a:rPr lang="tr-TR" b="1" dirty="0" smtClean="0">
                <a:solidFill>
                  <a:srgbClr val="FF0000"/>
                </a:solidFill>
                <a:latin typeface="Kayra Aydin" panose="020F0503040000020004" pitchFamily="34" charset="0"/>
              </a:rPr>
              <a:t>1.  </a:t>
            </a:r>
            <a:r>
              <a:rPr lang="tr-TR" b="1" dirty="0" smtClean="0">
                <a:latin typeface="Kayra Aydin" panose="020F0503040000020004" pitchFamily="34" charset="0"/>
              </a:rPr>
              <a:t>121 sayısının birler ve yüzler basamağındaki rakamların </a:t>
            </a:r>
            <a:r>
              <a:rPr lang="tr-TR" b="1" dirty="0" smtClean="0">
                <a:solidFill>
                  <a:srgbClr val="FF0000"/>
                </a:solidFill>
                <a:latin typeface="Kayra Aydin" panose="020F0503040000020004" pitchFamily="34" charset="0"/>
              </a:rPr>
              <a:t>basamak değerleri</a:t>
            </a:r>
            <a:r>
              <a:rPr lang="tr-TR" b="1" dirty="0" smtClean="0">
                <a:latin typeface="Kayra Aydin" panose="020F0503040000020004" pitchFamily="34" charset="0"/>
              </a:rPr>
              <a:t> toplamı kaçtır?</a:t>
            </a:r>
            <a:endParaRPr lang="tr-TR" b="1" dirty="0">
              <a:latin typeface="Kayra Aydin" panose="020F05030400000200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045238" y="2708920"/>
            <a:ext cx="6047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dirty="0" smtClean="0">
                <a:latin typeface="Kayra Aydin" panose="020F0503040000020004" pitchFamily="34" charset="0"/>
              </a:rPr>
              <a:t>121</a:t>
            </a:r>
            <a:endParaRPr lang="tr-TR" sz="4000" dirty="0">
              <a:latin typeface="Kayra Aydin" panose="020F0503040000020004" pitchFamily="34" charset="0"/>
            </a:endParaRPr>
          </a:p>
        </p:txBody>
      </p:sp>
      <p:cxnSp>
        <p:nvCxnSpPr>
          <p:cNvPr id="6" name="Düz Ok Bağlayıcısı 5"/>
          <p:cNvCxnSpPr/>
          <p:nvPr/>
        </p:nvCxnSpPr>
        <p:spPr>
          <a:xfrm>
            <a:off x="4458287" y="3284984"/>
            <a:ext cx="49424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etin kutusu 10"/>
          <p:cNvSpPr txBox="1"/>
          <p:nvPr/>
        </p:nvSpPr>
        <p:spPr>
          <a:xfrm>
            <a:off x="4952533" y="4437112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1</a:t>
            </a:r>
            <a:endParaRPr lang="tr-TR" sz="4000" dirty="0">
              <a:solidFill>
                <a:srgbClr val="FF0000"/>
              </a:solidFill>
            </a:endParaRPr>
          </a:p>
        </p:txBody>
      </p:sp>
      <p:cxnSp>
        <p:nvCxnSpPr>
          <p:cNvPr id="12" name="Düz Ok Bağlayıcısı 11"/>
          <p:cNvCxnSpPr/>
          <p:nvPr/>
        </p:nvCxnSpPr>
        <p:spPr>
          <a:xfrm flipH="1">
            <a:off x="3347864" y="3357295"/>
            <a:ext cx="43204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etin kutusu 12"/>
          <p:cNvSpPr txBox="1"/>
          <p:nvPr/>
        </p:nvSpPr>
        <p:spPr>
          <a:xfrm>
            <a:off x="2903512" y="4437112"/>
            <a:ext cx="963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100</a:t>
            </a:r>
            <a:endParaRPr lang="tr-TR" sz="4000" dirty="0">
              <a:solidFill>
                <a:srgbClr val="FF0000"/>
              </a:solidFill>
            </a:endParaRPr>
          </a:p>
        </p:txBody>
      </p:sp>
      <p:sp>
        <p:nvSpPr>
          <p:cNvPr id="14" name="Metin kutusu 13"/>
          <p:cNvSpPr txBox="1"/>
          <p:nvPr/>
        </p:nvSpPr>
        <p:spPr>
          <a:xfrm>
            <a:off x="4068758" y="4454624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+</a:t>
            </a:r>
          </a:p>
        </p:txBody>
      </p:sp>
      <p:sp>
        <p:nvSpPr>
          <p:cNvPr id="15" name="Metin kutusu 14"/>
          <p:cNvSpPr txBox="1"/>
          <p:nvPr/>
        </p:nvSpPr>
        <p:spPr>
          <a:xfrm>
            <a:off x="5697229" y="4377149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=</a:t>
            </a:r>
          </a:p>
        </p:txBody>
      </p:sp>
      <p:sp>
        <p:nvSpPr>
          <p:cNvPr id="16" name="Metin kutusu 15"/>
          <p:cNvSpPr txBox="1"/>
          <p:nvPr/>
        </p:nvSpPr>
        <p:spPr>
          <a:xfrm>
            <a:off x="6490851" y="4377149"/>
            <a:ext cx="963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 smtClean="0"/>
              <a:t>101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xmlns="" val="2503208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83568" y="764704"/>
            <a:ext cx="7120880" cy="1752600"/>
          </a:xfrm>
        </p:spPr>
        <p:txBody>
          <a:bodyPr>
            <a:normAutofit/>
          </a:bodyPr>
          <a:lstStyle/>
          <a:p>
            <a:pPr algn="l"/>
            <a:r>
              <a:rPr lang="tr-TR" b="1" dirty="0" smtClean="0">
                <a:solidFill>
                  <a:srgbClr val="FF0000"/>
                </a:solidFill>
                <a:latin typeface="Kayra Aydin" panose="020F0503040000020004" pitchFamily="34" charset="0"/>
              </a:rPr>
              <a:t>1.  </a:t>
            </a:r>
            <a:r>
              <a:rPr lang="tr-TR" b="1" dirty="0" smtClean="0">
                <a:latin typeface="Kayra Aydin" panose="020F0503040000020004" pitchFamily="34" charset="0"/>
              </a:rPr>
              <a:t>121 sayısının birler ve yüzler basamağındaki rakamların </a:t>
            </a:r>
            <a:r>
              <a:rPr lang="tr-TR" b="1" dirty="0" smtClean="0">
                <a:solidFill>
                  <a:srgbClr val="FF0000"/>
                </a:solidFill>
                <a:latin typeface="Kayra Aydin" panose="020F0503040000020004" pitchFamily="34" charset="0"/>
              </a:rPr>
              <a:t>basamak değerleri</a:t>
            </a:r>
            <a:r>
              <a:rPr lang="tr-TR" b="1" dirty="0" smtClean="0">
                <a:latin typeface="Kayra Aydin" panose="020F0503040000020004" pitchFamily="34" charset="0"/>
              </a:rPr>
              <a:t> toplamı kaçtır?</a:t>
            </a:r>
            <a:endParaRPr lang="tr-TR" b="1" dirty="0">
              <a:latin typeface="Kayra Aydin" panose="020F05030400000200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045238" y="2708920"/>
            <a:ext cx="6047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dirty="0" smtClean="0">
                <a:latin typeface="Kayra Aydin" panose="020F0503040000020004" pitchFamily="34" charset="0"/>
              </a:rPr>
              <a:t>121</a:t>
            </a:r>
            <a:endParaRPr lang="tr-TR" sz="4000" dirty="0">
              <a:latin typeface="Kayra Aydin" panose="020F0503040000020004" pitchFamily="34" charset="0"/>
            </a:endParaRPr>
          </a:p>
        </p:txBody>
      </p:sp>
      <p:cxnSp>
        <p:nvCxnSpPr>
          <p:cNvPr id="6" name="Düz Ok Bağlayıcısı 5"/>
          <p:cNvCxnSpPr/>
          <p:nvPr/>
        </p:nvCxnSpPr>
        <p:spPr>
          <a:xfrm>
            <a:off x="4458287" y="3284984"/>
            <a:ext cx="49424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etin kutusu 10"/>
          <p:cNvSpPr txBox="1"/>
          <p:nvPr/>
        </p:nvSpPr>
        <p:spPr>
          <a:xfrm>
            <a:off x="4952533" y="4437112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1</a:t>
            </a:r>
            <a:endParaRPr lang="tr-TR" sz="4000" dirty="0">
              <a:solidFill>
                <a:srgbClr val="FF0000"/>
              </a:solidFill>
            </a:endParaRPr>
          </a:p>
        </p:txBody>
      </p:sp>
      <p:cxnSp>
        <p:nvCxnSpPr>
          <p:cNvPr id="12" name="Düz Ok Bağlayıcısı 11"/>
          <p:cNvCxnSpPr/>
          <p:nvPr/>
        </p:nvCxnSpPr>
        <p:spPr>
          <a:xfrm flipH="1">
            <a:off x="3347864" y="3357295"/>
            <a:ext cx="43204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etin kutusu 12"/>
          <p:cNvSpPr txBox="1"/>
          <p:nvPr/>
        </p:nvSpPr>
        <p:spPr>
          <a:xfrm>
            <a:off x="2903512" y="4437112"/>
            <a:ext cx="963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100</a:t>
            </a:r>
            <a:endParaRPr lang="tr-TR" sz="4000" dirty="0">
              <a:solidFill>
                <a:srgbClr val="FF0000"/>
              </a:solidFill>
            </a:endParaRPr>
          </a:p>
        </p:txBody>
      </p:sp>
      <p:sp>
        <p:nvSpPr>
          <p:cNvPr id="14" name="Metin kutusu 13"/>
          <p:cNvSpPr txBox="1"/>
          <p:nvPr/>
        </p:nvSpPr>
        <p:spPr>
          <a:xfrm>
            <a:off x="4068758" y="4454624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+</a:t>
            </a:r>
          </a:p>
        </p:txBody>
      </p:sp>
      <p:sp>
        <p:nvSpPr>
          <p:cNvPr id="15" name="Metin kutusu 14"/>
          <p:cNvSpPr txBox="1"/>
          <p:nvPr/>
        </p:nvSpPr>
        <p:spPr>
          <a:xfrm>
            <a:off x="5697229" y="4377149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=</a:t>
            </a:r>
          </a:p>
        </p:txBody>
      </p:sp>
      <p:sp>
        <p:nvSpPr>
          <p:cNvPr id="16" name="Metin kutusu 15"/>
          <p:cNvSpPr txBox="1"/>
          <p:nvPr/>
        </p:nvSpPr>
        <p:spPr>
          <a:xfrm>
            <a:off x="6490851" y="4377149"/>
            <a:ext cx="963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 smtClean="0"/>
              <a:t>101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xmlns="" val="2503208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çerik Yer Tutucus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>
                <a:solidFill>
                  <a:srgbClr val="FF0000"/>
                </a:solidFill>
              </a:rPr>
              <a:t>2.  </a:t>
            </a:r>
            <a:r>
              <a:rPr lang="tr-TR" dirty="0" smtClean="0"/>
              <a:t>697 sayısının onlar ve yüzler basamağı yer değiştirdiğinde yeni oluşan sayım kaç olur?</a:t>
            </a:r>
          </a:p>
          <a:p>
            <a:pPr marL="0" indent="0">
              <a:buNone/>
            </a:pPr>
            <a:r>
              <a:rPr lang="tr-TR" dirty="0" smtClean="0"/>
              <a:t>                        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r>
              <a:rPr lang="tr-TR" dirty="0" smtClean="0"/>
              <a:t>                                             </a:t>
            </a:r>
            <a:endParaRPr lang="tr-TR" dirty="0"/>
          </a:p>
        </p:txBody>
      </p:sp>
      <p:sp>
        <p:nvSpPr>
          <p:cNvPr id="8" name="Metin kutusu 7"/>
          <p:cNvSpPr txBox="1"/>
          <p:nvPr/>
        </p:nvSpPr>
        <p:spPr>
          <a:xfrm>
            <a:off x="3995936" y="3212976"/>
            <a:ext cx="1194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 smtClean="0"/>
              <a:t>6 9 7</a:t>
            </a:r>
            <a:endParaRPr lang="tr-TR" sz="4000" dirty="0"/>
          </a:p>
        </p:txBody>
      </p:sp>
      <p:sp>
        <p:nvSpPr>
          <p:cNvPr id="11" name="Metin kutusu 10"/>
          <p:cNvSpPr txBox="1"/>
          <p:nvPr/>
        </p:nvSpPr>
        <p:spPr>
          <a:xfrm>
            <a:off x="3851920" y="2708918"/>
            <a:ext cx="21397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Y  O  B</a:t>
            </a:r>
          </a:p>
          <a:p>
            <a:endParaRPr lang="tr-TR" sz="4000" dirty="0"/>
          </a:p>
        </p:txBody>
      </p:sp>
      <p:cxnSp>
        <p:nvCxnSpPr>
          <p:cNvPr id="18" name="Düz Bağlayıcı 17"/>
          <p:cNvCxnSpPr/>
          <p:nvPr/>
        </p:nvCxnSpPr>
        <p:spPr>
          <a:xfrm>
            <a:off x="3635896" y="4725144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Düz Bağlayıcı 18"/>
          <p:cNvCxnSpPr/>
          <p:nvPr/>
        </p:nvCxnSpPr>
        <p:spPr>
          <a:xfrm>
            <a:off x="4866458" y="4725144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Düz Bağlayıcı 19"/>
          <p:cNvCxnSpPr/>
          <p:nvPr/>
        </p:nvCxnSpPr>
        <p:spPr>
          <a:xfrm>
            <a:off x="5991668" y="4725144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Düz Ok Bağlayıcısı 21"/>
          <p:cNvCxnSpPr/>
          <p:nvPr/>
        </p:nvCxnSpPr>
        <p:spPr>
          <a:xfrm>
            <a:off x="5004048" y="3789040"/>
            <a:ext cx="98762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Metin kutusu 22"/>
          <p:cNvSpPr txBox="1"/>
          <p:nvPr/>
        </p:nvSpPr>
        <p:spPr>
          <a:xfrm>
            <a:off x="6042461" y="4044362"/>
            <a:ext cx="597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/>
              <a:t>7</a:t>
            </a:r>
            <a:endParaRPr lang="tr-TR" sz="3200" b="1" dirty="0"/>
          </a:p>
        </p:txBody>
      </p:sp>
      <p:cxnSp>
        <p:nvCxnSpPr>
          <p:cNvPr id="27" name="Düz Ok Bağlayıcısı 26"/>
          <p:cNvCxnSpPr/>
          <p:nvPr/>
        </p:nvCxnSpPr>
        <p:spPr>
          <a:xfrm flipH="1">
            <a:off x="3995936" y="3772730"/>
            <a:ext cx="605405" cy="4483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Metin kutusu 28"/>
          <p:cNvSpPr txBox="1"/>
          <p:nvPr/>
        </p:nvSpPr>
        <p:spPr>
          <a:xfrm>
            <a:off x="3617183" y="4044362"/>
            <a:ext cx="597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>
                <a:solidFill>
                  <a:srgbClr val="FF0000"/>
                </a:solidFill>
              </a:rPr>
              <a:t>9</a:t>
            </a:r>
          </a:p>
        </p:txBody>
      </p:sp>
      <p:cxnSp>
        <p:nvCxnSpPr>
          <p:cNvPr id="31" name="Düz Ok Bağlayıcısı 30"/>
          <p:cNvCxnSpPr/>
          <p:nvPr/>
        </p:nvCxnSpPr>
        <p:spPr>
          <a:xfrm>
            <a:off x="4331935" y="3789040"/>
            <a:ext cx="436751" cy="4483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Metin kutusu 33"/>
          <p:cNvSpPr txBox="1"/>
          <p:nvPr/>
        </p:nvSpPr>
        <p:spPr>
          <a:xfrm>
            <a:off x="4921794" y="4137187"/>
            <a:ext cx="597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6</a:t>
            </a:r>
            <a:endParaRPr lang="tr-TR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760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23" grpId="0"/>
      <p:bldP spid="29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>
                <a:solidFill>
                  <a:srgbClr val="FF0000"/>
                </a:solidFill>
              </a:rPr>
              <a:t>3.  </a:t>
            </a:r>
            <a:r>
              <a:rPr lang="tr-TR" dirty="0" smtClean="0"/>
              <a:t>718 sayısının onlar basamağını 5 artırırsam yeni sayım kaç olur?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 smtClean="0"/>
              <a:t>                               </a:t>
            </a:r>
            <a:r>
              <a:rPr lang="tr-TR" sz="4400" dirty="0" smtClean="0"/>
              <a:t>7  1  8</a:t>
            </a:r>
            <a:endParaRPr lang="tr-TR" sz="4400" dirty="0"/>
          </a:p>
        </p:txBody>
      </p:sp>
      <p:sp>
        <p:nvSpPr>
          <p:cNvPr id="4" name="Oval 3"/>
          <p:cNvSpPr/>
          <p:nvPr/>
        </p:nvSpPr>
        <p:spPr>
          <a:xfrm>
            <a:off x="3788094" y="3356992"/>
            <a:ext cx="648072" cy="5760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4000" dirty="0" smtClean="0"/>
              <a:t>1</a:t>
            </a:r>
            <a:endParaRPr lang="tr-TR" sz="4000" dirty="0"/>
          </a:p>
        </p:txBody>
      </p:sp>
      <p:sp>
        <p:nvSpPr>
          <p:cNvPr id="6" name="Serbest Form 5"/>
          <p:cNvSpPr/>
          <p:nvPr/>
        </p:nvSpPr>
        <p:spPr>
          <a:xfrm>
            <a:off x="4134118" y="3966693"/>
            <a:ext cx="869930" cy="592428"/>
          </a:xfrm>
          <a:custGeom>
            <a:avLst/>
            <a:gdLst>
              <a:gd name="connsiteX0" fmla="*/ 0 w 12977"/>
              <a:gd name="connsiteY0" fmla="*/ 0 h 592428"/>
              <a:gd name="connsiteX1" fmla="*/ 12879 w 12977"/>
              <a:gd name="connsiteY1" fmla="*/ 592428 h 59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977" h="592428">
                <a:moveTo>
                  <a:pt x="0" y="0"/>
                </a:moveTo>
                <a:cubicBezTo>
                  <a:pt x="14955" y="463606"/>
                  <a:pt x="12879" y="266094"/>
                  <a:pt x="12879" y="59242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Metin kutusu 6"/>
          <p:cNvSpPr txBox="1"/>
          <p:nvPr/>
        </p:nvSpPr>
        <p:spPr>
          <a:xfrm>
            <a:off x="4788024" y="4559121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 smtClean="0">
                <a:solidFill>
                  <a:schemeClr val="accent2">
                    <a:lumMod val="75000"/>
                  </a:schemeClr>
                </a:solidFill>
              </a:rPr>
              <a:t>+5</a:t>
            </a:r>
            <a:endParaRPr lang="tr-TR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3995936" y="5445224"/>
            <a:ext cx="237626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000" dirty="0" smtClean="0"/>
              <a:t>768</a:t>
            </a:r>
            <a:endParaRPr lang="tr-TR" sz="4000" dirty="0"/>
          </a:p>
        </p:txBody>
      </p:sp>
      <p:sp>
        <p:nvSpPr>
          <p:cNvPr id="9" name="Aşağı Ok 8"/>
          <p:cNvSpPr/>
          <p:nvPr/>
        </p:nvSpPr>
        <p:spPr>
          <a:xfrm>
            <a:off x="5004048" y="5169203"/>
            <a:ext cx="297747" cy="314658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654962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>
                <a:solidFill>
                  <a:srgbClr val="FF0000"/>
                </a:solidFill>
              </a:rPr>
              <a:t>4. </a:t>
            </a:r>
            <a:r>
              <a:rPr lang="tr-TR" dirty="0" smtClean="0"/>
              <a:t>Üç basamaklı, rakamları birbirinden farklı en büyük sayı kaçtır?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cxnSp>
        <p:nvCxnSpPr>
          <p:cNvPr id="5" name="Düz Bağlayıcı 4"/>
          <p:cNvCxnSpPr/>
          <p:nvPr/>
        </p:nvCxnSpPr>
        <p:spPr>
          <a:xfrm>
            <a:off x="2686839" y="3933056"/>
            <a:ext cx="72008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Bağlayıcı 7"/>
          <p:cNvCxnSpPr/>
          <p:nvPr/>
        </p:nvCxnSpPr>
        <p:spPr>
          <a:xfrm>
            <a:off x="3559319" y="3923030"/>
            <a:ext cx="72008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/>
          <p:cNvCxnSpPr/>
          <p:nvPr/>
        </p:nvCxnSpPr>
        <p:spPr>
          <a:xfrm>
            <a:off x="4427984" y="3933763"/>
            <a:ext cx="72008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Yuvarlatılmış Dikdörtgen 9"/>
          <p:cNvSpPr/>
          <p:nvPr/>
        </p:nvSpPr>
        <p:spPr>
          <a:xfrm>
            <a:off x="2686839" y="3068960"/>
            <a:ext cx="720080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4400" dirty="0" smtClean="0">
                <a:solidFill>
                  <a:srgbClr val="FF0000"/>
                </a:solidFill>
              </a:rPr>
              <a:t>9</a:t>
            </a:r>
            <a:endParaRPr lang="tr-TR" sz="4400" dirty="0">
              <a:solidFill>
                <a:srgbClr val="FF0000"/>
              </a:solidFill>
            </a:endParaRPr>
          </a:p>
        </p:txBody>
      </p:sp>
      <p:sp>
        <p:nvSpPr>
          <p:cNvPr id="11" name="Yuvarlatılmış Dikdörtgen 10"/>
          <p:cNvSpPr/>
          <p:nvPr/>
        </p:nvSpPr>
        <p:spPr>
          <a:xfrm>
            <a:off x="3559319" y="3068960"/>
            <a:ext cx="720080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44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2" name="Yuvarlatılmış Dikdörtgen 11"/>
          <p:cNvSpPr/>
          <p:nvPr/>
        </p:nvSpPr>
        <p:spPr>
          <a:xfrm>
            <a:off x="4427984" y="3068960"/>
            <a:ext cx="720080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4400" dirty="0" smtClean="0">
                <a:solidFill>
                  <a:srgbClr val="FF0000"/>
                </a:solidFill>
              </a:rPr>
              <a:t>7</a:t>
            </a:r>
            <a:endParaRPr lang="tr-TR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7538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112568"/>
          </a:xfrm>
        </p:spPr>
        <p:txBody>
          <a:bodyPr/>
          <a:lstStyle/>
          <a:p>
            <a:pPr marL="0" indent="0">
              <a:buNone/>
            </a:pPr>
            <a:r>
              <a:rPr lang="tr-TR" dirty="0" smtClean="0">
                <a:solidFill>
                  <a:srgbClr val="FF0000"/>
                </a:solidFill>
              </a:rPr>
              <a:t>5. </a:t>
            </a:r>
            <a:r>
              <a:rPr lang="tr-TR" dirty="0" smtClean="0"/>
              <a:t>671 sayısının yüzler basamağındaki rakamı 5 azaltırsak yeni sayımız kaç olur?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 smtClean="0"/>
              <a:t>                           </a:t>
            </a:r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3851920" y="2708918"/>
            <a:ext cx="21397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Y  O  B</a:t>
            </a:r>
          </a:p>
          <a:p>
            <a:r>
              <a:rPr lang="tr-TR" sz="4000" dirty="0" smtClean="0"/>
              <a:t>6  7   1</a:t>
            </a:r>
            <a:endParaRPr lang="tr-TR" sz="4000" dirty="0"/>
          </a:p>
        </p:txBody>
      </p:sp>
      <p:sp>
        <p:nvSpPr>
          <p:cNvPr id="5" name="Oval 4"/>
          <p:cNvSpPr/>
          <p:nvPr/>
        </p:nvSpPr>
        <p:spPr>
          <a:xfrm>
            <a:off x="3707904" y="3370637"/>
            <a:ext cx="648072" cy="6617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4400" dirty="0" smtClean="0"/>
              <a:t>6</a:t>
            </a:r>
            <a:endParaRPr lang="tr-TR" sz="4400" dirty="0"/>
          </a:p>
        </p:txBody>
      </p:sp>
      <p:cxnSp>
        <p:nvCxnSpPr>
          <p:cNvPr id="7" name="Düz Ok Bağlayıcısı 6"/>
          <p:cNvCxnSpPr/>
          <p:nvPr/>
        </p:nvCxnSpPr>
        <p:spPr>
          <a:xfrm>
            <a:off x="4031940" y="4032357"/>
            <a:ext cx="0" cy="4767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etin kutusu 7"/>
          <p:cNvSpPr txBox="1"/>
          <p:nvPr/>
        </p:nvSpPr>
        <p:spPr>
          <a:xfrm>
            <a:off x="3707904" y="4524207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-5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3851920" y="5371298"/>
            <a:ext cx="21397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1 </a:t>
            </a:r>
            <a:r>
              <a:rPr lang="tr-TR" sz="4000" dirty="0" smtClean="0"/>
              <a:t>7 1</a:t>
            </a:r>
          </a:p>
        </p:txBody>
      </p:sp>
      <p:cxnSp>
        <p:nvCxnSpPr>
          <p:cNvPr id="11" name="Düz Ok Bağlayıcısı 10"/>
          <p:cNvCxnSpPr/>
          <p:nvPr/>
        </p:nvCxnSpPr>
        <p:spPr>
          <a:xfrm>
            <a:off x="4031940" y="5095517"/>
            <a:ext cx="0" cy="4217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5451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>
                <a:solidFill>
                  <a:srgbClr val="FF0000"/>
                </a:solidFill>
              </a:rPr>
              <a:t>7. </a:t>
            </a:r>
            <a:r>
              <a:rPr lang="tr-TR" dirty="0" smtClean="0"/>
              <a:t>Üç basamaklı en küçük doğal sayıdan başlayıp onar onar saydığımda </a:t>
            </a:r>
            <a:r>
              <a:rPr lang="tr-TR" dirty="0" smtClean="0">
                <a:solidFill>
                  <a:srgbClr val="FF0000"/>
                </a:solidFill>
              </a:rPr>
              <a:t>5. </a:t>
            </a:r>
            <a:r>
              <a:rPr lang="tr-TR" dirty="0" smtClean="0"/>
              <a:t>sıradaki sayı kaçtır? 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tr-TR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6" name="Dikdörtgen 5"/>
          <p:cNvSpPr/>
          <p:nvPr/>
        </p:nvSpPr>
        <p:spPr>
          <a:xfrm>
            <a:off x="899592" y="3342636"/>
            <a:ext cx="1224136" cy="8064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4800" b="1" dirty="0" smtClean="0">
                <a:solidFill>
                  <a:srgbClr val="FF0000"/>
                </a:solidFill>
              </a:rPr>
              <a:t>100</a:t>
            </a:r>
            <a:endParaRPr lang="tr-TR" sz="4800" b="1" dirty="0">
              <a:solidFill>
                <a:srgbClr val="FF0000"/>
              </a:solidFill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2276128" y="3334618"/>
            <a:ext cx="1224136" cy="8064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4800" b="1" dirty="0" smtClean="0">
                <a:solidFill>
                  <a:srgbClr val="FF0000"/>
                </a:solidFill>
              </a:rPr>
              <a:t>110</a:t>
            </a:r>
            <a:endParaRPr lang="tr-TR" sz="4800" b="1" dirty="0">
              <a:solidFill>
                <a:srgbClr val="FF0000"/>
              </a:solidFill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3635896" y="3337333"/>
            <a:ext cx="1224136" cy="8064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4800" b="1" dirty="0" smtClean="0">
                <a:solidFill>
                  <a:srgbClr val="FF0000"/>
                </a:solidFill>
              </a:rPr>
              <a:t>120</a:t>
            </a:r>
            <a:endParaRPr lang="tr-TR" sz="4800" b="1" dirty="0">
              <a:solidFill>
                <a:srgbClr val="FF0000"/>
              </a:solidFill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5076056" y="3337333"/>
            <a:ext cx="1224136" cy="8064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4800" b="1" dirty="0" smtClean="0">
                <a:solidFill>
                  <a:srgbClr val="FF0000"/>
                </a:solidFill>
              </a:rPr>
              <a:t>130</a:t>
            </a:r>
            <a:endParaRPr lang="tr-TR" sz="4800" b="1" dirty="0">
              <a:solidFill>
                <a:srgbClr val="FF0000"/>
              </a:solidFill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6516216" y="3334618"/>
            <a:ext cx="1224136" cy="8064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4800" b="1" dirty="0" smtClean="0">
                <a:solidFill>
                  <a:srgbClr val="FF0000"/>
                </a:solidFill>
              </a:rPr>
              <a:t>140</a:t>
            </a:r>
            <a:endParaRPr lang="tr-TR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534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234</Words>
  <Application>Microsoft Office PowerPoint</Application>
  <PresentationFormat>Ekran Gösterisi (4:3)</PresentationFormat>
  <Paragraphs>81</Paragraphs>
  <Slides>10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Ofis Teması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Öğretmen-pc</dc:creator>
  <cp:lastModifiedBy>nesrin deniz</cp:lastModifiedBy>
  <cp:revision>7</cp:revision>
  <dcterms:created xsi:type="dcterms:W3CDTF">2020-09-27T20:03:59Z</dcterms:created>
  <dcterms:modified xsi:type="dcterms:W3CDTF">2020-09-27T21:27:09Z</dcterms:modified>
</cp:coreProperties>
</file>