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23"/>
  </p:notesMasterIdLst>
  <p:sldIdLst>
    <p:sldId id="256" r:id="rId2"/>
    <p:sldId id="306" r:id="rId3"/>
    <p:sldId id="295" r:id="rId4"/>
    <p:sldId id="307" r:id="rId5"/>
    <p:sldId id="308" r:id="rId6"/>
    <p:sldId id="309" r:id="rId7"/>
    <p:sldId id="310" r:id="rId8"/>
    <p:sldId id="311" r:id="rId9"/>
    <p:sldId id="313" r:id="rId10"/>
    <p:sldId id="315" r:id="rId11"/>
    <p:sldId id="305" r:id="rId12"/>
    <p:sldId id="316" r:id="rId13"/>
    <p:sldId id="319" r:id="rId14"/>
    <p:sldId id="320" r:id="rId15"/>
    <p:sldId id="321" r:id="rId16"/>
    <p:sldId id="324" r:id="rId17"/>
    <p:sldId id="288" r:id="rId18"/>
    <p:sldId id="322" r:id="rId19"/>
    <p:sldId id="323" r:id="rId20"/>
    <p:sldId id="318" r:id="rId21"/>
    <p:sldId id="317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94" autoAdjust="0"/>
    <p:restoredTop sz="94660"/>
  </p:normalViewPr>
  <p:slideViewPr>
    <p:cSldViewPr snapToGrid="0">
      <p:cViewPr>
        <p:scale>
          <a:sx n="66" d="100"/>
          <a:sy n="66" d="100"/>
        </p:scale>
        <p:origin x="600" y="54"/>
      </p:cViewPr>
      <p:guideLst/>
    </p:cSldViewPr>
  </p:slid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theme" Target="theme/theme1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viewProps" Target="viewProp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presProps" Target="presProp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notesMaster" Target="notesMasters/notesMaster1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tableStyles" Target="tableStyle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9741F2-9F4A-4E58-9DFA-424C3503C077}" type="datetimeFigureOut">
              <a:rPr lang="tr-TR" smtClean="0"/>
              <a:t>18.09.2020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BFA8CE-6CE5-4B72-98ED-7070B9C96E0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27796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9FCE-B959-4762-AA7D-C2C564F84C6E}" type="datetimeFigureOut">
              <a:rPr lang="tr-TR" smtClean="0"/>
              <a:t>18.09.2020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5601-3B80-4BEC-8FC0-B4CBBD891E2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38789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9FCE-B959-4762-AA7D-C2C564F84C6E}" type="datetimeFigureOut">
              <a:rPr lang="tr-TR" smtClean="0"/>
              <a:t>18.09.2020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5601-3B80-4BEC-8FC0-B4CBBD891E2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29106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9FCE-B959-4762-AA7D-C2C564F84C6E}" type="datetimeFigureOut">
              <a:rPr lang="tr-TR" smtClean="0"/>
              <a:t>18.09.2020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5601-3B80-4BEC-8FC0-B4CBBD891E2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152439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tr-TR"/>
              <a:t>Asıl metin stillerini düzenle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9FCE-B959-4762-AA7D-C2C564F84C6E}" type="datetimeFigureOut">
              <a:rPr lang="tr-TR" smtClean="0"/>
              <a:t>18.09.2020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5601-3B80-4BEC-8FC0-B4CBBD891E28}" type="slidenum">
              <a:rPr lang="tr-TR" smtClean="0"/>
              <a:t>‹#›</a:t>
            </a:fld>
            <a:endParaRPr lang="tr-TR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002825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9FCE-B959-4762-AA7D-C2C564F84C6E}" type="datetimeFigureOut">
              <a:rPr lang="tr-TR" smtClean="0"/>
              <a:t>18.09.2020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5601-3B80-4BEC-8FC0-B4CBBD891E2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411975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ütu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9FCE-B959-4762-AA7D-C2C564F84C6E}" type="datetimeFigureOut">
              <a:rPr lang="tr-TR" smtClean="0"/>
              <a:t>18.09.2020</a:t>
            </a:fld>
            <a:endParaRPr lang="tr-T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5601-3B80-4BEC-8FC0-B4CBBD891E2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127903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Resim Sütu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9FCE-B959-4762-AA7D-C2C564F84C6E}" type="datetimeFigureOut">
              <a:rPr lang="tr-TR" smtClean="0"/>
              <a:t>18.09.2020</a:t>
            </a:fld>
            <a:endParaRPr lang="tr-T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5601-3B80-4BEC-8FC0-B4CBBD891E2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41161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9FCE-B959-4762-AA7D-C2C564F84C6E}" type="datetimeFigureOut">
              <a:rPr lang="tr-TR" smtClean="0"/>
              <a:t>18.09.2020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5601-3B80-4BEC-8FC0-B4CBBD891E2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86401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9FCE-B959-4762-AA7D-C2C564F84C6E}" type="datetimeFigureOut">
              <a:rPr lang="tr-TR" smtClean="0"/>
              <a:t>18.09.2020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5601-3B80-4BEC-8FC0-B4CBBD891E2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99288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9FCE-B959-4762-AA7D-C2C564F84C6E}" type="datetimeFigureOut">
              <a:rPr lang="tr-TR" smtClean="0"/>
              <a:t>18.09.2020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5601-3B80-4BEC-8FC0-B4CBBD891E2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83099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9FCE-B959-4762-AA7D-C2C564F84C6E}" type="datetimeFigureOut">
              <a:rPr lang="tr-TR" smtClean="0"/>
              <a:t>18.09.2020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5601-3B80-4BEC-8FC0-B4CBBD891E2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0829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9FCE-B959-4762-AA7D-C2C564F84C6E}" type="datetimeFigureOut">
              <a:rPr lang="tr-TR" smtClean="0"/>
              <a:t>18.09.2020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5601-3B80-4BEC-8FC0-B4CBBD891E2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4861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9FCE-B959-4762-AA7D-C2C564F84C6E}" type="datetimeFigureOut">
              <a:rPr lang="tr-TR" smtClean="0"/>
              <a:t>18.09.2020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5601-3B80-4BEC-8FC0-B4CBBD891E2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78948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9FCE-B959-4762-AA7D-C2C564F84C6E}" type="datetimeFigureOut">
              <a:rPr lang="tr-TR" smtClean="0"/>
              <a:t>18.09.2020</a:t>
            </a:fld>
            <a:endParaRPr lang="tr-T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5601-3B80-4BEC-8FC0-B4CBBD891E2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46190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9FCE-B959-4762-AA7D-C2C564F84C6E}" type="datetimeFigureOut">
              <a:rPr lang="tr-TR" smtClean="0"/>
              <a:t>18.09.2020</a:t>
            </a:fld>
            <a:endParaRPr lang="tr-T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5601-3B80-4BEC-8FC0-B4CBBD891E2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91244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9FCE-B959-4762-AA7D-C2C564F84C6E}" type="datetimeFigureOut">
              <a:rPr lang="tr-TR" smtClean="0"/>
              <a:t>18.09.2020</a:t>
            </a:fld>
            <a:endParaRPr lang="tr-TR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5601-3B80-4BEC-8FC0-B4CBBD891E2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27999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9FCE-B959-4762-AA7D-C2C564F84C6E}" type="datetimeFigureOut">
              <a:rPr lang="tr-TR" smtClean="0"/>
              <a:t>18.09.2020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5601-3B80-4BEC-8FC0-B4CBBD891E2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47630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21" Type="http://schemas.openxmlformats.org/officeDocument/2006/relationships/image" Target="../media/image4.png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slideLayout" Target="../slideLayouts/slideLayout17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20" Type="http://schemas.openxmlformats.org/officeDocument/2006/relationships/image" Target="../media/image3.png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19" Type="http://schemas.openxmlformats.org/officeDocument/2006/relationships/image" Target="../media/image2.png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Relationship Id="rId22" Type="http://schemas.openxmlformats.org/officeDocument/2006/relationships/image" Target="../media/image5.png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E039FCE-B959-4762-AA7D-C2C564F84C6E}" type="datetimeFigureOut">
              <a:rPr lang="tr-TR" smtClean="0"/>
              <a:t>18.09.2020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175601-3B80-4BEC-8FC0-B4CBBD891E2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8112229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 /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Relationship Id="rId4" Type="http://schemas.microsoft.com/office/2007/relationships/hdphoto" Target="../media/hdphoto1.wdp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311026" y="473458"/>
            <a:ext cx="9569948" cy="1000902"/>
          </a:xfrm>
        </p:spPr>
        <p:txBody>
          <a:bodyPr>
            <a:normAutofit fontScale="90000"/>
          </a:bodyPr>
          <a:lstStyle/>
          <a:p>
            <a:r>
              <a:rPr lang="tr-TR" sz="5200" dirty="0">
                <a:solidFill>
                  <a:srgbClr val="FFC000"/>
                </a:solidFill>
              </a:rPr>
              <a:t>ÜÇ BASAMAKLI DOĞAL SAYILAR</a:t>
            </a:r>
            <a:endParaRPr lang="tr-TR" sz="5000" dirty="0">
              <a:solidFill>
                <a:srgbClr val="FFC000"/>
              </a:solidFill>
            </a:endParaRP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341110" y="2860796"/>
            <a:ext cx="5776342" cy="651661"/>
          </a:xfrm>
        </p:spPr>
        <p:txBody>
          <a:bodyPr>
            <a:noAutofit/>
          </a:bodyPr>
          <a:lstStyle/>
          <a:p>
            <a:r>
              <a:rPr lang="tr-TR" sz="2800" dirty="0"/>
              <a:t>En yakın onluğa yuvarlama</a:t>
            </a:r>
          </a:p>
        </p:txBody>
      </p:sp>
      <p:sp>
        <p:nvSpPr>
          <p:cNvPr id="4" name="Alt Başlık 2"/>
          <p:cNvSpPr txBox="1">
            <a:spLocks/>
          </p:cNvSpPr>
          <p:nvPr/>
        </p:nvSpPr>
        <p:spPr>
          <a:xfrm>
            <a:off x="7229281" y="1913543"/>
            <a:ext cx="2685955" cy="875130"/>
          </a:xfrm>
          <a:prstGeom prst="rect">
            <a:avLst/>
          </a:prstGeom>
        </p:spPr>
        <p:txBody>
          <a:bodyPr vert="horz" lIns="91440" tIns="0" rIns="91440" bIns="45720" rtlCol="0" anchor="b">
            <a:noAutofit/>
          </a:bodyPr>
          <a:lstStyle>
            <a:lvl1pPr marL="0" indent="0" algn="r" defTabSz="914400" rtl="0" eaLnBrk="1" latinLnBrk="0" hangingPunct="1">
              <a:lnSpc>
                <a:spcPct val="120000"/>
              </a:lnSpc>
              <a:spcBef>
                <a:spcPts val="10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None/>
              <a:defRPr sz="1800" b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None/>
              <a:defRPr sz="16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None/>
              <a:defRPr sz="16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None/>
              <a:defRPr sz="16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None/>
              <a:defRPr sz="16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tr-TR" sz="4000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Konular</a:t>
            </a:r>
          </a:p>
        </p:txBody>
      </p:sp>
      <p:sp>
        <p:nvSpPr>
          <p:cNvPr id="5" name="Metin kutusu 4"/>
          <p:cNvSpPr txBox="1"/>
          <p:nvPr/>
        </p:nvSpPr>
        <p:spPr>
          <a:xfrm>
            <a:off x="2912923" y="5943834"/>
            <a:ext cx="73787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>
                <a:solidFill>
                  <a:srgbClr val="FFC000"/>
                </a:solidFill>
              </a:rPr>
              <a:t>Sunuda animasyonlar vardır.</a:t>
            </a:r>
          </a:p>
        </p:txBody>
      </p:sp>
      <p:pic>
        <p:nvPicPr>
          <p:cNvPr id="7" name="Resim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57" y="4762494"/>
            <a:ext cx="1539421" cy="1535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543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Unvan 1"/>
          <p:cNvSpPr>
            <a:spLocks noGrp="1"/>
          </p:cNvSpPr>
          <p:nvPr>
            <p:ph type="title"/>
          </p:nvPr>
        </p:nvSpPr>
        <p:spPr>
          <a:xfrm>
            <a:off x="1132829" y="317894"/>
            <a:ext cx="9715685" cy="932746"/>
          </a:xfrm>
        </p:spPr>
        <p:txBody>
          <a:bodyPr>
            <a:normAutofit/>
          </a:bodyPr>
          <a:lstStyle/>
          <a:p>
            <a:pPr algn="ctr"/>
            <a:r>
              <a:rPr lang="tr-TR" sz="4500" dirty="0">
                <a:solidFill>
                  <a:srgbClr val="FFC000"/>
                </a:solidFill>
              </a:rPr>
              <a:t>Onluğa Yuvarlama</a:t>
            </a:r>
          </a:p>
        </p:txBody>
      </p:sp>
      <p:sp>
        <p:nvSpPr>
          <p:cNvPr id="18" name="AutoShape 141"/>
          <p:cNvSpPr>
            <a:spLocks noChangeArrowheads="1"/>
          </p:cNvSpPr>
          <p:nvPr/>
        </p:nvSpPr>
        <p:spPr bwMode="auto">
          <a:xfrm>
            <a:off x="5135116" y="1775856"/>
            <a:ext cx="1221439" cy="84952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5000" b="1" dirty="0">
                <a:solidFill>
                  <a:srgbClr val="FFC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14</a:t>
            </a:r>
            <a:endParaRPr lang="tr-TR" sz="5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4" name="Metin kutusu 43"/>
          <p:cNvSpPr txBox="1"/>
          <p:nvPr/>
        </p:nvSpPr>
        <p:spPr>
          <a:xfrm>
            <a:off x="640035" y="2909255"/>
            <a:ext cx="1002636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>
                <a:solidFill>
                  <a:srgbClr val="92D050"/>
                </a:solidFill>
              </a:rPr>
              <a:t>Yukarıdaki sayılar hangi onluklara yuvarlanır</a:t>
            </a:r>
            <a:r>
              <a:rPr lang="tr-TR" sz="3500" dirty="0">
                <a:solidFill>
                  <a:srgbClr val="92D050"/>
                </a:solidFill>
                <a:latin typeface="ALFABET98" panose="00000400000000000000" pitchFamily="2" charset="0"/>
              </a:rPr>
              <a:t>?</a:t>
            </a:r>
          </a:p>
        </p:txBody>
      </p:sp>
      <p:sp>
        <p:nvSpPr>
          <p:cNvPr id="35" name="AutoShape 141"/>
          <p:cNvSpPr>
            <a:spLocks noChangeArrowheads="1"/>
          </p:cNvSpPr>
          <p:nvPr/>
        </p:nvSpPr>
        <p:spPr bwMode="auto">
          <a:xfrm>
            <a:off x="3305847" y="4769660"/>
            <a:ext cx="796413" cy="6548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3000" b="1" dirty="0">
                <a:solidFill>
                  <a:srgbClr val="FFC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10</a:t>
            </a:r>
            <a:endParaRPr lang="tr-TR" sz="3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6" name="AutoShape 141"/>
          <p:cNvSpPr>
            <a:spLocks noChangeArrowheads="1"/>
          </p:cNvSpPr>
          <p:nvPr/>
        </p:nvSpPr>
        <p:spPr bwMode="auto">
          <a:xfrm>
            <a:off x="1607106" y="4769660"/>
            <a:ext cx="796413" cy="6548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3000" b="1" dirty="0">
                <a:solidFill>
                  <a:srgbClr val="FFC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endParaRPr lang="tr-TR" sz="3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AutoShape 141"/>
          <p:cNvSpPr>
            <a:spLocks noChangeArrowheads="1"/>
          </p:cNvSpPr>
          <p:nvPr/>
        </p:nvSpPr>
        <p:spPr bwMode="auto">
          <a:xfrm>
            <a:off x="6703329" y="4782157"/>
            <a:ext cx="796413" cy="6548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3000" b="1" dirty="0">
                <a:solidFill>
                  <a:srgbClr val="FFC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30</a:t>
            </a:r>
            <a:endParaRPr lang="tr-TR" sz="3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8" name="AutoShape 141"/>
          <p:cNvSpPr>
            <a:spLocks noChangeArrowheads="1"/>
          </p:cNvSpPr>
          <p:nvPr/>
        </p:nvSpPr>
        <p:spPr bwMode="auto">
          <a:xfrm>
            <a:off x="5004588" y="4782157"/>
            <a:ext cx="796413" cy="6548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3000" b="1" dirty="0">
                <a:solidFill>
                  <a:srgbClr val="FFC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20</a:t>
            </a:r>
            <a:endParaRPr lang="tr-TR" sz="3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9" name="AutoShape 141"/>
          <p:cNvSpPr>
            <a:spLocks noChangeArrowheads="1"/>
          </p:cNvSpPr>
          <p:nvPr/>
        </p:nvSpPr>
        <p:spPr bwMode="auto">
          <a:xfrm>
            <a:off x="8402070" y="4765803"/>
            <a:ext cx="796413" cy="6548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3000" b="1" dirty="0">
                <a:solidFill>
                  <a:srgbClr val="FFC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40</a:t>
            </a:r>
            <a:endParaRPr lang="tr-TR" sz="3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0" name="AutoShape 141"/>
          <p:cNvSpPr>
            <a:spLocks noChangeArrowheads="1"/>
          </p:cNvSpPr>
          <p:nvPr/>
        </p:nvSpPr>
        <p:spPr bwMode="auto">
          <a:xfrm>
            <a:off x="10115325" y="4795123"/>
            <a:ext cx="796413" cy="6548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3000" b="1" dirty="0">
                <a:solidFill>
                  <a:srgbClr val="FFC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50</a:t>
            </a:r>
            <a:endParaRPr lang="tr-TR" sz="3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2" name="Grup 1"/>
          <p:cNvGrpSpPr/>
          <p:nvPr/>
        </p:nvGrpSpPr>
        <p:grpSpPr>
          <a:xfrm>
            <a:off x="1030515" y="5480531"/>
            <a:ext cx="10233748" cy="288282"/>
            <a:chOff x="1030515" y="5480531"/>
            <a:chExt cx="10233748" cy="288282"/>
          </a:xfrm>
        </p:grpSpPr>
        <p:cxnSp>
          <p:nvCxnSpPr>
            <p:cNvPr id="3" name="Düz Ok Bağlayıcısı 2"/>
            <p:cNvCxnSpPr/>
            <p:nvPr/>
          </p:nvCxnSpPr>
          <p:spPr>
            <a:xfrm flipV="1">
              <a:off x="1030515" y="5615872"/>
              <a:ext cx="10233748" cy="24310"/>
            </a:xfrm>
            <a:prstGeom prst="straightConnector1">
              <a:avLst/>
            </a:prstGeom>
            <a:ln w="5715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Düz Bağlayıcı 6"/>
            <p:cNvCxnSpPr/>
            <p:nvPr/>
          </p:nvCxnSpPr>
          <p:spPr>
            <a:xfrm>
              <a:off x="2005312" y="5509553"/>
              <a:ext cx="0" cy="25200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Düz Bağlayıcı 40"/>
            <p:cNvCxnSpPr/>
            <p:nvPr/>
          </p:nvCxnSpPr>
          <p:spPr>
            <a:xfrm>
              <a:off x="3696227" y="5516813"/>
              <a:ext cx="0" cy="25200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Düz Bağlayıcı 41"/>
            <p:cNvCxnSpPr/>
            <p:nvPr/>
          </p:nvCxnSpPr>
          <p:spPr>
            <a:xfrm>
              <a:off x="5430683" y="5495045"/>
              <a:ext cx="0" cy="25200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Düz Bağlayıcı 45"/>
            <p:cNvCxnSpPr/>
            <p:nvPr/>
          </p:nvCxnSpPr>
          <p:spPr>
            <a:xfrm>
              <a:off x="7121603" y="5487785"/>
              <a:ext cx="0" cy="25200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Düz Bağlayıcı 46"/>
            <p:cNvCxnSpPr/>
            <p:nvPr/>
          </p:nvCxnSpPr>
          <p:spPr>
            <a:xfrm>
              <a:off x="8812518" y="5480531"/>
              <a:ext cx="0" cy="25200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Düz Bağlayıcı 47"/>
            <p:cNvCxnSpPr/>
            <p:nvPr/>
          </p:nvCxnSpPr>
          <p:spPr>
            <a:xfrm>
              <a:off x="10546974" y="5487791"/>
              <a:ext cx="0" cy="25200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AutoShape 141"/>
          <p:cNvSpPr>
            <a:spLocks noChangeArrowheads="1"/>
          </p:cNvSpPr>
          <p:nvPr/>
        </p:nvSpPr>
        <p:spPr bwMode="auto">
          <a:xfrm>
            <a:off x="1682469" y="1775856"/>
            <a:ext cx="1221439" cy="84952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5000" b="1" dirty="0">
                <a:solidFill>
                  <a:srgbClr val="FFC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35</a:t>
            </a:r>
            <a:endParaRPr lang="tr-TR" sz="5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0" name="AutoShape 141"/>
          <p:cNvSpPr>
            <a:spLocks noChangeArrowheads="1"/>
          </p:cNvSpPr>
          <p:nvPr/>
        </p:nvSpPr>
        <p:spPr bwMode="auto">
          <a:xfrm>
            <a:off x="8587763" y="1775856"/>
            <a:ext cx="1221439" cy="84952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5000" b="1" dirty="0">
                <a:solidFill>
                  <a:srgbClr val="FFC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54</a:t>
            </a:r>
            <a:endParaRPr lang="tr-TR" sz="5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1" name="AutoShape 141"/>
          <p:cNvSpPr>
            <a:spLocks noChangeArrowheads="1"/>
          </p:cNvSpPr>
          <p:nvPr/>
        </p:nvSpPr>
        <p:spPr bwMode="auto">
          <a:xfrm>
            <a:off x="3436375" y="1775856"/>
            <a:ext cx="1221439" cy="84952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5000" b="1" dirty="0">
                <a:solidFill>
                  <a:srgbClr val="FFC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47</a:t>
            </a:r>
            <a:endParaRPr lang="tr-TR" sz="5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2" name="AutoShape 141"/>
          <p:cNvSpPr>
            <a:spLocks noChangeArrowheads="1"/>
          </p:cNvSpPr>
          <p:nvPr/>
        </p:nvSpPr>
        <p:spPr bwMode="auto">
          <a:xfrm>
            <a:off x="6889022" y="1797475"/>
            <a:ext cx="1221439" cy="84952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5000" b="1" dirty="0">
                <a:solidFill>
                  <a:srgbClr val="FFC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28</a:t>
            </a:r>
            <a:endParaRPr lang="tr-TR" sz="5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6" name="Düz Ok Bağlayıcısı 25"/>
          <p:cNvCxnSpPr>
            <a:endCxn id="39" idx="1"/>
          </p:cNvCxnSpPr>
          <p:nvPr/>
        </p:nvCxnSpPr>
        <p:spPr>
          <a:xfrm>
            <a:off x="7963593" y="4637172"/>
            <a:ext cx="438477" cy="456044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Düz Ok Bağlayıcısı 26"/>
          <p:cNvCxnSpPr/>
          <p:nvPr/>
        </p:nvCxnSpPr>
        <p:spPr>
          <a:xfrm>
            <a:off x="9718426" y="4705570"/>
            <a:ext cx="438477" cy="456044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Düz Ok Bağlayıcısı 27"/>
          <p:cNvCxnSpPr/>
          <p:nvPr/>
        </p:nvCxnSpPr>
        <p:spPr>
          <a:xfrm rot="5400000">
            <a:off x="4157516" y="4554135"/>
            <a:ext cx="438477" cy="456044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Düz Ok Bağlayıcısı 28"/>
          <p:cNvCxnSpPr/>
          <p:nvPr/>
        </p:nvCxnSpPr>
        <p:spPr>
          <a:xfrm>
            <a:off x="6195282" y="4637172"/>
            <a:ext cx="438477" cy="456044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Düz Ok Bağlayıcısı 29"/>
          <p:cNvCxnSpPr/>
          <p:nvPr/>
        </p:nvCxnSpPr>
        <p:spPr>
          <a:xfrm rot="5400000">
            <a:off x="10956903" y="4639159"/>
            <a:ext cx="438477" cy="456044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Resim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14" y="223856"/>
            <a:ext cx="868043" cy="865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251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3.33333E-6 L 0.46237 0.29491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112" y="147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250" autoRev="1" fill="remove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1" dur="250" autoRev="1" fill="remove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2" dur="250" autoRev="1" fill="remove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autoRev="1" fill="remove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3.33333E-6 L 0.46042 0.30764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21" y="15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250" autoRev="1" fill="remove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4" dur="250" autoRev="1" fill="remove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5" dur="250" autoRev="1" fill="remove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autoRev="1" fill="remove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3.33333E-6 L -0.0875 0.29005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75" y="144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6" dur="250" autoRev="1" fill="remov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7" dur="250" autoRev="1" fill="remove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8" dur="250" autoRev="1" fill="remove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9" dur="250" autoRev="1" fill="remove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7037E-6 L -0.10638 0.28797 " pathEditMode="relative" rAng="0" ptsTypes="AA">
                                      <p:cBhvr>
                                        <p:cTn id="83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26" y="144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9" dur="250" autoRev="1" fill="remove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0" dur="250" autoRev="1" fill="remove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1" dur="250" autoRev="1" fill="remove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50" autoRev="1" fill="remove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3.33333E-6 L 0.17968 0.32338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84" y="16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000"/>
                            </p:stCondLst>
                            <p:childTnLst>
                              <p:par>
                                <p:cTn id="9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000"/>
                            </p:stCondLst>
                            <p:childTnLst>
                              <p:par>
                                <p:cTn id="101" presetID="27" presetClass="emph" presetSubtype="0" fill="remove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2" dur="250" autoRev="1" fill="remove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3" dur="250" autoRev="1" fill="remove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4" dur="250" autoRev="1" fill="remove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5" dur="250" autoRev="1" fill="remove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44" grpId="0"/>
      <p:bldP spid="35" grpId="0" animBg="1"/>
      <p:bldP spid="35" grpId="1" animBg="1"/>
      <p:bldP spid="36" grpId="0" animBg="1"/>
      <p:bldP spid="37" grpId="0" animBg="1"/>
      <p:bldP spid="37" grpId="1" animBg="1"/>
      <p:bldP spid="38" grpId="0" animBg="1"/>
      <p:bldP spid="39" grpId="0" animBg="1"/>
      <p:bldP spid="39" grpId="1" animBg="1"/>
      <p:bldP spid="40" grpId="0" animBg="1"/>
      <p:bldP spid="40" grpId="1" animBg="1"/>
      <p:bldP spid="40" grpId="2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Unvan 1"/>
          <p:cNvSpPr>
            <a:spLocks noGrp="1"/>
          </p:cNvSpPr>
          <p:nvPr>
            <p:ph type="title"/>
          </p:nvPr>
        </p:nvSpPr>
        <p:spPr>
          <a:xfrm>
            <a:off x="1132829" y="317894"/>
            <a:ext cx="9715685" cy="932746"/>
          </a:xfrm>
        </p:spPr>
        <p:txBody>
          <a:bodyPr>
            <a:normAutofit/>
          </a:bodyPr>
          <a:lstStyle/>
          <a:p>
            <a:pPr algn="ctr"/>
            <a:r>
              <a:rPr lang="tr-TR" sz="4500" dirty="0">
                <a:solidFill>
                  <a:srgbClr val="FFC000"/>
                </a:solidFill>
              </a:rPr>
              <a:t>Onluğa Yuvarlama</a:t>
            </a:r>
          </a:p>
        </p:txBody>
      </p:sp>
      <p:sp>
        <p:nvSpPr>
          <p:cNvPr id="18" name="AutoShape 141"/>
          <p:cNvSpPr>
            <a:spLocks noChangeArrowheads="1"/>
          </p:cNvSpPr>
          <p:nvPr/>
        </p:nvSpPr>
        <p:spPr bwMode="auto">
          <a:xfrm>
            <a:off x="5135116" y="1775856"/>
            <a:ext cx="1221439" cy="84952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5000" b="1" dirty="0">
                <a:solidFill>
                  <a:srgbClr val="FFC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34</a:t>
            </a:r>
            <a:endParaRPr lang="tr-TR" sz="5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4" name="Metin kutusu 43"/>
          <p:cNvSpPr txBox="1"/>
          <p:nvPr/>
        </p:nvSpPr>
        <p:spPr>
          <a:xfrm>
            <a:off x="1492608" y="2707410"/>
            <a:ext cx="941913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>
                <a:solidFill>
                  <a:srgbClr val="92D050"/>
                </a:solidFill>
              </a:rPr>
              <a:t>Yukarıdaki sayılar hangileri kendi onluğuna (önceki onluğa) yuvarlanır</a:t>
            </a:r>
            <a:r>
              <a:rPr lang="tr-TR" sz="3500" dirty="0">
                <a:solidFill>
                  <a:srgbClr val="92D050"/>
                </a:solidFill>
                <a:latin typeface="ALFABET98" panose="00000400000000000000" pitchFamily="2" charset="0"/>
              </a:rPr>
              <a:t>?</a:t>
            </a:r>
          </a:p>
        </p:txBody>
      </p:sp>
      <p:sp>
        <p:nvSpPr>
          <p:cNvPr id="49" name="AutoShape 141"/>
          <p:cNvSpPr>
            <a:spLocks noChangeArrowheads="1"/>
          </p:cNvSpPr>
          <p:nvPr/>
        </p:nvSpPr>
        <p:spPr bwMode="auto">
          <a:xfrm>
            <a:off x="1682469" y="1775856"/>
            <a:ext cx="1221439" cy="84952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5000" b="1" dirty="0">
                <a:solidFill>
                  <a:srgbClr val="FFC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87</a:t>
            </a:r>
            <a:endParaRPr lang="tr-TR" sz="5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0" name="AutoShape 141"/>
          <p:cNvSpPr>
            <a:spLocks noChangeArrowheads="1"/>
          </p:cNvSpPr>
          <p:nvPr/>
        </p:nvSpPr>
        <p:spPr bwMode="auto">
          <a:xfrm>
            <a:off x="8587763" y="1775856"/>
            <a:ext cx="1221439" cy="84952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5000" b="1" dirty="0">
                <a:solidFill>
                  <a:srgbClr val="FFC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54</a:t>
            </a:r>
            <a:endParaRPr lang="tr-TR" sz="5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1" name="AutoShape 141"/>
          <p:cNvSpPr>
            <a:spLocks noChangeArrowheads="1"/>
          </p:cNvSpPr>
          <p:nvPr/>
        </p:nvSpPr>
        <p:spPr bwMode="auto">
          <a:xfrm>
            <a:off x="3436375" y="1775856"/>
            <a:ext cx="1221439" cy="84952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5000" b="1" dirty="0">
                <a:solidFill>
                  <a:srgbClr val="FFC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22</a:t>
            </a:r>
            <a:endParaRPr lang="tr-TR" sz="5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2" name="AutoShape 141"/>
          <p:cNvSpPr>
            <a:spLocks noChangeArrowheads="1"/>
          </p:cNvSpPr>
          <p:nvPr/>
        </p:nvSpPr>
        <p:spPr bwMode="auto">
          <a:xfrm>
            <a:off x="6889022" y="1797475"/>
            <a:ext cx="1221439" cy="84952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5000" b="1" dirty="0">
                <a:solidFill>
                  <a:srgbClr val="FFC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28</a:t>
            </a:r>
            <a:endParaRPr lang="tr-TR" sz="5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Metin kutusu 30"/>
          <p:cNvSpPr txBox="1"/>
          <p:nvPr/>
        </p:nvSpPr>
        <p:spPr>
          <a:xfrm>
            <a:off x="1429384" y="4277502"/>
            <a:ext cx="299298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u="sng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Kendi onluğu</a:t>
            </a:r>
          </a:p>
        </p:txBody>
      </p:sp>
      <p:sp>
        <p:nvSpPr>
          <p:cNvPr id="32" name="Metin kutusu 31"/>
          <p:cNvSpPr txBox="1"/>
          <p:nvPr/>
        </p:nvSpPr>
        <p:spPr>
          <a:xfrm>
            <a:off x="7331421" y="4277502"/>
            <a:ext cx="299298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u="sng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Sonraki onluk</a:t>
            </a:r>
          </a:p>
        </p:txBody>
      </p:sp>
      <p:pic>
        <p:nvPicPr>
          <p:cNvPr id="11" name="Resim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14" y="223856"/>
            <a:ext cx="868043" cy="865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968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3.33333E-6 L 0.47721 0.45741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854" y="22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41 0.12454 L -0.19388 0.45695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80" y="166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3.33333E-6 L -0.21901 0.45741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51" y="22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59259E-6 L 0.17175 0.44954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81" y="224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3.33333E-6 L -0.3724 0.45486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620" y="227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44" grpId="0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31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Unvan 1"/>
          <p:cNvSpPr>
            <a:spLocks noGrp="1"/>
          </p:cNvSpPr>
          <p:nvPr>
            <p:ph type="title"/>
          </p:nvPr>
        </p:nvSpPr>
        <p:spPr>
          <a:xfrm>
            <a:off x="1132829" y="317894"/>
            <a:ext cx="9715685" cy="932746"/>
          </a:xfrm>
        </p:spPr>
        <p:txBody>
          <a:bodyPr>
            <a:normAutofit/>
          </a:bodyPr>
          <a:lstStyle/>
          <a:p>
            <a:pPr algn="ctr"/>
            <a:r>
              <a:rPr lang="tr-TR" sz="4500" dirty="0">
                <a:solidFill>
                  <a:srgbClr val="FFC000"/>
                </a:solidFill>
              </a:rPr>
              <a:t>Onluğa Yuvarlama</a:t>
            </a:r>
          </a:p>
        </p:txBody>
      </p:sp>
      <p:sp>
        <p:nvSpPr>
          <p:cNvPr id="18" name="AutoShape 141"/>
          <p:cNvSpPr>
            <a:spLocks noChangeArrowheads="1"/>
          </p:cNvSpPr>
          <p:nvPr/>
        </p:nvSpPr>
        <p:spPr bwMode="auto">
          <a:xfrm>
            <a:off x="8165221" y="3536346"/>
            <a:ext cx="983915" cy="85424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82</a:t>
            </a:r>
            <a:endParaRPr lang="tr-TR" sz="4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4" name="Metin kutusu 43"/>
          <p:cNvSpPr txBox="1"/>
          <p:nvPr/>
        </p:nvSpPr>
        <p:spPr>
          <a:xfrm>
            <a:off x="1658654" y="1138368"/>
            <a:ext cx="831659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500" dirty="0">
                <a:solidFill>
                  <a:srgbClr val="92D050"/>
                </a:solidFill>
              </a:rPr>
              <a:t>80’e yuvarlanan sayılar hangileridir</a:t>
            </a:r>
            <a:r>
              <a:rPr lang="tr-TR" sz="3500" dirty="0">
                <a:solidFill>
                  <a:srgbClr val="92D050"/>
                </a:solidFill>
                <a:latin typeface="ALFABET98" panose="00000400000000000000" pitchFamily="2" charset="0"/>
              </a:rPr>
              <a:t>?</a:t>
            </a:r>
          </a:p>
        </p:txBody>
      </p:sp>
      <p:sp>
        <p:nvSpPr>
          <p:cNvPr id="49" name="AutoShape 141"/>
          <p:cNvSpPr>
            <a:spLocks noChangeArrowheads="1"/>
          </p:cNvSpPr>
          <p:nvPr/>
        </p:nvSpPr>
        <p:spPr bwMode="auto">
          <a:xfrm>
            <a:off x="5855848" y="3536346"/>
            <a:ext cx="983915" cy="85424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0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80</a:t>
            </a:r>
            <a:endParaRPr lang="tr-TR" sz="40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0" name="AutoShape 141"/>
          <p:cNvSpPr>
            <a:spLocks noChangeArrowheads="1"/>
          </p:cNvSpPr>
          <p:nvPr/>
        </p:nvSpPr>
        <p:spPr bwMode="auto">
          <a:xfrm>
            <a:off x="10463786" y="3521081"/>
            <a:ext cx="983915" cy="85424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84</a:t>
            </a:r>
            <a:endParaRPr lang="tr-TR" sz="4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1" name="AutoShape 141"/>
          <p:cNvSpPr>
            <a:spLocks noChangeArrowheads="1"/>
          </p:cNvSpPr>
          <p:nvPr/>
        </p:nvSpPr>
        <p:spPr bwMode="auto">
          <a:xfrm>
            <a:off x="7008359" y="3521081"/>
            <a:ext cx="983915" cy="85424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81</a:t>
            </a:r>
            <a:endParaRPr lang="tr-TR" sz="4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2" name="AutoShape 141"/>
          <p:cNvSpPr>
            <a:spLocks noChangeArrowheads="1"/>
          </p:cNvSpPr>
          <p:nvPr/>
        </p:nvSpPr>
        <p:spPr bwMode="auto">
          <a:xfrm>
            <a:off x="9315183" y="3542607"/>
            <a:ext cx="983915" cy="85424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83</a:t>
            </a:r>
            <a:endParaRPr lang="tr-TR" sz="4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AutoShape 141"/>
          <p:cNvSpPr>
            <a:spLocks noChangeArrowheads="1"/>
          </p:cNvSpPr>
          <p:nvPr/>
        </p:nvSpPr>
        <p:spPr bwMode="auto">
          <a:xfrm>
            <a:off x="2463508" y="3522493"/>
            <a:ext cx="983915" cy="85424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77</a:t>
            </a:r>
            <a:endParaRPr lang="tr-TR" sz="4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AutoShape 141"/>
          <p:cNvSpPr>
            <a:spLocks noChangeArrowheads="1"/>
          </p:cNvSpPr>
          <p:nvPr/>
        </p:nvSpPr>
        <p:spPr bwMode="auto">
          <a:xfrm>
            <a:off x="4701536" y="3538733"/>
            <a:ext cx="983915" cy="85424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79</a:t>
            </a:r>
            <a:endParaRPr lang="tr-TR" sz="4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AutoShape 141"/>
          <p:cNvSpPr>
            <a:spLocks noChangeArrowheads="1"/>
          </p:cNvSpPr>
          <p:nvPr/>
        </p:nvSpPr>
        <p:spPr bwMode="auto">
          <a:xfrm>
            <a:off x="1355057" y="3506533"/>
            <a:ext cx="983915" cy="85424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76</a:t>
            </a:r>
            <a:endParaRPr lang="tr-TR" sz="4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AutoShape 141"/>
          <p:cNvSpPr>
            <a:spLocks noChangeArrowheads="1"/>
          </p:cNvSpPr>
          <p:nvPr/>
        </p:nvSpPr>
        <p:spPr bwMode="auto">
          <a:xfrm>
            <a:off x="3562819" y="3536346"/>
            <a:ext cx="983915" cy="85424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78</a:t>
            </a:r>
            <a:endParaRPr lang="tr-TR" sz="4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AutoShape 141"/>
          <p:cNvSpPr>
            <a:spLocks noChangeArrowheads="1"/>
          </p:cNvSpPr>
          <p:nvPr/>
        </p:nvSpPr>
        <p:spPr bwMode="auto">
          <a:xfrm>
            <a:off x="306479" y="3506533"/>
            <a:ext cx="983915" cy="85424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75</a:t>
            </a:r>
            <a:endParaRPr lang="tr-TR" sz="4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Yukarı Bükülü Ok 18"/>
          <p:cNvSpPr/>
          <p:nvPr/>
        </p:nvSpPr>
        <p:spPr>
          <a:xfrm flipH="1">
            <a:off x="6558600" y="4475999"/>
            <a:ext cx="1106556" cy="19950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20" name="Yukarı Bükülü Ok 19"/>
          <p:cNvSpPr/>
          <p:nvPr/>
        </p:nvSpPr>
        <p:spPr>
          <a:xfrm flipH="1">
            <a:off x="6457756" y="4475999"/>
            <a:ext cx="2414801" cy="63307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21" name="Yukarı Bükülü Ok 20"/>
          <p:cNvSpPr/>
          <p:nvPr/>
        </p:nvSpPr>
        <p:spPr>
          <a:xfrm flipH="1">
            <a:off x="6322456" y="4406838"/>
            <a:ext cx="3685659" cy="102526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22" name="Yukarı Bükülü Ok 21"/>
          <p:cNvSpPr/>
          <p:nvPr/>
        </p:nvSpPr>
        <p:spPr>
          <a:xfrm flipH="1">
            <a:off x="6139981" y="4405614"/>
            <a:ext cx="4990505" cy="122048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23" name="Yukarı Bükülü Ok 22"/>
          <p:cNvSpPr/>
          <p:nvPr/>
        </p:nvSpPr>
        <p:spPr>
          <a:xfrm>
            <a:off x="555058" y="4577733"/>
            <a:ext cx="5902697" cy="1205247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26" name="Yukarı Bükülü Ok 25"/>
          <p:cNvSpPr/>
          <p:nvPr/>
        </p:nvSpPr>
        <p:spPr>
          <a:xfrm>
            <a:off x="1429722" y="4543598"/>
            <a:ext cx="5010287" cy="1056561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27" name="Yukarı Bükülü Ok 26"/>
          <p:cNvSpPr/>
          <p:nvPr/>
        </p:nvSpPr>
        <p:spPr>
          <a:xfrm>
            <a:off x="3952612" y="4537153"/>
            <a:ext cx="2505144" cy="71555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28" name="Yukarı Bükülü Ok 27"/>
          <p:cNvSpPr/>
          <p:nvPr/>
        </p:nvSpPr>
        <p:spPr>
          <a:xfrm>
            <a:off x="2739288" y="4537567"/>
            <a:ext cx="3718468" cy="82334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29" name="Yukarı Bükülü Ok 28"/>
          <p:cNvSpPr/>
          <p:nvPr/>
        </p:nvSpPr>
        <p:spPr>
          <a:xfrm>
            <a:off x="5017610" y="4465968"/>
            <a:ext cx="1339302" cy="44329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30" name="Metin kutusu 29"/>
          <p:cNvSpPr txBox="1"/>
          <p:nvPr/>
        </p:nvSpPr>
        <p:spPr>
          <a:xfrm>
            <a:off x="6457755" y="2028501"/>
            <a:ext cx="512524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500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80’den büyük </a:t>
            </a:r>
            <a:r>
              <a:rPr lang="tr-TR" sz="3500" dirty="0">
                <a:solidFill>
                  <a:srgbClr val="92D050"/>
                </a:solidFill>
              </a:rPr>
              <a:t>olup 80’e yuvarlanan sayılar</a:t>
            </a:r>
          </a:p>
        </p:txBody>
      </p:sp>
      <p:sp>
        <p:nvSpPr>
          <p:cNvPr id="33" name="Metin kutusu 32"/>
          <p:cNvSpPr txBox="1"/>
          <p:nvPr/>
        </p:nvSpPr>
        <p:spPr>
          <a:xfrm>
            <a:off x="443583" y="2029725"/>
            <a:ext cx="512524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500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80’den küçük </a:t>
            </a:r>
            <a:r>
              <a:rPr lang="tr-TR" sz="3500" dirty="0">
                <a:solidFill>
                  <a:srgbClr val="92D050"/>
                </a:solidFill>
              </a:rPr>
              <a:t>olup 80’e yuvarlanan sayılar</a:t>
            </a:r>
          </a:p>
        </p:txBody>
      </p:sp>
      <p:pic>
        <p:nvPicPr>
          <p:cNvPr id="25" name="Resim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14" y="223856"/>
            <a:ext cx="868043" cy="865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501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44" grpId="0"/>
      <p:bldP spid="49" grpId="0" animBg="1"/>
      <p:bldP spid="50" grpId="0" animBg="1"/>
      <p:bldP spid="51" grpId="0" animBg="1"/>
      <p:bldP spid="5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6" grpId="0" animBg="1"/>
      <p:bldP spid="27" grpId="0" animBg="1"/>
      <p:bldP spid="28" grpId="0" animBg="1"/>
      <p:bldP spid="29" grpId="0" animBg="1"/>
      <p:bldP spid="30" grpId="0"/>
      <p:bldP spid="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Unvan 1"/>
          <p:cNvSpPr>
            <a:spLocks noGrp="1"/>
          </p:cNvSpPr>
          <p:nvPr>
            <p:ph type="title"/>
          </p:nvPr>
        </p:nvSpPr>
        <p:spPr>
          <a:xfrm>
            <a:off x="1132829" y="317894"/>
            <a:ext cx="9715685" cy="932746"/>
          </a:xfrm>
        </p:spPr>
        <p:txBody>
          <a:bodyPr>
            <a:normAutofit/>
          </a:bodyPr>
          <a:lstStyle/>
          <a:p>
            <a:pPr algn="ctr"/>
            <a:r>
              <a:rPr lang="tr-TR" sz="4500" dirty="0">
                <a:solidFill>
                  <a:srgbClr val="FFC000"/>
                </a:solidFill>
              </a:rPr>
              <a:t>Onluğa Yuvarlama</a:t>
            </a:r>
          </a:p>
        </p:txBody>
      </p:sp>
      <p:sp>
        <p:nvSpPr>
          <p:cNvPr id="18" name="AutoShape 141"/>
          <p:cNvSpPr>
            <a:spLocks noChangeArrowheads="1"/>
          </p:cNvSpPr>
          <p:nvPr/>
        </p:nvSpPr>
        <p:spPr bwMode="auto">
          <a:xfrm>
            <a:off x="8165221" y="3536346"/>
            <a:ext cx="983915" cy="85424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62</a:t>
            </a:r>
            <a:endParaRPr lang="tr-TR" sz="4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4" name="Metin kutusu 43"/>
          <p:cNvSpPr txBox="1"/>
          <p:nvPr/>
        </p:nvSpPr>
        <p:spPr>
          <a:xfrm>
            <a:off x="1658654" y="1138368"/>
            <a:ext cx="831659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500" dirty="0">
                <a:solidFill>
                  <a:srgbClr val="92D050"/>
                </a:solidFill>
              </a:rPr>
              <a:t>60’e yuvarlanan sayılar hangileridir</a:t>
            </a:r>
            <a:r>
              <a:rPr lang="tr-TR" sz="3500" dirty="0">
                <a:solidFill>
                  <a:srgbClr val="92D050"/>
                </a:solidFill>
                <a:latin typeface="ALFABET98" panose="00000400000000000000" pitchFamily="2" charset="0"/>
              </a:rPr>
              <a:t>?</a:t>
            </a:r>
          </a:p>
        </p:txBody>
      </p:sp>
      <p:sp>
        <p:nvSpPr>
          <p:cNvPr id="49" name="AutoShape 141"/>
          <p:cNvSpPr>
            <a:spLocks noChangeArrowheads="1"/>
          </p:cNvSpPr>
          <p:nvPr/>
        </p:nvSpPr>
        <p:spPr bwMode="auto">
          <a:xfrm>
            <a:off x="5855848" y="3536346"/>
            <a:ext cx="983915" cy="85424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0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60</a:t>
            </a:r>
            <a:endParaRPr lang="tr-TR" sz="40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0" name="AutoShape 141"/>
          <p:cNvSpPr>
            <a:spLocks noChangeArrowheads="1"/>
          </p:cNvSpPr>
          <p:nvPr/>
        </p:nvSpPr>
        <p:spPr bwMode="auto">
          <a:xfrm>
            <a:off x="10463786" y="3521081"/>
            <a:ext cx="983915" cy="85424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64</a:t>
            </a:r>
            <a:endParaRPr lang="tr-TR" sz="4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1" name="AutoShape 141"/>
          <p:cNvSpPr>
            <a:spLocks noChangeArrowheads="1"/>
          </p:cNvSpPr>
          <p:nvPr/>
        </p:nvSpPr>
        <p:spPr bwMode="auto">
          <a:xfrm>
            <a:off x="7008359" y="3521081"/>
            <a:ext cx="983915" cy="85424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61</a:t>
            </a:r>
            <a:endParaRPr lang="tr-TR" sz="4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2" name="AutoShape 141"/>
          <p:cNvSpPr>
            <a:spLocks noChangeArrowheads="1"/>
          </p:cNvSpPr>
          <p:nvPr/>
        </p:nvSpPr>
        <p:spPr bwMode="auto">
          <a:xfrm>
            <a:off x="9315183" y="3542607"/>
            <a:ext cx="983915" cy="85424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63</a:t>
            </a:r>
            <a:endParaRPr lang="tr-TR" sz="4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AutoShape 141"/>
          <p:cNvSpPr>
            <a:spLocks noChangeArrowheads="1"/>
          </p:cNvSpPr>
          <p:nvPr/>
        </p:nvSpPr>
        <p:spPr bwMode="auto">
          <a:xfrm>
            <a:off x="2463508" y="3522493"/>
            <a:ext cx="983915" cy="85424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57</a:t>
            </a:r>
            <a:endParaRPr lang="tr-TR" sz="4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AutoShape 141"/>
          <p:cNvSpPr>
            <a:spLocks noChangeArrowheads="1"/>
          </p:cNvSpPr>
          <p:nvPr/>
        </p:nvSpPr>
        <p:spPr bwMode="auto">
          <a:xfrm>
            <a:off x="4701536" y="3538733"/>
            <a:ext cx="983915" cy="85424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59</a:t>
            </a:r>
            <a:endParaRPr lang="tr-TR" sz="4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AutoShape 141"/>
          <p:cNvSpPr>
            <a:spLocks noChangeArrowheads="1"/>
          </p:cNvSpPr>
          <p:nvPr/>
        </p:nvSpPr>
        <p:spPr bwMode="auto">
          <a:xfrm>
            <a:off x="1355057" y="3506533"/>
            <a:ext cx="983915" cy="85424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56</a:t>
            </a:r>
            <a:endParaRPr lang="tr-TR" sz="4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AutoShape 141"/>
          <p:cNvSpPr>
            <a:spLocks noChangeArrowheads="1"/>
          </p:cNvSpPr>
          <p:nvPr/>
        </p:nvSpPr>
        <p:spPr bwMode="auto">
          <a:xfrm>
            <a:off x="3562819" y="3536346"/>
            <a:ext cx="983915" cy="85424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58</a:t>
            </a:r>
            <a:endParaRPr lang="tr-TR" sz="4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AutoShape 141"/>
          <p:cNvSpPr>
            <a:spLocks noChangeArrowheads="1"/>
          </p:cNvSpPr>
          <p:nvPr/>
        </p:nvSpPr>
        <p:spPr bwMode="auto">
          <a:xfrm>
            <a:off x="306479" y="3506533"/>
            <a:ext cx="983915" cy="85424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55</a:t>
            </a:r>
            <a:endParaRPr lang="tr-TR" sz="4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Yukarı Bükülü Ok 18"/>
          <p:cNvSpPr/>
          <p:nvPr/>
        </p:nvSpPr>
        <p:spPr>
          <a:xfrm flipH="1">
            <a:off x="6558600" y="4475999"/>
            <a:ext cx="1106556" cy="19950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20" name="Yukarı Bükülü Ok 19"/>
          <p:cNvSpPr/>
          <p:nvPr/>
        </p:nvSpPr>
        <p:spPr>
          <a:xfrm flipH="1">
            <a:off x="6457756" y="4475999"/>
            <a:ext cx="2414801" cy="63307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21" name="Yukarı Bükülü Ok 20"/>
          <p:cNvSpPr/>
          <p:nvPr/>
        </p:nvSpPr>
        <p:spPr>
          <a:xfrm flipH="1">
            <a:off x="6322456" y="4406838"/>
            <a:ext cx="3685659" cy="102526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22" name="Yukarı Bükülü Ok 21"/>
          <p:cNvSpPr/>
          <p:nvPr/>
        </p:nvSpPr>
        <p:spPr>
          <a:xfrm flipH="1">
            <a:off x="6139981" y="4405614"/>
            <a:ext cx="4990505" cy="122048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23" name="Yukarı Bükülü Ok 22"/>
          <p:cNvSpPr/>
          <p:nvPr/>
        </p:nvSpPr>
        <p:spPr>
          <a:xfrm>
            <a:off x="555058" y="4577733"/>
            <a:ext cx="5902697" cy="1205247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26" name="Yukarı Bükülü Ok 25"/>
          <p:cNvSpPr/>
          <p:nvPr/>
        </p:nvSpPr>
        <p:spPr>
          <a:xfrm>
            <a:off x="1429722" y="4543598"/>
            <a:ext cx="5010287" cy="1056561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27" name="Yukarı Bükülü Ok 26"/>
          <p:cNvSpPr/>
          <p:nvPr/>
        </p:nvSpPr>
        <p:spPr>
          <a:xfrm>
            <a:off x="3952612" y="4537153"/>
            <a:ext cx="2505144" cy="71555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28" name="Yukarı Bükülü Ok 27"/>
          <p:cNvSpPr/>
          <p:nvPr/>
        </p:nvSpPr>
        <p:spPr>
          <a:xfrm>
            <a:off x="2739288" y="4537567"/>
            <a:ext cx="3718468" cy="82334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29" name="Yukarı Bükülü Ok 28"/>
          <p:cNvSpPr/>
          <p:nvPr/>
        </p:nvSpPr>
        <p:spPr>
          <a:xfrm>
            <a:off x="5017610" y="4465968"/>
            <a:ext cx="1339302" cy="44329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30" name="Metin kutusu 29"/>
          <p:cNvSpPr txBox="1"/>
          <p:nvPr/>
        </p:nvSpPr>
        <p:spPr>
          <a:xfrm>
            <a:off x="6322456" y="2027450"/>
            <a:ext cx="528430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500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60’den büyük </a:t>
            </a:r>
            <a:r>
              <a:rPr lang="tr-TR" sz="3500" dirty="0">
                <a:solidFill>
                  <a:srgbClr val="92D050"/>
                </a:solidFill>
              </a:rPr>
              <a:t>olup 60’a yuvarlanan sayılar</a:t>
            </a:r>
          </a:p>
        </p:txBody>
      </p:sp>
      <p:sp>
        <p:nvSpPr>
          <p:cNvPr id="33" name="Metin kutusu 32"/>
          <p:cNvSpPr txBox="1"/>
          <p:nvPr/>
        </p:nvSpPr>
        <p:spPr>
          <a:xfrm>
            <a:off x="306479" y="2029725"/>
            <a:ext cx="526234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500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60’den küçük </a:t>
            </a:r>
            <a:r>
              <a:rPr lang="tr-TR" sz="3500" dirty="0">
                <a:solidFill>
                  <a:srgbClr val="92D050"/>
                </a:solidFill>
              </a:rPr>
              <a:t>olup 60’a yuvarlanan sayılar</a:t>
            </a:r>
          </a:p>
        </p:txBody>
      </p:sp>
      <p:pic>
        <p:nvPicPr>
          <p:cNvPr id="25" name="Resim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14" y="223856"/>
            <a:ext cx="868043" cy="865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971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44" grpId="0"/>
      <p:bldP spid="49" grpId="0" animBg="1"/>
      <p:bldP spid="50" grpId="0" animBg="1"/>
      <p:bldP spid="51" grpId="0" animBg="1"/>
      <p:bldP spid="5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6" grpId="0" animBg="1"/>
      <p:bldP spid="27" grpId="0" animBg="1"/>
      <p:bldP spid="28" grpId="0" animBg="1"/>
      <p:bldP spid="29" grpId="0" animBg="1"/>
      <p:bldP spid="30" grpId="0"/>
      <p:bldP spid="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Unvan 1"/>
          <p:cNvSpPr>
            <a:spLocks noGrp="1"/>
          </p:cNvSpPr>
          <p:nvPr>
            <p:ph type="title"/>
          </p:nvPr>
        </p:nvSpPr>
        <p:spPr>
          <a:xfrm>
            <a:off x="1132829" y="317894"/>
            <a:ext cx="9715685" cy="932746"/>
          </a:xfrm>
        </p:spPr>
        <p:txBody>
          <a:bodyPr>
            <a:normAutofit/>
          </a:bodyPr>
          <a:lstStyle/>
          <a:p>
            <a:pPr algn="ctr"/>
            <a:r>
              <a:rPr lang="tr-TR" sz="4500" dirty="0">
                <a:solidFill>
                  <a:srgbClr val="FFC000"/>
                </a:solidFill>
              </a:rPr>
              <a:t>Sıra Sizde</a:t>
            </a:r>
          </a:p>
        </p:txBody>
      </p:sp>
      <p:sp>
        <p:nvSpPr>
          <p:cNvPr id="18" name="AutoShape 141"/>
          <p:cNvSpPr>
            <a:spLocks noChangeArrowheads="1"/>
          </p:cNvSpPr>
          <p:nvPr/>
        </p:nvSpPr>
        <p:spPr bwMode="auto">
          <a:xfrm>
            <a:off x="8165221" y="3536346"/>
            <a:ext cx="983915" cy="85424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32</a:t>
            </a:r>
            <a:endParaRPr lang="tr-TR" sz="4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4" name="Metin kutusu 43"/>
          <p:cNvSpPr txBox="1"/>
          <p:nvPr/>
        </p:nvSpPr>
        <p:spPr>
          <a:xfrm>
            <a:off x="1658654" y="1138368"/>
            <a:ext cx="831659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500" dirty="0">
                <a:solidFill>
                  <a:srgbClr val="92D050"/>
                </a:solidFill>
              </a:rPr>
              <a:t>30’a yuvarlanan sayılar hangileridir?</a:t>
            </a:r>
          </a:p>
        </p:txBody>
      </p:sp>
      <p:sp>
        <p:nvSpPr>
          <p:cNvPr id="49" name="AutoShape 141"/>
          <p:cNvSpPr>
            <a:spLocks noChangeArrowheads="1"/>
          </p:cNvSpPr>
          <p:nvPr/>
        </p:nvSpPr>
        <p:spPr bwMode="auto">
          <a:xfrm>
            <a:off x="5855848" y="3536346"/>
            <a:ext cx="983915" cy="85424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0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30</a:t>
            </a:r>
            <a:endParaRPr lang="tr-TR" sz="40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0" name="AutoShape 141"/>
          <p:cNvSpPr>
            <a:spLocks noChangeArrowheads="1"/>
          </p:cNvSpPr>
          <p:nvPr/>
        </p:nvSpPr>
        <p:spPr bwMode="auto">
          <a:xfrm>
            <a:off x="10463786" y="3521081"/>
            <a:ext cx="983915" cy="85424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34</a:t>
            </a:r>
            <a:endParaRPr lang="tr-TR" sz="4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1" name="AutoShape 141"/>
          <p:cNvSpPr>
            <a:spLocks noChangeArrowheads="1"/>
          </p:cNvSpPr>
          <p:nvPr/>
        </p:nvSpPr>
        <p:spPr bwMode="auto">
          <a:xfrm>
            <a:off x="7008359" y="3521081"/>
            <a:ext cx="983915" cy="85424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31</a:t>
            </a:r>
            <a:endParaRPr lang="tr-TR" sz="4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2" name="AutoShape 141"/>
          <p:cNvSpPr>
            <a:spLocks noChangeArrowheads="1"/>
          </p:cNvSpPr>
          <p:nvPr/>
        </p:nvSpPr>
        <p:spPr bwMode="auto">
          <a:xfrm>
            <a:off x="9315183" y="3542607"/>
            <a:ext cx="983915" cy="85424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33</a:t>
            </a:r>
            <a:endParaRPr lang="tr-TR" sz="4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AutoShape 141"/>
          <p:cNvSpPr>
            <a:spLocks noChangeArrowheads="1"/>
          </p:cNvSpPr>
          <p:nvPr/>
        </p:nvSpPr>
        <p:spPr bwMode="auto">
          <a:xfrm>
            <a:off x="2463508" y="3522493"/>
            <a:ext cx="983915" cy="85424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27</a:t>
            </a:r>
            <a:endParaRPr lang="tr-TR" sz="4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AutoShape 141"/>
          <p:cNvSpPr>
            <a:spLocks noChangeArrowheads="1"/>
          </p:cNvSpPr>
          <p:nvPr/>
        </p:nvSpPr>
        <p:spPr bwMode="auto">
          <a:xfrm>
            <a:off x="4701536" y="3538733"/>
            <a:ext cx="983915" cy="85424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29</a:t>
            </a:r>
            <a:endParaRPr lang="tr-TR" sz="4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AutoShape 141"/>
          <p:cNvSpPr>
            <a:spLocks noChangeArrowheads="1"/>
          </p:cNvSpPr>
          <p:nvPr/>
        </p:nvSpPr>
        <p:spPr bwMode="auto">
          <a:xfrm>
            <a:off x="1355057" y="3506533"/>
            <a:ext cx="983915" cy="85424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26</a:t>
            </a:r>
            <a:endParaRPr lang="tr-TR" sz="4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AutoShape 141"/>
          <p:cNvSpPr>
            <a:spLocks noChangeArrowheads="1"/>
          </p:cNvSpPr>
          <p:nvPr/>
        </p:nvSpPr>
        <p:spPr bwMode="auto">
          <a:xfrm>
            <a:off x="3562819" y="3536346"/>
            <a:ext cx="983915" cy="85424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28</a:t>
            </a:r>
            <a:endParaRPr lang="tr-TR" sz="4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AutoShape 141"/>
          <p:cNvSpPr>
            <a:spLocks noChangeArrowheads="1"/>
          </p:cNvSpPr>
          <p:nvPr/>
        </p:nvSpPr>
        <p:spPr bwMode="auto">
          <a:xfrm>
            <a:off x="306479" y="3506533"/>
            <a:ext cx="983915" cy="85424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25</a:t>
            </a:r>
            <a:endParaRPr lang="tr-TR" sz="4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Yukarı Bükülü Ok 18"/>
          <p:cNvSpPr/>
          <p:nvPr/>
        </p:nvSpPr>
        <p:spPr>
          <a:xfrm flipH="1">
            <a:off x="6558600" y="4475999"/>
            <a:ext cx="1106556" cy="19950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20" name="Yukarı Bükülü Ok 19"/>
          <p:cNvSpPr/>
          <p:nvPr/>
        </p:nvSpPr>
        <p:spPr>
          <a:xfrm flipH="1">
            <a:off x="6457756" y="4475999"/>
            <a:ext cx="2414801" cy="63307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21" name="Yukarı Bükülü Ok 20"/>
          <p:cNvSpPr/>
          <p:nvPr/>
        </p:nvSpPr>
        <p:spPr>
          <a:xfrm flipH="1">
            <a:off x="6322456" y="4406838"/>
            <a:ext cx="3685659" cy="102526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22" name="Yukarı Bükülü Ok 21"/>
          <p:cNvSpPr/>
          <p:nvPr/>
        </p:nvSpPr>
        <p:spPr>
          <a:xfrm flipH="1">
            <a:off x="6139981" y="4405614"/>
            <a:ext cx="4990505" cy="122048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23" name="Yukarı Bükülü Ok 22"/>
          <p:cNvSpPr/>
          <p:nvPr/>
        </p:nvSpPr>
        <p:spPr>
          <a:xfrm>
            <a:off x="555058" y="4577733"/>
            <a:ext cx="5902697" cy="1205247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26" name="Yukarı Bükülü Ok 25"/>
          <p:cNvSpPr/>
          <p:nvPr/>
        </p:nvSpPr>
        <p:spPr>
          <a:xfrm>
            <a:off x="1429722" y="4543598"/>
            <a:ext cx="5010287" cy="1056561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27" name="Yukarı Bükülü Ok 26"/>
          <p:cNvSpPr/>
          <p:nvPr/>
        </p:nvSpPr>
        <p:spPr>
          <a:xfrm>
            <a:off x="3952612" y="4537153"/>
            <a:ext cx="2505144" cy="71555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28" name="Yukarı Bükülü Ok 27"/>
          <p:cNvSpPr/>
          <p:nvPr/>
        </p:nvSpPr>
        <p:spPr>
          <a:xfrm>
            <a:off x="2739288" y="4537567"/>
            <a:ext cx="3718468" cy="82334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29" name="Yukarı Bükülü Ok 28"/>
          <p:cNvSpPr/>
          <p:nvPr/>
        </p:nvSpPr>
        <p:spPr>
          <a:xfrm>
            <a:off x="5017610" y="4465968"/>
            <a:ext cx="1339302" cy="44329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30" name="Metin kutusu 29"/>
          <p:cNvSpPr txBox="1"/>
          <p:nvPr/>
        </p:nvSpPr>
        <p:spPr>
          <a:xfrm>
            <a:off x="6457755" y="2028501"/>
            <a:ext cx="518270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500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30’dan büyük </a:t>
            </a:r>
            <a:r>
              <a:rPr lang="tr-TR" sz="3500" dirty="0">
                <a:solidFill>
                  <a:srgbClr val="92D050"/>
                </a:solidFill>
              </a:rPr>
              <a:t>olup 30’a yuvarlanan sayılar</a:t>
            </a:r>
          </a:p>
        </p:txBody>
      </p:sp>
      <p:sp>
        <p:nvSpPr>
          <p:cNvPr id="33" name="Metin kutusu 32"/>
          <p:cNvSpPr txBox="1"/>
          <p:nvPr/>
        </p:nvSpPr>
        <p:spPr>
          <a:xfrm>
            <a:off x="306479" y="2097738"/>
            <a:ext cx="541226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500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30’dan küçük </a:t>
            </a:r>
            <a:r>
              <a:rPr lang="tr-TR" sz="3500" dirty="0">
                <a:solidFill>
                  <a:srgbClr val="92D050"/>
                </a:solidFill>
              </a:rPr>
              <a:t>olup 30’a yuvarlanan sayılar</a:t>
            </a:r>
          </a:p>
        </p:txBody>
      </p:sp>
      <p:pic>
        <p:nvPicPr>
          <p:cNvPr id="25" name="Resim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14" y="223856"/>
            <a:ext cx="868043" cy="865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791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44" grpId="0"/>
      <p:bldP spid="49" grpId="0" animBg="1"/>
      <p:bldP spid="50" grpId="0" animBg="1"/>
      <p:bldP spid="51" grpId="0" animBg="1"/>
      <p:bldP spid="5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6" grpId="0" animBg="1"/>
      <p:bldP spid="27" grpId="0" animBg="1"/>
      <p:bldP spid="28" grpId="0" animBg="1"/>
      <p:bldP spid="29" grpId="0" animBg="1"/>
      <p:bldP spid="30" grpId="0"/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Unvan 1"/>
          <p:cNvSpPr>
            <a:spLocks noGrp="1"/>
          </p:cNvSpPr>
          <p:nvPr>
            <p:ph type="title"/>
          </p:nvPr>
        </p:nvSpPr>
        <p:spPr>
          <a:xfrm>
            <a:off x="1132829" y="317894"/>
            <a:ext cx="9715685" cy="932746"/>
          </a:xfrm>
        </p:spPr>
        <p:txBody>
          <a:bodyPr>
            <a:normAutofit/>
          </a:bodyPr>
          <a:lstStyle/>
          <a:p>
            <a:pPr algn="ctr"/>
            <a:r>
              <a:rPr lang="tr-TR" sz="4500" dirty="0">
                <a:solidFill>
                  <a:srgbClr val="FFC000"/>
                </a:solidFill>
              </a:rPr>
              <a:t>Sıra Sizde</a:t>
            </a:r>
          </a:p>
        </p:txBody>
      </p:sp>
      <p:sp>
        <p:nvSpPr>
          <p:cNvPr id="18" name="AutoShape 141"/>
          <p:cNvSpPr>
            <a:spLocks noChangeArrowheads="1"/>
          </p:cNvSpPr>
          <p:nvPr/>
        </p:nvSpPr>
        <p:spPr bwMode="auto">
          <a:xfrm>
            <a:off x="7407546" y="4772301"/>
            <a:ext cx="983915" cy="85424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27</a:t>
            </a:r>
            <a:endParaRPr lang="tr-TR" sz="4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4" name="Metin kutusu 43"/>
          <p:cNvSpPr txBox="1"/>
          <p:nvPr/>
        </p:nvSpPr>
        <p:spPr>
          <a:xfrm>
            <a:off x="2019110" y="1038643"/>
            <a:ext cx="831659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>
                <a:solidFill>
                  <a:srgbClr val="92D050"/>
                </a:solidFill>
              </a:rPr>
              <a:t>Aşağıdaki sayılardan hangileri kendi onluğuna yuvarlanır?</a:t>
            </a:r>
          </a:p>
        </p:txBody>
      </p:sp>
      <p:sp>
        <p:nvSpPr>
          <p:cNvPr id="49" name="AutoShape 141"/>
          <p:cNvSpPr>
            <a:spLocks noChangeArrowheads="1"/>
          </p:cNvSpPr>
          <p:nvPr/>
        </p:nvSpPr>
        <p:spPr bwMode="auto">
          <a:xfrm>
            <a:off x="5685449" y="3621933"/>
            <a:ext cx="983915" cy="85424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96</a:t>
            </a:r>
            <a:endParaRPr lang="tr-TR" sz="4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0" name="AutoShape 141"/>
          <p:cNvSpPr>
            <a:spLocks noChangeArrowheads="1"/>
          </p:cNvSpPr>
          <p:nvPr/>
        </p:nvSpPr>
        <p:spPr bwMode="auto">
          <a:xfrm>
            <a:off x="9254155" y="4345179"/>
            <a:ext cx="983915" cy="85424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13</a:t>
            </a:r>
            <a:endParaRPr lang="tr-TR" sz="4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1" name="AutoShape 141"/>
          <p:cNvSpPr>
            <a:spLocks noChangeArrowheads="1"/>
          </p:cNvSpPr>
          <p:nvPr/>
        </p:nvSpPr>
        <p:spPr bwMode="auto">
          <a:xfrm>
            <a:off x="6915589" y="2666837"/>
            <a:ext cx="983915" cy="85424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31</a:t>
            </a:r>
            <a:endParaRPr lang="tr-TR" sz="4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2" name="AutoShape 141"/>
          <p:cNvSpPr>
            <a:spLocks noChangeArrowheads="1"/>
          </p:cNvSpPr>
          <p:nvPr/>
        </p:nvSpPr>
        <p:spPr bwMode="auto">
          <a:xfrm>
            <a:off x="9351789" y="2603021"/>
            <a:ext cx="983915" cy="85424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64</a:t>
            </a:r>
            <a:endParaRPr lang="tr-TR" sz="4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AutoShape 141"/>
          <p:cNvSpPr>
            <a:spLocks noChangeArrowheads="1"/>
          </p:cNvSpPr>
          <p:nvPr/>
        </p:nvSpPr>
        <p:spPr bwMode="auto">
          <a:xfrm>
            <a:off x="2303125" y="3521081"/>
            <a:ext cx="983915" cy="85424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16</a:t>
            </a:r>
            <a:endParaRPr lang="tr-TR" sz="4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AutoShape 141"/>
          <p:cNvSpPr>
            <a:spLocks noChangeArrowheads="1"/>
          </p:cNvSpPr>
          <p:nvPr/>
        </p:nvSpPr>
        <p:spPr bwMode="auto">
          <a:xfrm>
            <a:off x="4044889" y="2701271"/>
            <a:ext cx="983915" cy="85424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41</a:t>
            </a:r>
            <a:endParaRPr lang="tr-TR" sz="4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AutoShape 141"/>
          <p:cNvSpPr>
            <a:spLocks noChangeArrowheads="1"/>
          </p:cNvSpPr>
          <p:nvPr/>
        </p:nvSpPr>
        <p:spPr bwMode="auto">
          <a:xfrm>
            <a:off x="1185871" y="4801292"/>
            <a:ext cx="983915" cy="85424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59</a:t>
            </a:r>
            <a:endParaRPr lang="tr-TR" sz="4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AutoShape 141"/>
          <p:cNvSpPr>
            <a:spLocks noChangeArrowheads="1"/>
          </p:cNvSpPr>
          <p:nvPr/>
        </p:nvSpPr>
        <p:spPr bwMode="auto">
          <a:xfrm>
            <a:off x="3963475" y="4908759"/>
            <a:ext cx="983915" cy="85424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83</a:t>
            </a:r>
            <a:endParaRPr lang="tr-TR" sz="4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AutoShape 141"/>
          <p:cNvSpPr>
            <a:spLocks noChangeArrowheads="1"/>
          </p:cNvSpPr>
          <p:nvPr/>
        </p:nvSpPr>
        <p:spPr bwMode="auto">
          <a:xfrm>
            <a:off x="988650" y="2449254"/>
            <a:ext cx="983915" cy="85424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72</a:t>
            </a:r>
            <a:endParaRPr lang="tr-TR" sz="4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9" name="Resim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14" y="223856"/>
            <a:ext cx="868043" cy="865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3011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14" y="223856"/>
            <a:ext cx="868043" cy="865710"/>
          </a:xfrm>
          <a:prstGeom prst="rect">
            <a:avLst/>
          </a:prstGeom>
        </p:spPr>
      </p:pic>
      <p:pic>
        <p:nvPicPr>
          <p:cNvPr id="1026" name="Picture 2" descr="En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36" t="2545" r="30810" b="29107"/>
          <a:stretch/>
        </p:blipFill>
        <p:spPr bwMode="auto">
          <a:xfrm>
            <a:off x="1596571" y="656711"/>
            <a:ext cx="7837715" cy="5735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59835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33400" y="419100"/>
            <a:ext cx="10763250" cy="6011197"/>
          </a:xfrm>
        </p:spPr>
        <p:txBody>
          <a:bodyPr>
            <a:noAutofit/>
          </a:bodyPr>
          <a:lstStyle/>
          <a:p>
            <a:r>
              <a:rPr lang="tr-TR" sz="6000" dirty="0"/>
              <a:t>Sayıların iki ya da daha fazla basamaklı olmasının bir önemi yok. Onluğa yuvarlama yaparken birler basamağına bakarak karar veririz.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14" y="223856"/>
            <a:ext cx="868043" cy="865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7511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Unvan 1"/>
          <p:cNvSpPr>
            <a:spLocks noGrp="1"/>
          </p:cNvSpPr>
          <p:nvPr>
            <p:ph type="title"/>
          </p:nvPr>
        </p:nvSpPr>
        <p:spPr>
          <a:xfrm>
            <a:off x="1132829" y="317894"/>
            <a:ext cx="9715685" cy="840396"/>
          </a:xfrm>
        </p:spPr>
        <p:txBody>
          <a:bodyPr>
            <a:normAutofit fontScale="90000"/>
          </a:bodyPr>
          <a:lstStyle/>
          <a:p>
            <a:pPr algn="ctr"/>
            <a:r>
              <a:rPr lang="tr-TR" sz="4500" dirty="0">
                <a:solidFill>
                  <a:srgbClr val="FFC000"/>
                </a:solidFill>
              </a:rPr>
              <a:t>Sayıları En Yakın Onluğa Yuvarlama</a:t>
            </a:r>
          </a:p>
        </p:txBody>
      </p:sp>
      <p:grpSp>
        <p:nvGrpSpPr>
          <p:cNvPr id="4" name="Grup 3"/>
          <p:cNvGrpSpPr/>
          <p:nvPr/>
        </p:nvGrpSpPr>
        <p:grpSpPr>
          <a:xfrm>
            <a:off x="538480" y="3139339"/>
            <a:ext cx="11232606" cy="997020"/>
            <a:chOff x="495300" y="4856571"/>
            <a:chExt cx="10492914" cy="997020"/>
          </a:xfrm>
        </p:grpSpPr>
        <p:grpSp>
          <p:nvGrpSpPr>
            <p:cNvPr id="10" name="Grup 9"/>
            <p:cNvGrpSpPr/>
            <p:nvPr/>
          </p:nvGrpSpPr>
          <p:grpSpPr>
            <a:xfrm>
              <a:off x="495300" y="4868929"/>
              <a:ext cx="10492914" cy="968414"/>
              <a:chOff x="1288656" y="4793139"/>
              <a:chExt cx="10492914" cy="968414"/>
            </a:xfrm>
          </p:grpSpPr>
          <p:cxnSp>
            <p:nvCxnSpPr>
              <p:cNvPr id="3" name="Düz Ok Bağlayıcısı 2"/>
              <p:cNvCxnSpPr/>
              <p:nvPr/>
            </p:nvCxnSpPr>
            <p:spPr>
              <a:xfrm flipV="1">
                <a:off x="1288656" y="5628027"/>
                <a:ext cx="10492914" cy="1"/>
              </a:xfrm>
              <a:prstGeom prst="straightConnector1">
                <a:avLst/>
              </a:prstGeom>
              <a:ln w="57150"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AutoShape 141"/>
              <p:cNvSpPr>
                <a:spLocks noChangeArrowheads="1"/>
              </p:cNvSpPr>
              <p:nvPr/>
            </p:nvSpPr>
            <p:spPr bwMode="auto">
              <a:xfrm>
                <a:off x="2541494" y="4817285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23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211</a:t>
                </a:r>
                <a:endParaRPr lang="tr-TR" sz="2300" dirty="0">
                  <a:solidFill>
                    <a:srgbClr val="FFC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AutoShape 141"/>
              <p:cNvSpPr>
                <a:spLocks noChangeArrowheads="1"/>
              </p:cNvSpPr>
              <p:nvPr/>
            </p:nvSpPr>
            <p:spPr bwMode="auto">
              <a:xfrm>
                <a:off x="1607106" y="4798235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23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210</a:t>
                </a:r>
                <a:endParaRPr lang="tr-TR" sz="2300" dirty="0">
                  <a:solidFill>
                    <a:srgbClr val="FFC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" name="AutoShape 141"/>
              <p:cNvSpPr>
                <a:spLocks noChangeArrowheads="1"/>
              </p:cNvSpPr>
              <p:nvPr/>
            </p:nvSpPr>
            <p:spPr bwMode="auto">
              <a:xfrm>
                <a:off x="4410271" y="4798899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23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213</a:t>
                </a:r>
                <a:endParaRPr lang="tr-TR" sz="2300" dirty="0">
                  <a:solidFill>
                    <a:srgbClr val="FFC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" name="AutoShape 141"/>
              <p:cNvSpPr>
                <a:spLocks noChangeArrowheads="1"/>
              </p:cNvSpPr>
              <p:nvPr/>
            </p:nvSpPr>
            <p:spPr bwMode="auto">
              <a:xfrm>
                <a:off x="3475883" y="4798850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23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212</a:t>
                </a:r>
                <a:endParaRPr lang="tr-TR" sz="2300" dirty="0">
                  <a:solidFill>
                    <a:srgbClr val="FFC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" name="AutoShape 141"/>
              <p:cNvSpPr>
                <a:spLocks noChangeArrowheads="1"/>
              </p:cNvSpPr>
              <p:nvPr/>
            </p:nvSpPr>
            <p:spPr bwMode="auto">
              <a:xfrm>
                <a:off x="5340930" y="4797480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23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214</a:t>
                </a:r>
                <a:endParaRPr lang="tr-TR" sz="2300" dirty="0">
                  <a:solidFill>
                    <a:srgbClr val="FFC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" name="AutoShape 141"/>
              <p:cNvSpPr>
                <a:spLocks noChangeArrowheads="1"/>
              </p:cNvSpPr>
              <p:nvPr/>
            </p:nvSpPr>
            <p:spPr bwMode="auto">
              <a:xfrm>
                <a:off x="6271588" y="4795678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23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215</a:t>
                </a:r>
                <a:endParaRPr lang="tr-TR" sz="2300" dirty="0">
                  <a:solidFill>
                    <a:srgbClr val="FFC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7" name="Düz Bağlayıcı 6"/>
              <p:cNvCxnSpPr/>
              <p:nvPr/>
            </p:nvCxnSpPr>
            <p:spPr>
              <a:xfrm>
                <a:off x="2005312" y="5509553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Düz Bağlayıcı 40"/>
              <p:cNvCxnSpPr/>
              <p:nvPr/>
            </p:nvCxnSpPr>
            <p:spPr>
              <a:xfrm>
                <a:off x="3855751" y="5502027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Düz Bağlayıcı 41"/>
              <p:cNvCxnSpPr/>
              <p:nvPr/>
            </p:nvCxnSpPr>
            <p:spPr>
              <a:xfrm>
                <a:off x="4835081" y="5509553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Düz Bağlayıcı 45"/>
              <p:cNvCxnSpPr/>
              <p:nvPr/>
            </p:nvCxnSpPr>
            <p:spPr>
              <a:xfrm>
                <a:off x="5744421" y="5509553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Düz Bağlayıcı 46"/>
              <p:cNvCxnSpPr/>
              <p:nvPr/>
            </p:nvCxnSpPr>
            <p:spPr>
              <a:xfrm>
                <a:off x="6669795" y="5509553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Düz Bağlayıcı 47"/>
              <p:cNvCxnSpPr/>
              <p:nvPr/>
            </p:nvCxnSpPr>
            <p:spPr>
              <a:xfrm>
                <a:off x="10327899" y="5487791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AutoShape 141"/>
              <p:cNvSpPr>
                <a:spLocks noChangeArrowheads="1"/>
              </p:cNvSpPr>
              <p:nvPr/>
            </p:nvSpPr>
            <p:spPr bwMode="auto">
              <a:xfrm>
                <a:off x="7202248" y="4793139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23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216</a:t>
                </a:r>
                <a:endParaRPr lang="tr-TR" sz="2300" dirty="0">
                  <a:solidFill>
                    <a:srgbClr val="FFC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30" name="Düz Bağlayıcı 29"/>
              <p:cNvCxnSpPr/>
              <p:nvPr/>
            </p:nvCxnSpPr>
            <p:spPr>
              <a:xfrm>
                <a:off x="7600454" y="5509553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Düz Bağlayıcı 30"/>
              <p:cNvCxnSpPr/>
              <p:nvPr/>
            </p:nvCxnSpPr>
            <p:spPr>
              <a:xfrm>
                <a:off x="8511534" y="5502027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Düz Bağlayıcı 31"/>
              <p:cNvCxnSpPr/>
              <p:nvPr/>
            </p:nvCxnSpPr>
            <p:spPr>
              <a:xfrm>
                <a:off x="9444076" y="5502027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7" name="Düz Bağlayıcı 26"/>
            <p:cNvCxnSpPr/>
            <p:nvPr/>
          </p:nvCxnSpPr>
          <p:spPr>
            <a:xfrm>
              <a:off x="2161397" y="5601591"/>
              <a:ext cx="0" cy="25200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AutoShape 141"/>
            <p:cNvSpPr>
              <a:spLocks noChangeArrowheads="1"/>
            </p:cNvSpPr>
            <p:nvPr/>
          </p:nvSpPr>
          <p:spPr bwMode="auto">
            <a:xfrm>
              <a:off x="7318434" y="4863268"/>
              <a:ext cx="796413" cy="6548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tr-TR" sz="2300" b="1" dirty="0">
                  <a:solidFill>
                    <a:srgbClr val="FFC000"/>
                  </a:solidFill>
                  <a:latin typeface="ALFABET98" panose="00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217</a:t>
              </a:r>
              <a:endParaRPr lang="tr-TR" sz="23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AutoShape 141"/>
            <p:cNvSpPr>
              <a:spLocks noChangeArrowheads="1"/>
            </p:cNvSpPr>
            <p:nvPr/>
          </p:nvSpPr>
          <p:spPr bwMode="auto">
            <a:xfrm>
              <a:off x="8227976" y="4868791"/>
              <a:ext cx="796413" cy="6548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tr-TR" sz="2300" b="1" dirty="0">
                  <a:solidFill>
                    <a:srgbClr val="FFC000"/>
                  </a:solidFill>
                  <a:latin typeface="ALFABET98" panose="00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218</a:t>
              </a:r>
              <a:endParaRPr lang="tr-TR" sz="23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AutoShape 141"/>
            <p:cNvSpPr>
              <a:spLocks noChangeArrowheads="1"/>
            </p:cNvSpPr>
            <p:nvPr/>
          </p:nvSpPr>
          <p:spPr bwMode="auto">
            <a:xfrm>
              <a:off x="9130061" y="4863268"/>
              <a:ext cx="796413" cy="6548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tr-TR" sz="2300" b="1" dirty="0">
                  <a:solidFill>
                    <a:srgbClr val="FFC000"/>
                  </a:solidFill>
                  <a:latin typeface="ALFABET98" panose="00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219</a:t>
              </a:r>
              <a:endParaRPr lang="tr-TR" sz="23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AutoShape 141"/>
            <p:cNvSpPr>
              <a:spLocks noChangeArrowheads="1"/>
            </p:cNvSpPr>
            <p:nvPr/>
          </p:nvSpPr>
          <p:spPr bwMode="auto">
            <a:xfrm>
              <a:off x="10023513" y="4856571"/>
              <a:ext cx="796413" cy="6548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tr-TR" sz="2300" b="1" dirty="0">
                  <a:solidFill>
                    <a:srgbClr val="FFC000"/>
                  </a:solidFill>
                  <a:latin typeface="ALFABET98" panose="00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220</a:t>
              </a:r>
              <a:endParaRPr lang="tr-TR" sz="23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5" name="Düz Bağlayıcı 44"/>
            <p:cNvCxnSpPr/>
            <p:nvPr/>
          </p:nvCxnSpPr>
          <p:spPr>
            <a:xfrm>
              <a:off x="10420368" y="5582631"/>
              <a:ext cx="0" cy="25200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Metin kutusu 48"/>
          <p:cNvSpPr txBox="1"/>
          <p:nvPr/>
        </p:nvSpPr>
        <p:spPr>
          <a:xfrm>
            <a:off x="2982940" y="2178613"/>
            <a:ext cx="723199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>
                <a:solidFill>
                  <a:srgbClr val="FFC000"/>
                </a:solidFill>
              </a:rPr>
              <a:t>216, hangi onluğa yuvarlanır</a:t>
            </a:r>
            <a:r>
              <a:rPr lang="tr-TR" sz="3500" dirty="0">
                <a:solidFill>
                  <a:srgbClr val="FFC000"/>
                </a:solidFill>
                <a:latin typeface="ALFABET98" panose="00000400000000000000" pitchFamily="2" charset="0"/>
              </a:rPr>
              <a:t>?</a:t>
            </a:r>
          </a:p>
        </p:txBody>
      </p:sp>
      <p:sp>
        <p:nvSpPr>
          <p:cNvPr id="61" name="AutoShape 141"/>
          <p:cNvSpPr>
            <a:spLocks noChangeArrowheads="1"/>
          </p:cNvSpPr>
          <p:nvPr/>
        </p:nvSpPr>
        <p:spPr bwMode="auto">
          <a:xfrm>
            <a:off x="6895593" y="3171127"/>
            <a:ext cx="805420" cy="61506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2000" b="1" dirty="0">
                <a:solidFill>
                  <a:srgbClr val="C00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216</a:t>
            </a:r>
          </a:p>
        </p:txBody>
      </p:sp>
      <p:sp>
        <p:nvSpPr>
          <p:cNvPr id="53" name="AutoShape 141"/>
          <p:cNvSpPr>
            <a:spLocks noChangeArrowheads="1"/>
          </p:cNvSpPr>
          <p:nvPr/>
        </p:nvSpPr>
        <p:spPr bwMode="auto">
          <a:xfrm>
            <a:off x="10763587" y="3158789"/>
            <a:ext cx="805420" cy="61506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2000" b="1" dirty="0">
                <a:solidFill>
                  <a:srgbClr val="C00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220</a:t>
            </a:r>
            <a:endParaRPr lang="tr-TR" sz="20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4" name="AutoShape 141"/>
          <p:cNvSpPr>
            <a:spLocks noChangeArrowheads="1"/>
          </p:cNvSpPr>
          <p:nvPr/>
        </p:nvSpPr>
        <p:spPr bwMode="auto">
          <a:xfrm>
            <a:off x="4759284" y="1237445"/>
            <a:ext cx="1692788" cy="84952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5000" b="1" dirty="0">
                <a:solidFill>
                  <a:srgbClr val="FFC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216</a:t>
            </a:r>
            <a:endParaRPr lang="tr-TR" sz="5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0" name="Yukarı Bükülü Ok 49"/>
          <p:cNvSpPr/>
          <p:nvPr/>
        </p:nvSpPr>
        <p:spPr>
          <a:xfrm flipH="1">
            <a:off x="1144152" y="4183585"/>
            <a:ext cx="5706125" cy="487962"/>
          </a:xfrm>
          <a:prstGeom prst="curvedUpArrow">
            <a:avLst/>
          </a:prstGeom>
          <a:ln>
            <a:solidFill>
              <a:srgbClr val="FFC000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51" name="Yukarı Bükülü Ok 50"/>
          <p:cNvSpPr/>
          <p:nvPr/>
        </p:nvSpPr>
        <p:spPr>
          <a:xfrm>
            <a:off x="6850278" y="4169879"/>
            <a:ext cx="3629871" cy="509193"/>
          </a:xfrm>
          <a:prstGeom prst="curvedUpArrow">
            <a:avLst/>
          </a:prstGeom>
          <a:ln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52" name="Metin kutusu 51"/>
          <p:cNvSpPr txBox="1"/>
          <p:nvPr/>
        </p:nvSpPr>
        <p:spPr>
          <a:xfrm>
            <a:off x="2896029" y="4545548"/>
            <a:ext cx="16781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>
                <a:solidFill>
                  <a:srgbClr val="FFC000"/>
                </a:solidFill>
              </a:rPr>
              <a:t>6 Adım</a:t>
            </a:r>
          </a:p>
        </p:txBody>
      </p:sp>
      <p:sp>
        <p:nvSpPr>
          <p:cNvPr id="54" name="Metin kutusu 53"/>
          <p:cNvSpPr txBox="1"/>
          <p:nvPr/>
        </p:nvSpPr>
        <p:spPr>
          <a:xfrm>
            <a:off x="8141402" y="4545548"/>
            <a:ext cx="16781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>
                <a:solidFill>
                  <a:srgbClr val="FFC000"/>
                </a:solidFill>
              </a:rPr>
              <a:t>4 Adım</a:t>
            </a:r>
          </a:p>
        </p:txBody>
      </p:sp>
      <p:sp>
        <p:nvSpPr>
          <p:cNvPr id="55" name="Metin kutusu 54"/>
          <p:cNvSpPr txBox="1"/>
          <p:nvPr/>
        </p:nvSpPr>
        <p:spPr>
          <a:xfrm>
            <a:off x="2514714" y="5788608"/>
            <a:ext cx="7874715" cy="76944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tr-TR" sz="4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216, 220’ye yuvarlanır.</a:t>
            </a:r>
          </a:p>
        </p:txBody>
      </p:sp>
      <p:sp>
        <p:nvSpPr>
          <p:cNvPr id="58" name="AutoShape 141"/>
          <p:cNvSpPr>
            <a:spLocks noChangeArrowheads="1"/>
          </p:cNvSpPr>
          <p:nvPr/>
        </p:nvSpPr>
        <p:spPr bwMode="auto">
          <a:xfrm>
            <a:off x="884053" y="3160556"/>
            <a:ext cx="796413" cy="6548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2000" b="1" dirty="0">
                <a:solidFill>
                  <a:srgbClr val="C00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210</a:t>
            </a:r>
            <a:endParaRPr lang="tr-TR" sz="20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6" name="Resim 5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14" y="223856"/>
            <a:ext cx="868043" cy="865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64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61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29167E-6 4.07407E-6 C -0.01081 0.0081 -0.02318 0.01597 -0.02839 0.02592 C -0.03386 0.03703 -0.03646 0.05 -0.03933 0.06296 C -0.04193 0.07592 -0.03933 0.08703 -0.03646 0.09907 C -0.03386 0.10995 -0.02982 0.12199 -0.02031 0.13194 C -0.01211 0.14189 0.00156 0.15 0.01627 0.15601 C 0.02982 0.16203 0.04596 0.16597 0.06224 0.16805 C 0.07851 0.1699 0.09479 0.1699 0.10976 0.16805 C 0.12591 0.16597 0.14088 0.16111 0.15299 0.15301 C 0.16523 0.14606 0.17604 0.13703 0.18138 0.12592 C 0.18828 0.11597 0.19088 0.10208 0.19088 0.09097 C 0.19232 0.08009 0.19088 0.06689 0.18411 0.05601 C 0.17734 0.04606 0.16523 0.03796 0.14896 0.03402 C 0.13268 0.03101 0.11627 0.03495 0.10547 0.04189 C 0.09609 0.04907 0.08945 0.05995 0.08802 0.07291 C 0.08802 0.08611 0.08945 0.09791 0.09609 0.1081 C 0.10299 0.11805 0.10143 0.1199 0.12864 0.1331 C 0.15299 0.14699 0.17734 0.14305 0.19232 0.14398 C 0.20729 0.14398 0.2194 0.14004 0.23437 0.13611 C 0.25052 0.13101 0.26406 0.12199 0.27357 0.11388 C 0.28307 0.10601 0.28711 0.09606 0.29245 0.08009 C 0.29674 0.06388 0.29674 0.05601 0.29674 0.04398 C 0.29674 0.03194 0.29674 0.0199 0.29674 0.0081 " pathEditMode="relative" rAng="0" ptsTypes="AAAAAAAAAAAAAAAAAAAAAAA">
                                      <p:cBhvr>
                                        <p:cTn id="52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12" y="84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61" grpId="0" animBg="1"/>
      <p:bldP spid="61" grpId="1" animBg="1"/>
      <p:bldP spid="61" grpId="2" animBg="1"/>
      <p:bldP spid="53" grpId="0" animBg="1"/>
      <p:bldP spid="44" grpId="0" animBg="1"/>
      <p:bldP spid="50" grpId="0" animBg="1"/>
      <p:bldP spid="51" grpId="0" animBg="1"/>
      <p:bldP spid="52" grpId="0"/>
      <p:bldP spid="54" grpId="0"/>
      <p:bldP spid="55" grpId="0" animBg="1"/>
      <p:bldP spid="58" grpId="0" animBg="1"/>
      <p:bldP spid="58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Unvan 1"/>
          <p:cNvSpPr>
            <a:spLocks noGrp="1"/>
          </p:cNvSpPr>
          <p:nvPr>
            <p:ph type="title"/>
          </p:nvPr>
        </p:nvSpPr>
        <p:spPr>
          <a:xfrm>
            <a:off x="1132829" y="317894"/>
            <a:ext cx="9715685" cy="840396"/>
          </a:xfrm>
        </p:spPr>
        <p:txBody>
          <a:bodyPr>
            <a:normAutofit fontScale="90000"/>
          </a:bodyPr>
          <a:lstStyle/>
          <a:p>
            <a:pPr algn="ctr"/>
            <a:r>
              <a:rPr lang="tr-TR" sz="4500" dirty="0">
                <a:solidFill>
                  <a:srgbClr val="FFC000"/>
                </a:solidFill>
              </a:rPr>
              <a:t>Sayıları En Yakın Onluğa Yuvarlama</a:t>
            </a:r>
          </a:p>
        </p:txBody>
      </p:sp>
      <p:grpSp>
        <p:nvGrpSpPr>
          <p:cNvPr id="4" name="Grup 3"/>
          <p:cNvGrpSpPr/>
          <p:nvPr/>
        </p:nvGrpSpPr>
        <p:grpSpPr>
          <a:xfrm>
            <a:off x="538480" y="3139339"/>
            <a:ext cx="10492914" cy="997020"/>
            <a:chOff x="495300" y="4856571"/>
            <a:chExt cx="10492914" cy="997020"/>
          </a:xfrm>
        </p:grpSpPr>
        <p:grpSp>
          <p:nvGrpSpPr>
            <p:cNvPr id="10" name="Grup 9"/>
            <p:cNvGrpSpPr/>
            <p:nvPr/>
          </p:nvGrpSpPr>
          <p:grpSpPr>
            <a:xfrm>
              <a:off x="495300" y="4868929"/>
              <a:ext cx="10492914" cy="968414"/>
              <a:chOff x="1288656" y="4793139"/>
              <a:chExt cx="10492914" cy="968414"/>
            </a:xfrm>
          </p:grpSpPr>
          <p:cxnSp>
            <p:nvCxnSpPr>
              <p:cNvPr id="3" name="Düz Ok Bağlayıcısı 2"/>
              <p:cNvCxnSpPr/>
              <p:nvPr/>
            </p:nvCxnSpPr>
            <p:spPr>
              <a:xfrm flipV="1">
                <a:off x="1288656" y="5628027"/>
                <a:ext cx="10492914" cy="1"/>
              </a:xfrm>
              <a:prstGeom prst="straightConnector1">
                <a:avLst/>
              </a:prstGeom>
              <a:ln w="57150"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AutoShape 141"/>
              <p:cNvSpPr>
                <a:spLocks noChangeArrowheads="1"/>
              </p:cNvSpPr>
              <p:nvPr/>
            </p:nvSpPr>
            <p:spPr bwMode="auto">
              <a:xfrm>
                <a:off x="2541494" y="4817285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20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871</a:t>
                </a:r>
                <a:endParaRPr lang="tr-TR" sz="2000" dirty="0">
                  <a:solidFill>
                    <a:srgbClr val="FFC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AutoShape 141"/>
              <p:cNvSpPr>
                <a:spLocks noChangeArrowheads="1"/>
              </p:cNvSpPr>
              <p:nvPr/>
            </p:nvSpPr>
            <p:spPr bwMode="auto">
              <a:xfrm>
                <a:off x="1607106" y="4798235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20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870</a:t>
                </a:r>
                <a:endParaRPr lang="tr-TR" sz="2000" dirty="0">
                  <a:solidFill>
                    <a:srgbClr val="FFC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" name="AutoShape 141"/>
              <p:cNvSpPr>
                <a:spLocks noChangeArrowheads="1"/>
              </p:cNvSpPr>
              <p:nvPr/>
            </p:nvSpPr>
            <p:spPr bwMode="auto">
              <a:xfrm>
                <a:off x="4410271" y="4798899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20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873</a:t>
                </a:r>
                <a:endParaRPr lang="tr-TR" sz="2000" dirty="0">
                  <a:solidFill>
                    <a:srgbClr val="FFC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" name="AutoShape 141"/>
              <p:cNvSpPr>
                <a:spLocks noChangeArrowheads="1"/>
              </p:cNvSpPr>
              <p:nvPr/>
            </p:nvSpPr>
            <p:spPr bwMode="auto">
              <a:xfrm>
                <a:off x="3475883" y="4798850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20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872</a:t>
                </a:r>
                <a:endParaRPr lang="tr-TR" sz="2000" dirty="0">
                  <a:solidFill>
                    <a:srgbClr val="FFC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" name="AutoShape 141"/>
              <p:cNvSpPr>
                <a:spLocks noChangeArrowheads="1"/>
              </p:cNvSpPr>
              <p:nvPr/>
            </p:nvSpPr>
            <p:spPr bwMode="auto">
              <a:xfrm>
                <a:off x="5340930" y="4797480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20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874</a:t>
                </a:r>
                <a:endParaRPr lang="tr-TR" sz="2000" dirty="0">
                  <a:solidFill>
                    <a:srgbClr val="FFC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" name="AutoShape 141"/>
              <p:cNvSpPr>
                <a:spLocks noChangeArrowheads="1"/>
              </p:cNvSpPr>
              <p:nvPr/>
            </p:nvSpPr>
            <p:spPr bwMode="auto">
              <a:xfrm>
                <a:off x="6271588" y="4795678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20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875</a:t>
                </a:r>
                <a:endParaRPr lang="tr-TR" sz="2000" dirty="0">
                  <a:solidFill>
                    <a:srgbClr val="FFC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7" name="Düz Bağlayıcı 6"/>
              <p:cNvCxnSpPr/>
              <p:nvPr/>
            </p:nvCxnSpPr>
            <p:spPr>
              <a:xfrm>
                <a:off x="2005312" y="5509553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Düz Bağlayıcı 40"/>
              <p:cNvCxnSpPr/>
              <p:nvPr/>
            </p:nvCxnSpPr>
            <p:spPr>
              <a:xfrm>
                <a:off x="3855751" y="5502027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Düz Bağlayıcı 41"/>
              <p:cNvCxnSpPr/>
              <p:nvPr/>
            </p:nvCxnSpPr>
            <p:spPr>
              <a:xfrm>
                <a:off x="4835081" y="5509553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Düz Bağlayıcı 45"/>
              <p:cNvCxnSpPr/>
              <p:nvPr/>
            </p:nvCxnSpPr>
            <p:spPr>
              <a:xfrm>
                <a:off x="5744421" y="5509553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Düz Bağlayıcı 46"/>
              <p:cNvCxnSpPr/>
              <p:nvPr/>
            </p:nvCxnSpPr>
            <p:spPr>
              <a:xfrm>
                <a:off x="6669795" y="5509553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Düz Bağlayıcı 47"/>
              <p:cNvCxnSpPr/>
              <p:nvPr/>
            </p:nvCxnSpPr>
            <p:spPr>
              <a:xfrm>
                <a:off x="10327899" y="5487791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AutoShape 141"/>
              <p:cNvSpPr>
                <a:spLocks noChangeArrowheads="1"/>
              </p:cNvSpPr>
              <p:nvPr/>
            </p:nvSpPr>
            <p:spPr bwMode="auto">
              <a:xfrm>
                <a:off x="7202248" y="4793139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20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876</a:t>
                </a:r>
                <a:endParaRPr lang="tr-TR" sz="2000" dirty="0">
                  <a:solidFill>
                    <a:srgbClr val="FFC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30" name="Düz Bağlayıcı 29"/>
              <p:cNvCxnSpPr/>
              <p:nvPr/>
            </p:nvCxnSpPr>
            <p:spPr>
              <a:xfrm>
                <a:off x="7600454" y="5509553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Düz Bağlayıcı 30"/>
              <p:cNvCxnSpPr/>
              <p:nvPr/>
            </p:nvCxnSpPr>
            <p:spPr>
              <a:xfrm>
                <a:off x="8511534" y="5502027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Düz Bağlayıcı 31"/>
              <p:cNvCxnSpPr/>
              <p:nvPr/>
            </p:nvCxnSpPr>
            <p:spPr>
              <a:xfrm>
                <a:off x="9444076" y="5502027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7" name="Düz Bağlayıcı 26"/>
            <p:cNvCxnSpPr/>
            <p:nvPr/>
          </p:nvCxnSpPr>
          <p:spPr>
            <a:xfrm>
              <a:off x="2161397" y="5601591"/>
              <a:ext cx="0" cy="25200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AutoShape 141"/>
            <p:cNvSpPr>
              <a:spLocks noChangeArrowheads="1"/>
            </p:cNvSpPr>
            <p:nvPr/>
          </p:nvSpPr>
          <p:spPr bwMode="auto">
            <a:xfrm>
              <a:off x="7318434" y="4863268"/>
              <a:ext cx="796413" cy="6548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tr-TR" sz="2000" b="1" dirty="0">
                  <a:solidFill>
                    <a:srgbClr val="FFC000"/>
                  </a:solidFill>
                  <a:latin typeface="ALFABET98" panose="00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877</a:t>
              </a:r>
              <a:endParaRPr lang="tr-TR" sz="20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AutoShape 141"/>
            <p:cNvSpPr>
              <a:spLocks noChangeArrowheads="1"/>
            </p:cNvSpPr>
            <p:nvPr/>
          </p:nvSpPr>
          <p:spPr bwMode="auto">
            <a:xfrm>
              <a:off x="8227976" y="4868791"/>
              <a:ext cx="796413" cy="6548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tr-TR" sz="2000" b="1" dirty="0">
                  <a:solidFill>
                    <a:srgbClr val="FFC000"/>
                  </a:solidFill>
                  <a:latin typeface="ALFABET98" panose="00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878</a:t>
              </a:r>
              <a:endParaRPr lang="tr-TR" sz="20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AutoShape 141"/>
            <p:cNvSpPr>
              <a:spLocks noChangeArrowheads="1"/>
            </p:cNvSpPr>
            <p:nvPr/>
          </p:nvSpPr>
          <p:spPr bwMode="auto">
            <a:xfrm>
              <a:off x="9130061" y="4863268"/>
              <a:ext cx="796413" cy="6548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tr-TR" sz="2000" b="1" dirty="0">
                  <a:solidFill>
                    <a:srgbClr val="FFC000"/>
                  </a:solidFill>
                  <a:latin typeface="ALFABET98" panose="00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879</a:t>
              </a:r>
              <a:endParaRPr lang="tr-TR" sz="20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AutoShape 141"/>
            <p:cNvSpPr>
              <a:spLocks noChangeArrowheads="1"/>
            </p:cNvSpPr>
            <p:nvPr/>
          </p:nvSpPr>
          <p:spPr bwMode="auto">
            <a:xfrm>
              <a:off x="10023513" y="4856571"/>
              <a:ext cx="796413" cy="6548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tr-TR" sz="2000" b="1" dirty="0">
                  <a:solidFill>
                    <a:srgbClr val="FFC000"/>
                  </a:solidFill>
                  <a:latin typeface="ALFABET98" panose="00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880</a:t>
              </a:r>
              <a:endParaRPr lang="tr-TR" sz="20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5" name="Düz Bağlayıcı 44"/>
            <p:cNvCxnSpPr/>
            <p:nvPr/>
          </p:nvCxnSpPr>
          <p:spPr>
            <a:xfrm>
              <a:off x="10420368" y="5582631"/>
              <a:ext cx="0" cy="25200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Metin kutusu 48"/>
          <p:cNvSpPr txBox="1"/>
          <p:nvPr/>
        </p:nvSpPr>
        <p:spPr>
          <a:xfrm>
            <a:off x="1913146" y="2219625"/>
            <a:ext cx="76645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>
                <a:solidFill>
                  <a:srgbClr val="FFC000"/>
                </a:solidFill>
              </a:rPr>
              <a:t>874, hangi onluğa yuvarlanır</a:t>
            </a:r>
            <a:r>
              <a:rPr lang="tr-TR" sz="4000" dirty="0">
                <a:solidFill>
                  <a:srgbClr val="FFC000"/>
                </a:solidFill>
                <a:latin typeface="ALFABET98" panose="00000400000000000000" pitchFamily="2" charset="0"/>
              </a:rPr>
              <a:t>?</a:t>
            </a:r>
          </a:p>
        </p:txBody>
      </p:sp>
      <p:sp>
        <p:nvSpPr>
          <p:cNvPr id="61" name="AutoShape 141"/>
          <p:cNvSpPr>
            <a:spLocks noChangeArrowheads="1"/>
          </p:cNvSpPr>
          <p:nvPr/>
        </p:nvSpPr>
        <p:spPr bwMode="auto">
          <a:xfrm>
            <a:off x="4576777" y="3185799"/>
            <a:ext cx="805420" cy="61506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2000" b="1" dirty="0">
                <a:solidFill>
                  <a:srgbClr val="C00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874</a:t>
            </a:r>
          </a:p>
        </p:txBody>
      </p:sp>
      <p:sp>
        <p:nvSpPr>
          <p:cNvPr id="53" name="AutoShape 141"/>
          <p:cNvSpPr>
            <a:spLocks noChangeArrowheads="1"/>
          </p:cNvSpPr>
          <p:nvPr/>
        </p:nvSpPr>
        <p:spPr bwMode="auto">
          <a:xfrm>
            <a:off x="10053755" y="3160550"/>
            <a:ext cx="805420" cy="61506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2000" b="1" dirty="0">
                <a:solidFill>
                  <a:srgbClr val="C00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880</a:t>
            </a:r>
            <a:endParaRPr lang="tr-TR" sz="20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4" name="AutoShape 141"/>
          <p:cNvSpPr>
            <a:spLocks noChangeArrowheads="1"/>
          </p:cNvSpPr>
          <p:nvPr/>
        </p:nvSpPr>
        <p:spPr bwMode="auto">
          <a:xfrm>
            <a:off x="4759284" y="1237445"/>
            <a:ext cx="1692788" cy="84952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5000" b="1" dirty="0">
                <a:solidFill>
                  <a:srgbClr val="FFC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874</a:t>
            </a:r>
            <a:endParaRPr lang="tr-TR" sz="5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0" name="Yukarı Bükülü Ok 49"/>
          <p:cNvSpPr/>
          <p:nvPr/>
        </p:nvSpPr>
        <p:spPr>
          <a:xfrm flipH="1">
            <a:off x="1144151" y="4183585"/>
            <a:ext cx="3850093" cy="487962"/>
          </a:xfrm>
          <a:prstGeom prst="curvedUpArrow">
            <a:avLst/>
          </a:prstGeom>
          <a:ln>
            <a:solidFill>
              <a:srgbClr val="FFC000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51" name="Yukarı Bükülü Ok 50"/>
          <p:cNvSpPr/>
          <p:nvPr/>
        </p:nvSpPr>
        <p:spPr>
          <a:xfrm>
            <a:off x="4994244" y="4169879"/>
            <a:ext cx="5485905" cy="509193"/>
          </a:xfrm>
          <a:prstGeom prst="curvedUpArrow">
            <a:avLst/>
          </a:prstGeom>
          <a:ln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52" name="Metin kutusu 51"/>
          <p:cNvSpPr txBox="1"/>
          <p:nvPr/>
        </p:nvSpPr>
        <p:spPr>
          <a:xfrm>
            <a:off x="2896029" y="4545548"/>
            <a:ext cx="16781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>
                <a:solidFill>
                  <a:srgbClr val="FFC000"/>
                </a:solidFill>
              </a:rPr>
              <a:t>4 Adım</a:t>
            </a:r>
          </a:p>
        </p:txBody>
      </p:sp>
      <p:sp>
        <p:nvSpPr>
          <p:cNvPr id="54" name="Metin kutusu 53"/>
          <p:cNvSpPr txBox="1"/>
          <p:nvPr/>
        </p:nvSpPr>
        <p:spPr>
          <a:xfrm>
            <a:off x="8141402" y="4545548"/>
            <a:ext cx="16781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>
                <a:solidFill>
                  <a:srgbClr val="FFC000"/>
                </a:solidFill>
              </a:rPr>
              <a:t>6 Adım</a:t>
            </a:r>
          </a:p>
        </p:txBody>
      </p:sp>
      <p:sp>
        <p:nvSpPr>
          <p:cNvPr id="55" name="Metin kutusu 54"/>
          <p:cNvSpPr txBox="1"/>
          <p:nvPr/>
        </p:nvSpPr>
        <p:spPr>
          <a:xfrm>
            <a:off x="2232354" y="5730621"/>
            <a:ext cx="7933309" cy="76944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tr-TR" sz="4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874, 870’ye yuvarlanır.</a:t>
            </a:r>
          </a:p>
        </p:txBody>
      </p:sp>
      <p:sp>
        <p:nvSpPr>
          <p:cNvPr id="58" name="AutoShape 141"/>
          <p:cNvSpPr>
            <a:spLocks noChangeArrowheads="1"/>
          </p:cNvSpPr>
          <p:nvPr/>
        </p:nvSpPr>
        <p:spPr bwMode="auto">
          <a:xfrm>
            <a:off x="837300" y="3156038"/>
            <a:ext cx="796413" cy="6548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2000" b="1" dirty="0">
                <a:solidFill>
                  <a:srgbClr val="C00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870</a:t>
            </a:r>
            <a:endParaRPr lang="tr-TR" sz="20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6" name="Resim 5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14" y="223856"/>
            <a:ext cx="868043" cy="865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674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8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79167E-6 -4.44444E-6 C 0.01106 0.00811 0.02382 0.01598 0.02929 0.02593 C 0.03502 0.03704 0.03776 0.05 0.04062 0.06297 C 0.04335 0.07593 0.04062 0.08704 0.03776 0.09908 C 0.03502 0.10996 0.03072 0.122 0.02096 0.13195 C 0.0125 0.1419 -0.00157 0.15 -0.0168 0.15602 C -0.03086 0.16204 -0.04766 0.16598 -0.06446 0.16806 C -0.08125 0.16991 -0.09818 0.16991 -0.11355 0.16806 C -0.13034 0.16598 -0.14584 0.16112 -0.15847 0.15301 C -0.17097 0.14607 -0.18217 0.13704 -0.18777 0.12593 C -0.19493 0.11598 -0.19766 0.10209 -0.19766 0.09098 C -0.19909 0.0801 -0.19766 0.0669 -0.1905 0.05602 C -0.1836 0.04607 -0.17097 0.03797 -0.1543 0.03403 C -0.1375 0.03102 -0.12045 0.03496 -0.10938 0.0419 C -0.09948 0.04908 -0.09258 0.05996 -0.09115 0.07292 C -0.09115 0.08612 -0.09258 0.09792 -0.09948 0.10811 C -0.10665 0.11806 -0.10521 0.11991 -0.13321 0.13311 C -0.15847 0.147 -0.1836 0.14306 -0.19909 0.14399 C -0.21446 0.14399 -0.22709 0.14005 -0.24258 0.13612 C -0.25938 0.13102 -0.27344 0.122 -0.28308 0.11389 C -0.29297 0.10602 -0.29714 0.09607 -0.30274 0.0801 C -0.30691 0.06389 -0.30691 0.05602 -0.30691 0.04399 C -0.30691 0.03195 -0.30691 0.01991 -0.30691 0.00811 " pathEditMode="relative" rAng="0" ptsTypes="AAAAAAAAAAAAAAAAAAAAAAA">
                                      <p:cBhvr>
                                        <p:cTn id="52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55" y="84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61" grpId="0" animBg="1"/>
      <p:bldP spid="61" grpId="1" animBg="1"/>
      <p:bldP spid="61" grpId="2" animBg="1"/>
      <p:bldP spid="53" grpId="0" animBg="1"/>
      <p:bldP spid="44" grpId="0" animBg="1"/>
      <p:bldP spid="50" grpId="0" animBg="1"/>
      <p:bldP spid="51" grpId="0" animBg="1"/>
      <p:bldP spid="52" grpId="0"/>
      <p:bldP spid="54" grpId="0"/>
      <p:bldP spid="55" grpId="0" animBg="1"/>
      <p:bldP spid="58" grpId="0" animBg="1"/>
      <p:bldP spid="58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2205408" y="223856"/>
            <a:ext cx="7958331" cy="1077229"/>
          </a:xfrm>
        </p:spPr>
        <p:txBody>
          <a:bodyPr>
            <a:normAutofit fontScale="90000"/>
          </a:bodyPr>
          <a:lstStyle/>
          <a:p>
            <a:pPr algn="ctr"/>
            <a:r>
              <a:rPr lang="tr-TR" sz="3600" dirty="0">
                <a:solidFill>
                  <a:srgbClr val="FFC000"/>
                </a:solidFill>
              </a:rPr>
              <a:t>En Yakın Onluk</a:t>
            </a:r>
            <a:br>
              <a:rPr lang="tr-TR" sz="3600" dirty="0">
                <a:solidFill>
                  <a:srgbClr val="FFC000"/>
                </a:solidFill>
              </a:rPr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387484" y="1462715"/>
            <a:ext cx="8935801" cy="4009172"/>
          </a:xfrm>
        </p:spPr>
        <p:txBody>
          <a:bodyPr>
            <a:normAutofit lnSpcReduction="10000"/>
          </a:bodyPr>
          <a:lstStyle/>
          <a:p>
            <a:r>
              <a:rPr lang="tr-TR" sz="3500" dirty="0">
                <a:solidFill>
                  <a:srgbClr val="FFC000"/>
                </a:solidFill>
              </a:rPr>
              <a:t>Sevgili çocuklar,</a:t>
            </a:r>
          </a:p>
          <a:p>
            <a:r>
              <a:rPr lang="tr-TR" sz="3500" dirty="0">
                <a:solidFill>
                  <a:srgbClr val="FFC000"/>
                </a:solidFill>
              </a:rPr>
              <a:t>Sayıların hangi onluklar arasında olduğunu ve bu sayıların hangi onluğa yuvarlanacağını öğrenmiştik. Şimdi bu bilgilerimizi kısaca hatırlayalım.</a:t>
            </a:r>
          </a:p>
          <a:p>
            <a:r>
              <a:rPr lang="tr-TR" sz="3500" dirty="0">
                <a:solidFill>
                  <a:srgbClr val="FFC000"/>
                </a:solidFill>
              </a:rPr>
              <a:t>Hazır mısınız</a:t>
            </a:r>
            <a:r>
              <a:rPr lang="tr-TR" sz="3500" dirty="0">
                <a:solidFill>
                  <a:srgbClr val="FFC000"/>
                </a:solidFill>
                <a:latin typeface="ALFABET98" panose="00000400000000000000" pitchFamily="2" charset="0"/>
              </a:rPr>
              <a:t>?</a:t>
            </a:r>
            <a:r>
              <a:rPr lang="tr-TR" sz="3500" dirty="0">
                <a:solidFill>
                  <a:srgbClr val="FFC000"/>
                </a:solidFill>
              </a:rPr>
              <a:t> </a:t>
            </a:r>
          </a:p>
          <a:p>
            <a:r>
              <a:rPr lang="tr-TR" sz="3500" dirty="0">
                <a:solidFill>
                  <a:srgbClr val="FFC000"/>
                </a:solidFill>
              </a:rPr>
              <a:t>Başlıyoruz.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14" y="223856"/>
            <a:ext cx="868043" cy="865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842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Unvan 1"/>
          <p:cNvSpPr>
            <a:spLocks noGrp="1"/>
          </p:cNvSpPr>
          <p:nvPr>
            <p:ph type="title"/>
          </p:nvPr>
        </p:nvSpPr>
        <p:spPr>
          <a:xfrm>
            <a:off x="1132829" y="317894"/>
            <a:ext cx="9715685" cy="932746"/>
          </a:xfrm>
        </p:spPr>
        <p:txBody>
          <a:bodyPr>
            <a:normAutofit/>
          </a:bodyPr>
          <a:lstStyle/>
          <a:p>
            <a:pPr algn="ctr"/>
            <a:r>
              <a:rPr lang="tr-TR" sz="4500" dirty="0">
                <a:solidFill>
                  <a:srgbClr val="FFC000"/>
                </a:solidFill>
              </a:rPr>
              <a:t>Onluğa Yuvarlama</a:t>
            </a:r>
          </a:p>
        </p:txBody>
      </p:sp>
      <p:sp>
        <p:nvSpPr>
          <p:cNvPr id="18" name="AutoShape 141"/>
          <p:cNvSpPr>
            <a:spLocks noChangeArrowheads="1"/>
          </p:cNvSpPr>
          <p:nvPr/>
        </p:nvSpPr>
        <p:spPr bwMode="auto">
          <a:xfrm>
            <a:off x="5135116" y="1775856"/>
            <a:ext cx="1394437" cy="84952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725</a:t>
            </a:r>
            <a:endParaRPr lang="tr-TR" sz="4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9" name="AutoShape 141"/>
          <p:cNvSpPr>
            <a:spLocks noChangeArrowheads="1"/>
          </p:cNvSpPr>
          <p:nvPr/>
        </p:nvSpPr>
        <p:spPr bwMode="auto">
          <a:xfrm>
            <a:off x="1682469" y="1775856"/>
            <a:ext cx="1394437" cy="84952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612</a:t>
            </a:r>
            <a:endParaRPr lang="tr-TR" sz="4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0" name="AutoShape 141"/>
          <p:cNvSpPr>
            <a:spLocks noChangeArrowheads="1"/>
          </p:cNvSpPr>
          <p:nvPr/>
        </p:nvSpPr>
        <p:spPr bwMode="auto">
          <a:xfrm>
            <a:off x="8587763" y="1775856"/>
            <a:ext cx="1394437" cy="84952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983</a:t>
            </a:r>
            <a:endParaRPr lang="tr-TR" sz="4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1" name="AutoShape 141"/>
          <p:cNvSpPr>
            <a:spLocks noChangeArrowheads="1"/>
          </p:cNvSpPr>
          <p:nvPr/>
        </p:nvSpPr>
        <p:spPr bwMode="auto">
          <a:xfrm>
            <a:off x="3436375" y="1775856"/>
            <a:ext cx="1394437" cy="84952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458</a:t>
            </a:r>
            <a:endParaRPr lang="tr-TR" sz="4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2" name="AutoShape 141"/>
          <p:cNvSpPr>
            <a:spLocks noChangeArrowheads="1"/>
          </p:cNvSpPr>
          <p:nvPr/>
        </p:nvSpPr>
        <p:spPr bwMode="auto">
          <a:xfrm>
            <a:off x="6889022" y="1797475"/>
            <a:ext cx="1394437" cy="84952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304</a:t>
            </a:r>
            <a:endParaRPr lang="tr-TR" sz="4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AutoShape 141"/>
          <p:cNvSpPr>
            <a:spLocks noChangeArrowheads="1"/>
          </p:cNvSpPr>
          <p:nvPr/>
        </p:nvSpPr>
        <p:spPr bwMode="auto">
          <a:xfrm>
            <a:off x="5135116" y="1779874"/>
            <a:ext cx="1394437" cy="84952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72</a:t>
            </a:r>
            <a:r>
              <a:rPr lang="tr-TR" sz="4000" b="1" dirty="0">
                <a:solidFill>
                  <a:srgbClr val="C00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endParaRPr lang="tr-TR" sz="40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AutoShape 141"/>
          <p:cNvSpPr>
            <a:spLocks noChangeArrowheads="1"/>
          </p:cNvSpPr>
          <p:nvPr/>
        </p:nvSpPr>
        <p:spPr bwMode="auto">
          <a:xfrm>
            <a:off x="1682469" y="1779874"/>
            <a:ext cx="1394437" cy="84952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61</a:t>
            </a:r>
            <a:r>
              <a:rPr lang="tr-TR" sz="4000" b="1" dirty="0">
                <a:solidFill>
                  <a:srgbClr val="C00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tr-TR" sz="40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AutoShape 141"/>
          <p:cNvSpPr>
            <a:spLocks noChangeArrowheads="1"/>
          </p:cNvSpPr>
          <p:nvPr/>
        </p:nvSpPr>
        <p:spPr bwMode="auto">
          <a:xfrm>
            <a:off x="8587763" y="1779874"/>
            <a:ext cx="1394437" cy="84952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98</a:t>
            </a:r>
            <a:r>
              <a:rPr lang="tr-TR" sz="4000" b="1" dirty="0">
                <a:solidFill>
                  <a:srgbClr val="C00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endParaRPr lang="tr-TR" sz="40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AutoShape 141"/>
          <p:cNvSpPr>
            <a:spLocks noChangeArrowheads="1"/>
          </p:cNvSpPr>
          <p:nvPr/>
        </p:nvSpPr>
        <p:spPr bwMode="auto">
          <a:xfrm>
            <a:off x="3436375" y="1779874"/>
            <a:ext cx="1394437" cy="84952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45</a:t>
            </a:r>
            <a:r>
              <a:rPr lang="tr-TR" sz="4000" b="1" dirty="0">
                <a:solidFill>
                  <a:srgbClr val="C00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endParaRPr lang="tr-TR" sz="40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AutoShape 141"/>
          <p:cNvSpPr>
            <a:spLocks noChangeArrowheads="1"/>
          </p:cNvSpPr>
          <p:nvPr/>
        </p:nvSpPr>
        <p:spPr bwMode="auto">
          <a:xfrm>
            <a:off x="6889022" y="1801493"/>
            <a:ext cx="1394437" cy="84952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30</a:t>
            </a:r>
            <a:r>
              <a:rPr lang="tr-TR" sz="4000" b="1" dirty="0">
                <a:solidFill>
                  <a:srgbClr val="C00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endParaRPr lang="tr-TR" sz="40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AutoShape 141"/>
          <p:cNvSpPr>
            <a:spLocks noChangeArrowheads="1"/>
          </p:cNvSpPr>
          <p:nvPr/>
        </p:nvSpPr>
        <p:spPr bwMode="auto">
          <a:xfrm>
            <a:off x="5135116" y="3902917"/>
            <a:ext cx="1394437" cy="84952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730</a:t>
            </a:r>
            <a:endParaRPr lang="tr-TR" sz="40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AutoShape 141"/>
          <p:cNvSpPr>
            <a:spLocks noChangeArrowheads="1"/>
          </p:cNvSpPr>
          <p:nvPr/>
        </p:nvSpPr>
        <p:spPr bwMode="auto">
          <a:xfrm>
            <a:off x="1682469" y="3902917"/>
            <a:ext cx="1394437" cy="84952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610</a:t>
            </a:r>
            <a:endParaRPr lang="tr-TR" sz="40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AutoShape 141"/>
          <p:cNvSpPr>
            <a:spLocks noChangeArrowheads="1"/>
          </p:cNvSpPr>
          <p:nvPr/>
        </p:nvSpPr>
        <p:spPr bwMode="auto">
          <a:xfrm>
            <a:off x="8587763" y="3902917"/>
            <a:ext cx="1394437" cy="84952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980</a:t>
            </a:r>
            <a:endParaRPr lang="tr-TR" sz="40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AutoShape 141"/>
          <p:cNvSpPr>
            <a:spLocks noChangeArrowheads="1"/>
          </p:cNvSpPr>
          <p:nvPr/>
        </p:nvSpPr>
        <p:spPr bwMode="auto">
          <a:xfrm>
            <a:off x="3436375" y="3902917"/>
            <a:ext cx="1394437" cy="84952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460</a:t>
            </a:r>
            <a:endParaRPr lang="tr-TR" sz="40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AutoShape 141"/>
          <p:cNvSpPr>
            <a:spLocks noChangeArrowheads="1"/>
          </p:cNvSpPr>
          <p:nvPr/>
        </p:nvSpPr>
        <p:spPr bwMode="auto">
          <a:xfrm>
            <a:off x="6889022" y="3924536"/>
            <a:ext cx="1394437" cy="84952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4000" b="1" dirty="0">
                <a:solidFill>
                  <a:srgbClr val="FFC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300</a:t>
            </a:r>
            <a:endParaRPr lang="tr-TR" sz="40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6" name="Düz Ok Bağlayıcısı 25"/>
          <p:cNvCxnSpPr/>
          <p:nvPr/>
        </p:nvCxnSpPr>
        <p:spPr>
          <a:xfrm>
            <a:off x="2379687" y="2971242"/>
            <a:ext cx="14883" cy="581792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Düz Ok Bağlayıcısı 26"/>
          <p:cNvCxnSpPr/>
          <p:nvPr/>
        </p:nvCxnSpPr>
        <p:spPr>
          <a:xfrm>
            <a:off x="4133593" y="2971242"/>
            <a:ext cx="14883" cy="581792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Düz Ok Bağlayıcısı 27"/>
          <p:cNvCxnSpPr/>
          <p:nvPr/>
        </p:nvCxnSpPr>
        <p:spPr>
          <a:xfrm>
            <a:off x="5887499" y="2971242"/>
            <a:ext cx="14883" cy="581792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Düz Ok Bağlayıcısı 28"/>
          <p:cNvCxnSpPr/>
          <p:nvPr/>
        </p:nvCxnSpPr>
        <p:spPr>
          <a:xfrm>
            <a:off x="7641405" y="2971242"/>
            <a:ext cx="14883" cy="581792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Düz Ok Bağlayıcısı 29"/>
          <p:cNvCxnSpPr/>
          <p:nvPr/>
        </p:nvCxnSpPr>
        <p:spPr>
          <a:xfrm>
            <a:off x="9395311" y="2971242"/>
            <a:ext cx="14883" cy="581792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Yukarı Bükülü Ok 33"/>
          <p:cNvSpPr/>
          <p:nvPr/>
        </p:nvSpPr>
        <p:spPr>
          <a:xfrm flipV="1">
            <a:off x="4392854" y="1326215"/>
            <a:ext cx="476790" cy="36955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35" name="Yukarı Bükülü Ok 34"/>
          <p:cNvSpPr/>
          <p:nvPr/>
        </p:nvSpPr>
        <p:spPr>
          <a:xfrm flipV="1">
            <a:off x="6136575" y="1352860"/>
            <a:ext cx="476790" cy="36955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36" name="Yukarı Bükülü Ok 35"/>
          <p:cNvSpPr/>
          <p:nvPr/>
        </p:nvSpPr>
        <p:spPr>
          <a:xfrm rot="10800000">
            <a:off x="7391398" y="1326214"/>
            <a:ext cx="611955" cy="396203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37" name="Yukarı Bükülü Ok 36"/>
          <p:cNvSpPr/>
          <p:nvPr/>
        </p:nvSpPr>
        <p:spPr>
          <a:xfrm rot="10800000">
            <a:off x="9104216" y="1250640"/>
            <a:ext cx="611955" cy="396203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38" name="Yukarı Bükülü Ok 37"/>
          <p:cNvSpPr/>
          <p:nvPr/>
        </p:nvSpPr>
        <p:spPr>
          <a:xfrm rot="10800000">
            <a:off x="2214045" y="1308114"/>
            <a:ext cx="611955" cy="396203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pic>
        <p:nvPicPr>
          <p:cNvPr id="31" name="Resim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14" y="223856"/>
            <a:ext cx="868043" cy="865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605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49" grpId="0" animBg="1"/>
      <p:bldP spid="50" grpId="0" animBg="1"/>
      <p:bldP spid="51" grpId="0" animBg="1"/>
      <p:bldP spid="5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03960" y="1305356"/>
            <a:ext cx="9585960" cy="4302964"/>
          </a:xfrm>
        </p:spPr>
        <p:txBody>
          <a:bodyPr>
            <a:noAutofit/>
          </a:bodyPr>
          <a:lstStyle/>
          <a:p>
            <a:r>
              <a:rPr lang="tr-TR" sz="6000" dirty="0"/>
              <a:t>Sevgili Çocuklar,</a:t>
            </a:r>
          </a:p>
          <a:p>
            <a:r>
              <a:rPr lang="tr-TR" sz="6000" dirty="0"/>
              <a:t>Bu konuyu pekiştirecek alıştırmalar yapmayı unutmayalım!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14" y="223856"/>
            <a:ext cx="868043" cy="865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416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Unvan 1"/>
          <p:cNvSpPr>
            <a:spLocks noGrp="1"/>
          </p:cNvSpPr>
          <p:nvPr>
            <p:ph type="title"/>
          </p:nvPr>
        </p:nvSpPr>
        <p:spPr>
          <a:xfrm>
            <a:off x="1132829" y="317894"/>
            <a:ext cx="9715685" cy="840396"/>
          </a:xfrm>
        </p:spPr>
        <p:txBody>
          <a:bodyPr>
            <a:normAutofit/>
          </a:bodyPr>
          <a:lstStyle/>
          <a:p>
            <a:pPr algn="ctr"/>
            <a:r>
              <a:rPr lang="tr-TR" sz="4500" dirty="0">
                <a:solidFill>
                  <a:srgbClr val="FFC000"/>
                </a:solidFill>
              </a:rPr>
              <a:t>En Yakın Onluk</a:t>
            </a:r>
          </a:p>
        </p:txBody>
      </p:sp>
      <p:sp>
        <p:nvSpPr>
          <p:cNvPr id="44" name="Metin kutusu 43"/>
          <p:cNvSpPr txBox="1"/>
          <p:nvPr/>
        </p:nvSpPr>
        <p:spPr>
          <a:xfrm>
            <a:off x="1360967" y="2134524"/>
            <a:ext cx="941913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>
                <a:solidFill>
                  <a:srgbClr val="FFC000"/>
                </a:solidFill>
              </a:rPr>
              <a:t>Yukarıdaki sayı, hangi onluklar arasındadır?</a:t>
            </a:r>
          </a:p>
        </p:txBody>
      </p:sp>
      <p:grpSp>
        <p:nvGrpSpPr>
          <p:cNvPr id="10" name="Grup 9"/>
          <p:cNvGrpSpPr/>
          <p:nvPr/>
        </p:nvGrpSpPr>
        <p:grpSpPr>
          <a:xfrm>
            <a:off x="1030515" y="4765803"/>
            <a:ext cx="10233748" cy="1003010"/>
            <a:chOff x="1030515" y="4765803"/>
            <a:chExt cx="10233748" cy="1003010"/>
          </a:xfrm>
        </p:grpSpPr>
        <p:cxnSp>
          <p:nvCxnSpPr>
            <p:cNvPr id="3" name="Düz Ok Bağlayıcısı 2"/>
            <p:cNvCxnSpPr/>
            <p:nvPr/>
          </p:nvCxnSpPr>
          <p:spPr>
            <a:xfrm flipV="1">
              <a:off x="1030515" y="5615872"/>
              <a:ext cx="10233748" cy="24310"/>
            </a:xfrm>
            <a:prstGeom prst="straightConnector1">
              <a:avLst/>
            </a:prstGeom>
            <a:ln w="5715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AutoShape 141"/>
            <p:cNvSpPr>
              <a:spLocks noChangeArrowheads="1"/>
            </p:cNvSpPr>
            <p:nvPr/>
          </p:nvSpPr>
          <p:spPr bwMode="auto">
            <a:xfrm>
              <a:off x="3305847" y="4769660"/>
              <a:ext cx="796413" cy="6548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tr-TR" sz="3000" b="1" dirty="0">
                  <a:solidFill>
                    <a:srgbClr val="FFC000"/>
                  </a:solidFill>
                  <a:latin typeface="ALFABET98" panose="00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10</a:t>
              </a:r>
              <a:endParaRPr lang="tr-TR" sz="30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AutoShape 141"/>
            <p:cNvSpPr>
              <a:spLocks noChangeArrowheads="1"/>
            </p:cNvSpPr>
            <p:nvPr/>
          </p:nvSpPr>
          <p:spPr bwMode="auto">
            <a:xfrm>
              <a:off x="1607106" y="4769660"/>
              <a:ext cx="796413" cy="6548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tr-TR" sz="3000" b="1" dirty="0">
                  <a:solidFill>
                    <a:srgbClr val="FFC000"/>
                  </a:solidFill>
                  <a:latin typeface="ALFABET98" panose="00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  <a:endParaRPr lang="tr-TR" sz="30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AutoShape 141"/>
            <p:cNvSpPr>
              <a:spLocks noChangeArrowheads="1"/>
            </p:cNvSpPr>
            <p:nvPr/>
          </p:nvSpPr>
          <p:spPr bwMode="auto">
            <a:xfrm>
              <a:off x="6703329" y="4782157"/>
              <a:ext cx="796413" cy="6548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tr-TR" sz="3000" b="1" dirty="0">
                  <a:solidFill>
                    <a:srgbClr val="FFC000"/>
                  </a:solidFill>
                  <a:latin typeface="ALFABET98" panose="00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30</a:t>
              </a:r>
              <a:endParaRPr lang="tr-TR" sz="30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AutoShape 141"/>
            <p:cNvSpPr>
              <a:spLocks noChangeArrowheads="1"/>
            </p:cNvSpPr>
            <p:nvPr/>
          </p:nvSpPr>
          <p:spPr bwMode="auto">
            <a:xfrm>
              <a:off x="5004588" y="4782157"/>
              <a:ext cx="796413" cy="6548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tr-TR" sz="3000" b="1" dirty="0">
                  <a:solidFill>
                    <a:srgbClr val="FFC000"/>
                  </a:solidFill>
                  <a:latin typeface="ALFABET98" panose="00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20</a:t>
              </a:r>
              <a:endParaRPr lang="tr-TR" sz="30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AutoShape 141"/>
            <p:cNvSpPr>
              <a:spLocks noChangeArrowheads="1"/>
            </p:cNvSpPr>
            <p:nvPr/>
          </p:nvSpPr>
          <p:spPr bwMode="auto">
            <a:xfrm>
              <a:off x="8402070" y="4765803"/>
              <a:ext cx="796413" cy="6548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tr-TR" sz="3000" b="1" dirty="0">
                  <a:solidFill>
                    <a:srgbClr val="FFC000"/>
                  </a:solidFill>
                  <a:latin typeface="ALFABET98" panose="00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40</a:t>
              </a:r>
              <a:endParaRPr lang="tr-TR" sz="30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AutoShape 141"/>
            <p:cNvSpPr>
              <a:spLocks noChangeArrowheads="1"/>
            </p:cNvSpPr>
            <p:nvPr/>
          </p:nvSpPr>
          <p:spPr bwMode="auto">
            <a:xfrm>
              <a:off x="10115325" y="4795123"/>
              <a:ext cx="796413" cy="6548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tr-TR" sz="3000" b="1" dirty="0">
                  <a:solidFill>
                    <a:srgbClr val="FFC000"/>
                  </a:solidFill>
                  <a:latin typeface="ALFABET98" panose="00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50</a:t>
              </a:r>
              <a:endParaRPr lang="tr-TR" sz="30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7" name="Düz Bağlayıcı 6"/>
            <p:cNvCxnSpPr/>
            <p:nvPr/>
          </p:nvCxnSpPr>
          <p:spPr>
            <a:xfrm>
              <a:off x="2005312" y="5509553"/>
              <a:ext cx="0" cy="25200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Düz Bağlayıcı 40"/>
            <p:cNvCxnSpPr/>
            <p:nvPr/>
          </p:nvCxnSpPr>
          <p:spPr>
            <a:xfrm>
              <a:off x="3696227" y="5516813"/>
              <a:ext cx="0" cy="25200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Düz Bağlayıcı 41"/>
            <p:cNvCxnSpPr/>
            <p:nvPr/>
          </p:nvCxnSpPr>
          <p:spPr>
            <a:xfrm>
              <a:off x="5430683" y="5495045"/>
              <a:ext cx="0" cy="25200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Düz Bağlayıcı 45"/>
            <p:cNvCxnSpPr/>
            <p:nvPr/>
          </p:nvCxnSpPr>
          <p:spPr>
            <a:xfrm>
              <a:off x="7121603" y="5487785"/>
              <a:ext cx="0" cy="25200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Düz Bağlayıcı 46"/>
            <p:cNvCxnSpPr/>
            <p:nvPr/>
          </p:nvCxnSpPr>
          <p:spPr>
            <a:xfrm>
              <a:off x="8812518" y="5480531"/>
              <a:ext cx="0" cy="25200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Düz Bağlayıcı 47"/>
            <p:cNvCxnSpPr/>
            <p:nvPr/>
          </p:nvCxnSpPr>
          <p:spPr>
            <a:xfrm>
              <a:off x="10546974" y="5487791"/>
              <a:ext cx="0" cy="25200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AutoShape 141"/>
          <p:cNvSpPr>
            <a:spLocks noChangeArrowheads="1"/>
          </p:cNvSpPr>
          <p:nvPr/>
        </p:nvSpPr>
        <p:spPr bwMode="auto">
          <a:xfrm>
            <a:off x="5430683" y="1250639"/>
            <a:ext cx="1221439" cy="84952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5000" b="1" dirty="0">
                <a:solidFill>
                  <a:srgbClr val="FFC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23</a:t>
            </a:r>
            <a:endParaRPr lang="tr-TR" sz="5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9" name="Metin kutusu 58"/>
          <p:cNvSpPr txBox="1"/>
          <p:nvPr/>
        </p:nvSpPr>
        <p:spPr>
          <a:xfrm>
            <a:off x="1360967" y="2684108"/>
            <a:ext cx="971954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>
                <a:solidFill>
                  <a:srgbClr val="FFC000"/>
                </a:solidFill>
              </a:rPr>
              <a:t>Sayıyı incelediğimizde 2 onluk ve 3 birlikten oluştuğunu görüyoruz. Öyleyse 20’den büyük 30’dan küçüktür. Öyleyse 20 ile 30 arasındadır.</a:t>
            </a:r>
          </a:p>
        </p:txBody>
      </p:sp>
      <p:sp>
        <p:nvSpPr>
          <p:cNvPr id="61" name="AutoShape 141"/>
          <p:cNvSpPr>
            <a:spLocks noChangeArrowheads="1"/>
          </p:cNvSpPr>
          <p:nvPr/>
        </p:nvSpPr>
        <p:spPr bwMode="auto">
          <a:xfrm>
            <a:off x="5846702" y="4164956"/>
            <a:ext cx="805420" cy="61506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3000" b="1" dirty="0">
                <a:solidFill>
                  <a:srgbClr val="C00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23</a:t>
            </a:r>
            <a:endParaRPr lang="tr-TR" sz="30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9" name="Düz Ok Bağlayıcısı 8"/>
          <p:cNvCxnSpPr>
            <a:stCxn id="61" idx="2"/>
          </p:cNvCxnSpPr>
          <p:nvPr/>
        </p:nvCxnSpPr>
        <p:spPr>
          <a:xfrm flipH="1">
            <a:off x="6235700" y="4780019"/>
            <a:ext cx="13712" cy="654826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Resim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14" y="223856"/>
            <a:ext cx="868043" cy="865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239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4" grpId="1"/>
      <p:bldP spid="51" grpId="0" animBg="1"/>
      <p:bldP spid="59" grpId="0"/>
      <p:bldP spid="6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Unvan 1"/>
          <p:cNvSpPr>
            <a:spLocks noGrp="1"/>
          </p:cNvSpPr>
          <p:nvPr>
            <p:ph type="title"/>
          </p:nvPr>
        </p:nvSpPr>
        <p:spPr>
          <a:xfrm>
            <a:off x="1132829" y="317894"/>
            <a:ext cx="9715685" cy="840396"/>
          </a:xfrm>
        </p:spPr>
        <p:txBody>
          <a:bodyPr>
            <a:normAutofit/>
          </a:bodyPr>
          <a:lstStyle/>
          <a:p>
            <a:pPr algn="ctr"/>
            <a:r>
              <a:rPr lang="tr-TR" sz="4500" dirty="0">
                <a:solidFill>
                  <a:srgbClr val="FFC000"/>
                </a:solidFill>
              </a:rPr>
              <a:t>En Yakın Onluk</a:t>
            </a:r>
          </a:p>
        </p:txBody>
      </p:sp>
      <p:sp>
        <p:nvSpPr>
          <p:cNvPr id="44" name="Metin kutusu 43"/>
          <p:cNvSpPr txBox="1"/>
          <p:nvPr/>
        </p:nvSpPr>
        <p:spPr>
          <a:xfrm>
            <a:off x="1358919" y="2478392"/>
            <a:ext cx="941913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>
                <a:solidFill>
                  <a:srgbClr val="FFC000"/>
                </a:solidFill>
              </a:rPr>
              <a:t>Peki bu sayı hangi onluğa daha yakındır?</a:t>
            </a:r>
          </a:p>
        </p:txBody>
      </p:sp>
      <p:grpSp>
        <p:nvGrpSpPr>
          <p:cNvPr id="10" name="Grup 9"/>
          <p:cNvGrpSpPr/>
          <p:nvPr/>
        </p:nvGrpSpPr>
        <p:grpSpPr>
          <a:xfrm>
            <a:off x="1030515" y="4765803"/>
            <a:ext cx="10233748" cy="1003010"/>
            <a:chOff x="1030515" y="4765803"/>
            <a:chExt cx="10233748" cy="1003010"/>
          </a:xfrm>
        </p:grpSpPr>
        <p:cxnSp>
          <p:nvCxnSpPr>
            <p:cNvPr id="3" name="Düz Ok Bağlayıcısı 2"/>
            <p:cNvCxnSpPr/>
            <p:nvPr/>
          </p:nvCxnSpPr>
          <p:spPr>
            <a:xfrm flipV="1">
              <a:off x="1030515" y="5615872"/>
              <a:ext cx="10233748" cy="24310"/>
            </a:xfrm>
            <a:prstGeom prst="straightConnector1">
              <a:avLst/>
            </a:prstGeom>
            <a:ln w="5715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AutoShape 141"/>
            <p:cNvSpPr>
              <a:spLocks noChangeArrowheads="1"/>
            </p:cNvSpPr>
            <p:nvPr/>
          </p:nvSpPr>
          <p:spPr bwMode="auto">
            <a:xfrm>
              <a:off x="3305847" y="4769660"/>
              <a:ext cx="796413" cy="6548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tr-TR" sz="3000" b="1" dirty="0">
                  <a:solidFill>
                    <a:srgbClr val="FFC000"/>
                  </a:solidFill>
                  <a:latin typeface="ALFABET98" panose="00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10</a:t>
              </a:r>
              <a:endParaRPr lang="tr-TR" sz="30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AutoShape 141"/>
            <p:cNvSpPr>
              <a:spLocks noChangeArrowheads="1"/>
            </p:cNvSpPr>
            <p:nvPr/>
          </p:nvSpPr>
          <p:spPr bwMode="auto">
            <a:xfrm>
              <a:off x="1607106" y="4769660"/>
              <a:ext cx="796413" cy="6548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tr-TR" sz="3000" b="1" dirty="0">
                  <a:solidFill>
                    <a:srgbClr val="FFC000"/>
                  </a:solidFill>
                  <a:latin typeface="ALFABET98" panose="00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  <a:endParaRPr lang="tr-TR" sz="30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AutoShape 141"/>
            <p:cNvSpPr>
              <a:spLocks noChangeArrowheads="1"/>
            </p:cNvSpPr>
            <p:nvPr/>
          </p:nvSpPr>
          <p:spPr bwMode="auto">
            <a:xfrm>
              <a:off x="6703329" y="4782157"/>
              <a:ext cx="796413" cy="6548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tr-TR" sz="3000" b="1" dirty="0">
                  <a:solidFill>
                    <a:srgbClr val="FFC000"/>
                  </a:solidFill>
                  <a:latin typeface="ALFABET98" panose="00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30</a:t>
              </a:r>
              <a:endParaRPr lang="tr-TR" sz="30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AutoShape 141"/>
            <p:cNvSpPr>
              <a:spLocks noChangeArrowheads="1"/>
            </p:cNvSpPr>
            <p:nvPr/>
          </p:nvSpPr>
          <p:spPr bwMode="auto">
            <a:xfrm>
              <a:off x="5004588" y="4782157"/>
              <a:ext cx="796413" cy="6548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tr-TR" sz="3000" b="1" dirty="0">
                  <a:solidFill>
                    <a:srgbClr val="FFC000"/>
                  </a:solidFill>
                  <a:latin typeface="ALFABET98" panose="00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20</a:t>
              </a:r>
              <a:endParaRPr lang="tr-TR" sz="30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AutoShape 141"/>
            <p:cNvSpPr>
              <a:spLocks noChangeArrowheads="1"/>
            </p:cNvSpPr>
            <p:nvPr/>
          </p:nvSpPr>
          <p:spPr bwMode="auto">
            <a:xfrm>
              <a:off x="8402070" y="4765803"/>
              <a:ext cx="796413" cy="6548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tr-TR" sz="3000" b="1" dirty="0">
                  <a:solidFill>
                    <a:srgbClr val="FFC000"/>
                  </a:solidFill>
                  <a:latin typeface="ALFABET98" panose="00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40</a:t>
              </a:r>
              <a:endParaRPr lang="tr-TR" sz="30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AutoShape 141"/>
            <p:cNvSpPr>
              <a:spLocks noChangeArrowheads="1"/>
            </p:cNvSpPr>
            <p:nvPr/>
          </p:nvSpPr>
          <p:spPr bwMode="auto">
            <a:xfrm>
              <a:off x="10115325" y="4795123"/>
              <a:ext cx="796413" cy="6548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tr-TR" sz="3000" b="1" dirty="0">
                  <a:solidFill>
                    <a:srgbClr val="FFC000"/>
                  </a:solidFill>
                  <a:latin typeface="ALFABET98" panose="00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50</a:t>
              </a:r>
              <a:endParaRPr lang="tr-TR" sz="30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7" name="Düz Bağlayıcı 6"/>
            <p:cNvCxnSpPr/>
            <p:nvPr/>
          </p:nvCxnSpPr>
          <p:spPr>
            <a:xfrm>
              <a:off x="2005312" y="5509553"/>
              <a:ext cx="0" cy="25200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Düz Bağlayıcı 40"/>
            <p:cNvCxnSpPr/>
            <p:nvPr/>
          </p:nvCxnSpPr>
          <p:spPr>
            <a:xfrm>
              <a:off x="3696227" y="5516813"/>
              <a:ext cx="0" cy="25200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Düz Bağlayıcı 41"/>
            <p:cNvCxnSpPr/>
            <p:nvPr/>
          </p:nvCxnSpPr>
          <p:spPr>
            <a:xfrm>
              <a:off x="5430683" y="5495045"/>
              <a:ext cx="0" cy="25200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Düz Bağlayıcı 45"/>
            <p:cNvCxnSpPr/>
            <p:nvPr/>
          </p:nvCxnSpPr>
          <p:spPr>
            <a:xfrm>
              <a:off x="7121603" y="5487785"/>
              <a:ext cx="0" cy="25200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Düz Bağlayıcı 46"/>
            <p:cNvCxnSpPr/>
            <p:nvPr/>
          </p:nvCxnSpPr>
          <p:spPr>
            <a:xfrm>
              <a:off x="8812518" y="5480531"/>
              <a:ext cx="0" cy="25200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Düz Bağlayıcı 47"/>
            <p:cNvCxnSpPr/>
            <p:nvPr/>
          </p:nvCxnSpPr>
          <p:spPr>
            <a:xfrm>
              <a:off x="10546974" y="5487791"/>
              <a:ext cx="0" cy="25200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AutoShape 141"/>
          <p:cNvSpPr>
            <a:spLocks noChangeArrowheads="1"/>
          </p:cNvSpPr>
          <p:nvPr/>
        </p:nvSpPr>
        <p:spPr bwMode="auto">
          <a:xfrm>
            <a:off x="5430683" y="1250639"/>
            <a:ext cx="1221439" cy="84952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5000" b="1" dirty="0">
                <a:solidFill>
                  <a:srgbClr val="FFC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23</a:t>
            </a:r>
            <a:endParaRPr lang="tr-TR" sz="5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1" name="AutoShape 141"/>
          <p:cNvSpPr>
            <a:spLocks noChangeArrowheads="1"/>
          </p:cNvSpPr>
          <p:nvPr/>
        </p:nvSpPr>
        <p:spPr bwMode="auto">
          <a:xfrm>
            <a:off x="5846702" y="4164956"/>
            <a:ext cx="805420" cy="61506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3000" b="1" dirty="0">
                <a:solidFill>
                  <a:srgbClr val="C00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23</a:t>
            </a:r>
            <a:endParaRPr lang="tr-TR" sz="30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9" name="Düz Ok Bağlayıcısı 8"/>
          <p:cNvCxnSpPr>
            <a:stCxn id="61" idx="2"/>
          </p:cNvCxnSpPr>
          <p:nvPr/>
        </p:nvCxnSpPr>
        <p:spPr>
          <a:xfrm flipH="1">
            <a:off x="6235700" y="4780019"/>
            <a:ext cx="13712" cy="654826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Resim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14" y="223856"/>
            <a:ext cx="868043" cy="865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292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51" grpId="0" animBg="1"/>
      <p:bldP spid="6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Unvan 1"/>
          <p:cNvSpPr>
            <a:spLocks noGrp="1"/>
          </p:cNvSpPr>
          <p:nvPr>
            <p:ph type="title"/>
          </p:nvPr>
        </p:nvSpPr>
        <p:spPr>
          <a:xfrm>
            <a:off x="1132829" y="317894"/>
            <a:ext cx="9715685" cy="840396"/>
          </a:xfrm>
        </p:spPr>
        <p:txBody>
          <a:bodyPr>
            <a:normAutofit/>
          </a:bodyPr>
          <a:lstStyle/>
          <a:p>
            <a:pPr algn="ctr"/>
            <a:r>
              <a:rPr lang="tr-TR" sz="4500" dirty="0">
                <a:solidFill>
                  <a:srgbClr val="FFC000"/>
                </a:solidFill>
              </a:rPr>
              <a:t>En Yakın Onluk</a:t>
            </a:r>
          </a:p>
        </p:txBody>
      </p:sp>
      <p:sp>
        <p:nvSpPr>
          <p:cNvPr id="44" name="Metin kutusu 43"/>
          <p:cNvSpPr txBox="1"/>
          <p:nvPr/>
        </p:nvSpPr>
        <p:spPr>
          <a:xfrm>
            <a:off x="1360967" y="2134524"/>
            <a:ext cx="941913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>
                <a:solidFill>
                  <a:srgbClr val="FFC000"/>
                </a:solidFill>
              </a:rPr>
              <a:t>Peki 23, hangi onluğa daha yakındır?</a:t>
            </a:r>
          </a:p>
        </p:txBody>
      </p:sp>
      <p:sp>
        <p:nvSpPr>
          <p:cNvPr id="51" name="AutoShape 141"/>
          <p:cNvSpPr>
            <a:spLocks noChangeArrowheads="1"/>
          </p:cNvSpPr>
          <p:nvPr/>
        </p:nvSpPr>
        <p:spPr bwMode="auto">
          <a:xfrm>
            <a:off x="4869644" y="1281683"/>
            <a:ext cx="1221439" cy="84952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5000" b="1" dirty="0">
                <a:solidFill>
                  <a:srgbClr val="FFC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23</a:t>
            </a:r>
            <a:endParaRPr lang="tr-TR" sz="5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9" name="Metin kutusu 58"/>
          <p:cNvSpPr txBox="1"/>
          <p:nvPr/>
        </p:nvSpPr>
        <p:spPr>
          <a:xfrm>
            <a:off x="1360967" y="2684108"/>
            <a:ext cx="971954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>
                <a:solidFill>
                  <a:srgbClr val="FFC000"/>
                </a:solidFill>
              </a:rPr>
              <a:t>Sayıyı incelediğimizde 20’ye 3 adım, 30’a 7 adım uzaklıkta olduğunu görürüz. </a:t>
            </a:r>
          </a:p>
        </p:txBody>
      </p:sp>
      <p:grpSp>
        <p:nvGrpSpPr>
          <p:cNvPr id="4" name="Grup 3"/>
          <p:cNvGrpSpPr/>
          <p:nvPr/>
        </p:nvGrpSpPr>
        <p:grpSpPr>
          <a:xfrm>
            <a:off x="355600" y="4056858"/>
            <a:ext cx="10492914" cy="997020"/>
            <a:chOff x="495300" y="4856571"/>
            <a:chExt cx="10492914" cy="997020"/>
          </a:xfrm>
        </p:grpSpPr>
        <p:grpSp>
          <p:nvGrpSpPr>
            <p:cNvPr id="10" name="Grup 9"/>
            <p:cNvGrpSpPr/>
            <p:nvPr/>
          </p:nvGrpSpPr>
          <p:grpSpPr>
            <a:xfrm>
              <a:off x="495300" y="4868929"/>
              <a:ext cx="10492914" cy="968414"/>
              <a:chOff x="1288656" y="4793139"/>
              <a:chExt cx="10492914" cy="968414"/>
            </a:xfrm>
          </p:grpSpPr>
          <p:cxnSp>
            <p:nvCxnSpPr>
              <p:cNvPr id="3" name="Düz Ok Bağlayıcısı 2"/>
              <p:cNvCxnSpPr/>
              <p:nvPr/>
            </p:nvCxnSpPr>
            <p:spPr>
              <a:xfrm flipV="1">
                <a:off x="1288656" y="5628027"/>
                <a:ext cx="10492914" cy="1"/>
              </a:xfrm>
              <a:prstGeom prst="straightConnector1">
                <a:avLst/>
              </a:prstGeom>
              <a:ln w="57150"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AutoShape 141"/>
              <p:cNvSpPr>
                <a:spLocks noChangeArrowheads="1"/>
              </p:cNvSpPr>
              <p:nvPr/>
            </p:nvSpPr>
            <p:spPr bwMode="auto">
              <a:xfrm>
                <a:off x="2541494" y="4817285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30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21</a:t>
                </a:r>
                <a:endParaRPr lang="tr-TR" sz="3000" dirty="0">
                  <a:solidFill>
                    <a:srgbClr val="FFC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AutoShape 141"/>
              <p:cNvSpPr>
                <a:spLocks noChangeArrowheads="1"/>
              </p:cNvSpPr>
              <p:nvPr/>
            </p:nvSpPr>
            <p:spPr bwMode="auto">
              <a:xfrm>
                <a:off x="1607106" y="4798235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30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20</a:t>
                </a:r>
                <a:endParaRPr lang="tr-TR" sz="3000" dirty="0">
                  <a:solidFill>
                    <a:srgbClr val="FFC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" name="AutoShape 141"/>
              <p:cNvSpPr>
                <a:spLocks noChangeArrowheads="1"/>
              </p:cNvSpPr>
              <p:nvPr/>
            </p:nvSpPr>
            <p:spPr bwMode="auto">
              <a:xfrm>
                <a:off x="4410271" y="4798899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30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23</a:t>
                </a:r>
                <a:endParaRPr lang="tr-TR" sz="3000" dirty="0">
                  <a:solidFill>
                    <a:srgbClr val="FFC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" name="AutoShape 141"/>
              <p:cNvSpPr>
                <a:spLocks noChangeArrowheads="1"/>
              </p:cNvSpPr>
              <p:nvPr/>
            </p:nvSpPr>
            <p:spPr bwMode="auto">
              <a:xfrm>
                <a:off x="3475883" y="4798850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30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22</a:t>
                </a:r>
                <a:endParaRPr lang="tr-TR" sz="3000" dirty="0">
                  <a:solidFill>
                    <a:srgbClr val="FFC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" name="AutoShape 141"/>
              <p:cNvSpPr>
                <a:spLocks noChangeArrowheads="1"/>
              </p:cNvSpPr>
              <p:nvPr/>
            </p:nvSpPr>
            <p:spPr bwMode="auto">
              <a:xfrm>
                <a:off x="5340930" y="4797480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30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24</a:t>
                </a:r>
                <a:endParaRPr lang="tr-TR" sz="3000" dirty="0">
                  <a:solidFill>
                    <a:srgbClr val="FFC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" name="AutoShape 141"/>
              <p:cNvSpPr>
                <a:spLocks noChangeArrowheads="1"/>
              </p:cNvSpPr>
              <p:nvPr/>
            </p:nvSpPr>
            <p:spPr bwMode="auto">
              <a:xfrm>
                <a:off x="6271588" y="4795678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30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25</a:t>
                </a:r>
                <a:endParaRPr lang="tr-TR" sz="3000" dirty="0">
                  <a:solidFill>
                    <a:srgbClr val="FFC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7" name="Düz Bağlayıcı 6"/>
              <p:cNvCxnSpPr/>
              <p:nvPr/>
            </p:nvCxnSpPr>
            <p:spPr>
              <a:xfrm>
                <a:off x="2005312" y="5509553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Düz Bağlayıcı 40"/>
              <p:cNvCxnSpPr/>
              <p:nvPr/>
            </p:nvCxnSpPr>
            <p:spPr>
              <a:xfrm>
                <a:off x="3855751" y="5502027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Düz Bağlayıcı 41"/>
              <p:cNvCxnSpPr/>
              <p:nvPr/>
            </p:nvCxnSpPr>
            <p:spPr>
              <a:xfrm>
                <a:off x="4835081" y="5509553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Düz Bağlayıcı 45"/>
              <p:cNvCxnSpPr/>
              <p:nvPr/>
            </p:nvCxnSpPr>
            <p:spPr>
              <a:xfrm>
                <a:off x="5744421" y="5509553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Düz Bağlayıcı 46"/>
              <p:cNvCxnSpPr/>
              <p:nvPr/>
            </p:nvCxnSpPr>
            <p:spPr>
              <a:xfrm>
                <a:off x="6669795" y="5509553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Düz Bağlayıcı 47"/>
              <p:cNvCxnSpPr/>
              <p:nvPr/>
            </p:nvCxnSpPr>
            <p:spPr>
              <a:xfrm>
                <a:off x="10327899" y="5487791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AutoShape 141"/>
              <p:cNvSpPr>
                <a:spLocks noChangeArrowheads="1"/>
              </p:cNvSpPr>
              <p:nvPr/>
            </p:nvSpPr>
            <p:spPr bwMode="auto">
              <a:xfrm>
                <a:off x="7202248" y="4793139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30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26</a:t>
                </a:r>
                <a:endParaRPr lang="tr-TR" sz="3000" dirty="0">
                  <a:solidFill>
                    <a:srgbClr val="FFC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30" name="Düz Bağlayıcı 29"/>
              <p:cNvCxnSpPr/>
              <p:nvPr/>
            </p:nvCxnSpPr>
            <p:spPr>
              <a:xfrm>
                <a:off x="7600454" y="5509553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Düz Bağlayıcı 30"/>
              <p:cNvCxnSpPr/>
              <p:nvPr/>
            </p:nvCxnSpPr>
            <p:spPr>
              <a:xfrm>
                <a:off x="8511534" y="5502027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Düz Bağlayıcı 31"/>
              <p:cNvCxnSpPr/>
              <p:nvPr/>
            </p:nvCxnSpPr>
            <p:spPr>
              <a:xfrm>
                <a:off x="9444076" y="5502027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7" name="Düz Bağlayıcı 26"/>
            <p:cNvCxnSpPr/>
            <p:nvPr/>
          </p:nvCxnSpPr>
          <p:spPr>
            <a:xfrm>
              <a:off x="2161397" y="5601591"/>
              <a:ext cx="0" cy="25200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AutoShape 141"/>
            <p:cNvSpPr>
              <a:spLocks noChangeArrowheads="1"/>
            </p:cNvSpPr>
            <p:nvPr/>
          </p:nvSpPr>
          <p:spPr bwMode="auto">
            <a:xfrm>
              <a:off x="7318434" y="4863268"/>
              <a:ext cx="796413" cy="6548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tr-TR" sz="3000" b="1" dirty="0">
                  <a:solidFill>
                    <a:srgbClr val="FFC000"/>
                  </a:solidFill>
                  <a:latin typeface="ALFABET98" panose="00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27</a:t>
              </a:r>
              <a:endParaRPr lang="tr-TR" sz="30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AutoShape 141"/>
            <p:cNvSpPr>
              <a:spLocks noChangeArrowheads="1"/>
            </p:cNvSpPr>
            <p:nvPr/>
          </p:nvSpPr>
          <p:spPr bwMode="auto">
            <a:xfrm>
              <a:off x="8227976" y="4868791"/>
              <a:ext cx="796413" cy="6548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tr-TR" sz="3000" b="1" dirty="0">
                  <a:solidFill>
                    <a:srgbClr val="FFC000"/>
                  </a:solidFill>
                  <a:latin typeface="ALFABET98" panose="00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28</a:t>
              </a:r>
              <a:endParaRPr lang="tr-TR" sz="30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AutoShape 141"/>
            <p:cNvSpPr>
              <a:spLocks noChangeArrowheads="1"/>
            </p:cNvSpPr>
            <p:nvPr/>
          </p:nvSpPr>
          <p:spPr bwMode="auto">
            <a:xfrm>
              <a:off x="9130061" y="4863268"/>
              <a:ext cx="796413" cy="6548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tr-TR" sz="3000" b="1" dirty="0">
                  <a:solidFill>
                    <a:srgbClr val="FFC000"/>
                  </a:solidFill>
                  <a:latin typeface="ALFABET98" panose="00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29</a:t>
              </a:r>
              <a:endParaRPr lang="tr-TR" sz="30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AutoShape 141"/>
            <p:cNvSpPr>
              <a:spLocks noChangeArrowheads="1"/>
            </p:cNvSpPr>
            <p:nvPr/>
          </p:nvSpPr>
          <p:spPr bwMode="auto">
            <a:xfrm>
              <a:off x="10023513" y="4856571"/>
              <a:ext cx="796413" cy="6548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tr-TR" sz="3000" b="1" dirty="0">
                  <a:solidFill>
                    <a:srgbClr val="FFC000"/>
                  </a:solidFill>
                  <a:latin typeface="ALFABET98" panose="00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30</a:t>
              </a:r>
              <a:endParaRPr lang="tr-TR" sz="30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5" name="Düz Bağlayıcı 44"/>
            <p:cNvCxnSpPr/>
            <p:nvPr/>
          </p:nvCxnSpPr>
          <p:spPr>
            <a:xfrm>
              <a:off x="10420368" y="5582631"/>
              <a:ext cx="0" cy="25200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Metin kutusu 48"/>
          <p:cNvSpPr txBox="1"/>
          <p:nvPr/>
        </p:nvSpPr>
        <p:spPr>
          <a:xfrm>
            <a:off x="1343496" y="2433731"/>
            <a:ext cx="772158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>
                <a:solidFill>
                  <a:srgbClr val="FFC000"/>
                </a:solidFill>
              </a:rPr>
              <a:t>23’ün 20’ye yakın olduğunu söyleriz.</a:t>
            </a:r>
          </a:p>
        </p:txBody>
      </p:sp>
      <p:sp>
        <p:nvSpPr>
          <p:cNvPr id="8" name="Yukarı Bükülü Ok 7"/>
          <p:cNvSpPr/>
          <p:nvPr/>
        </p:nvSpPr>
        <p:spPr>
          <a:xfrm flipH="1">
            <a:off x="977900" y="5132330"/>
            <a:ext cx="2924124" cy="368300"/>
          </a:xfrm>
          <a:prstGeom prst="curvedUpArrow">
            <a:avLst/>
          </a:prstGeom>
          <a:ln>
            <a:solidFill>
              <a:srgbClr val="FFC000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11" name="Yukarı Bükülü Ok 10"/>
          <p:cNvSpPr/>
          <p:nvPr/>
        </p:nvSpPr>
        <p:spPr>
          <a:xfrm>
            <a:off x="3902024" y="5132330"/>
            <a:ext cx="6537376" cy="372204"/>
          </a:xfrm>
          <a:prstGeom prst="curvedUpArrow">
            <a:avLst/>
          </a:prstGeom>
          <a:ln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50" name="Metin kutusu 49"/>
          <p:cNvSpPr txBox="1"/>
          <p:nvPr/>
        </p:nvSpPr>
        <p:spPr>
          <a:xfrm>
            <a:off x="1657415" y="5413384"/>
            <a:ext cx="16781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>
                <a:solidFill>
                  <a:srgbClr val="FFC000"/>
                </a:solidFill>
              </a:rPr>
              <a:t>3 Adım</a:t>
            </a:r>
          </a:p>
        </p:txBody>
      </p:sp>
      <p:sp>
        <p:nvSpPr>
          <p:cNvPr id="52" name="Metin kutusu 51"/>
          <p:cNvSpPr txBox="1"/>
          <p:nvPr/>
        </p:nvSpPr>
        <p:spPr>
          <a:xfrm>
            <a:off x="6226063" y="5441188"/>
            <a:ext cx="16781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>
                <a:solidFill>
                  <a:srgbClr val="FFC000"/>
                </a:solidFill>
              </a:rPr>
              <a:t>7 Adım</a:t>
            </a:r>
          </a:p>
        </p:txBody>
      </p:sp>
      <p:sp>
        <p:nvSpPr>
          <p:cNvPr id="61" name="AutoShape 141"/>
          <p:cNvSpPr>
            <a:spLocks noChangeArrowheads="1"/>
          </p:cNvSpPr>
          <p:nvPr/>
        </p:nvSpPr>
        <p:spPr bwMode="auto">
          <a:xfrm>
            <a:off x="3475836" y="4088155"/>
            <a:ext cx="805420" cy="61506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3000" b="1" dirty="0">
                <a:solidFill>
                  <a:srgbClr val="C00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23</a:t>
            </a:r>
            <a:endParaRPr lang="tr-TR" sz="30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3" name="AutoShape 141"/>
          <p:cNvSpPr>
            <a:spLocks noChangeArrowheads="1"/>
          </p:cNvSpPr>
          <p:nvPr/>
        </p:nvSpPr>
        <p:spPr bwMode="auto">
          <a:xfrm>
            <a:off x="656252" y="4093176"/>
            <a:ext cx="805420" cy="61506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3000" b="1" dirty="0">
                <a:solidFill>
                  <a:srgbClr val="C00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20</a:t>
            </a:r>
            <a:endParaRPr lang="tr-TR" sz="30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4" name="AutoShape 141"/>
          <p:cNvSpPr>
            <a:spLocks noChangeArrowheads="1"/>
          </p:cNvSpPr>
          <p:nvPr/>
        </p:nvSpPr>
        <p:spPr bwMode="auto">
          <a:xfrm>
            <a:off x="9874806" y="4076737"/>
            <a:ext cx="805420" cy="61506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3000" b="1" dirty="0">
                <a:solidFill>
                  <a:srgbClr val="C00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30</a:t>
            </a:r>
            <a:endParaRPr lang="tr-TR" sz="30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5" name="Resim 5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14" y="223856"/>
            <a:ext cx="868043" cy="865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974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4" grpId="1"/>
      <p:bldP spid="51" grpId="0" animBg="1"/>
      <p:bldP spid="59" grpId="0"/>
      <p:bldP spid="59" grpId="1"/>
      <p:bldP spid="49" grpId="0"/>
      <p:bldP spid="8" grpId="0" animBg="1"/>
      <p:bldP spid="11" grpId="0" animBg="1"/>
      <p:bldP spid="50" grpId="0"/>
      <p:bldP spid="52" grpId="0"/>
      <p:bldP spid="61" grpId="0" animBg="1"/>
      <p:bldP spid="53" grpId="0" animBg="1"/>
      <p:bldP spid="5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Unvan 1"/>
          <p:cNvSpPr>
            <a:spLocks noGrp="1"/>
          </p:cNvSpPr>
          <p:nvPr>
            <p:ph type="title"/>
          </p:nvPr>
        </p:nvSpPr>
        <p:spPr>
          <a:xfrm>
            <a:off x="1132829" y="317894"/>
            <a:ext cx="9715685" cy="840396"/>
          </a:xfrm>
        </p:spPr>
        <p:txBody>
          <a:bodyPr>
            <a:normAutofit fontScale="90000"/>
          </a:bodyPr>
          <a:lstStyle/>
          <a:p>
            <a:pPr algn="ctr"/>
            <a:r>
              <a:rPr lang="tr-TR" sz="4500" dirty="0">
                <a:solidFill>
                  <a:srgbClr val="FFC000"/>
                </a:solidFill>
              </a:rPr>
              <a:t>Sayıları En Yakın Onluğa Yuvarlama</a:t>
            </a:r>
          </a:p>
        </p:txBody>
      </p:sp>
      <p:grpSp>
        <p:nvGrpSpPr>
          <p:cNvPr id="4" name="Grup 3"/>
          <p:cNvGrpSpPr/>
          <p:nvPr/>
        </p:nvGrpSpPr>
        <p:grpSpPr>
          <a:xfrm>
            <a:off x="355600" y="2035154"/>
            <a:ext cx="10492914" cy="997020"/>
            <a:chOff x="495300" y="4856571"/>
            <a:chExt cx="10492914" cy="997020"/>
          </a:xfrm>
        </p:grpSpPr>
        <p:grpSp>
          <p:nvGrpSpPr>
            <p:cNvPr id="10" name="Grup 9"/>
            <p:cNvGrpSpPr/>
            <p:nvPr/>
          </p:nvGrpSpPr>
          <p:grpSpPr>
            <a:xfrm>
              <a:off x="495300" y="4868929"/>
              <a:ext cx="10492914" cy="968414"/>
              <a:chOff x="1288656" y="4793139"/>
              <a:chExt cx="10492914" cy="968414"/>
            </a:xfrm>
          </p:grpSpPr>
          <p:cxnSp>
            <p:nvCxnSpPr>
              <p:cNvPr id="3" name="Düz Ok Bağlayıcısı 2"/>
              <p:cNvCxnSpPr/>
              <p:nvPr/>
            </p:nvCxnSpPr>
            <p:spPr>
              <a:xfrm flipV="1">
                <a:off x="1288656" y="5628027"/>
                <a:ext cx="10492914" cy="1"/>
              </a:xfrm>
              <a:prstGeom prst="straightConnector1">
                <a:avLst/>
              </a:prstGeom>
              <a:ln w="57150"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AutoShape 141"/>
              <p:cNvSpPr>
                <a:spLocks noChangeArrowheads="1"/>
              </p:cNvSpPr>
              <p:nvPr/>
            </p:nvSpPr>
            <p:spPr bwMode="auto">
              <a:xfrm>
                <a:off x="2541494" y="4817285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30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21</a:t>
                </a:r>
                <a:endParaRPr lang="tr-TR" sz="3000" dirty="0">
                  <a:solidFill>
                    <a:srgbClr val="FFC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AutoShape 141"/>
              <p:cNvSpPr>
                <a:spLocks noChangeArrowheads="1"/>
              </p:cNvSpPr>
              <p:nvPr/>
            </p:nvSpPr>
            <p:spPr bwMode="auto">
              <a:xfrm>
                <a:off x="1607106" y="4798235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30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20</a:t>
                </a:r>
                <a:endParaRPr lang="tr-TR" sz="3000" dirty="0">
                  <a:solidFill>
                    <a:srgbClr val="FFC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" name="AutoShape 141"/>
              <p:cNvSpPr>
                <a:spLocks noChangeArrowheads="1"/>
              </p:cNvSpPr>
              <p:nvPr/>
            </p:nvSpPr>
            <p:spPr bwMode="auto">
              <a:xfrm>
                <a:off x="4410271" y="4798899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30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23</a:t>
                </a:r>
                <a:endParaRPr lang="tr-TR" sz="3000" dirty="0">
                  <a:solidFill>
                    <a:srgbClr val="FFC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" name="AutoShape 141"/>
              <p:cNvSpPr>
                <a:spLocks noChangeArrowheads="1"/>
              </p:cNvSpPr>
              <p:nvPr/>
            </p:nvSpPr>
            <p:spPr bwMode="auto">
              <a:xfrm>
                <a:off x="3475883" y="4798850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30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22</a:t>
                </a:r>
                <a:endParaRPr lang="tr-TR" sz="3000" dirty="0">
                  <a:solidFill>
                    <a:srgbClr val="FFC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" name="AutoShape 141"/>
              <p:cNvSpPr>
                <a:spLocks noChangeArrowheads="1"/>
              </p:cNvSpPr>
              <p:nvPr/>
            </p:nvSpPr>
            <p:spPr bwMode="auto">
              <a:xfrm>
                <a:off x="5340930" y="4797480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30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24</a:t>
                </a:r>
                <a:endParaRPr lang="tr-TR" sz="3000" dirty="0">
                  <a:solidFill>
                    <a:srgbClr val="FFC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" name="AutoShape 141"/>
              <p:cNvSpPr>
                <a:spLocks noChangeArrowheads="1"/>
              </p:cNvSpPr>
              <p:nvPr/>
            </p:nvSpPr>
            <p:spPr bwMode="auto">
              <a:xfrm>
                <a:off x="6271588" y="4795678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30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25</a:t>
                </a:r>
                <a:endParaRPr lang="tr-TR" sz="3000" dirty="0">
                  <a:solidFill>
                    <a:srgbClr val="FFC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7" name="Düz Bağlayıcı 6"/>
              <p:cNvCxnSpPr/>
              <p:nvPr/>
            </p:nvCxnSpPr>
            <p:spPr>
              <a:xfrm>
                <a:off x="2005312" y="5509553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Düz Bağlayıcı 40"/>
              <p:cNvCxnSpPr/>
              <p:nvPr/>
            </p:nvCxnSpPr>
            <p:spPr>
              <a:xfrm>
                <a:off x="3855751" y="5502027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Düz Bağlayıcı 41"/>
              <p:cNvCxnSpPr/>
              <p:nvPr/>
            </p:nvCxnSpPr>
            <p:spPr>
              <a:xfrm>
                <a:off x="4835081" y="5509553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Düz Bağlayıcı 45"/>
              <p:cNvCxnSpPr/>
              <p:nvPr/>
            </p:nvCxnSpPr>
            <p:spPr>
              <a:xfrm>
                <a:off x="5744421" y="5509553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Düz Bağlayıcı 46"/>
              <p:cNvCxnSpPr/>
              <p:nvPr/>
            </p:nvCxnSpPr>
            <p:spPr>
              <a:xfrm>
                <a:off x="6669795" y="5509553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Düz Bağlayıcı 47"/>
              <p:cNvCxnSpPr/>
              <p:nvPr/>
            </p:nvCxnSpPr>
            <p:spPr>
              <a:xfrm>
                <a:off x="10327899" y="5487791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AutoShape 141"/>
              <p:cNvSpPr>
                <a:spLocks noChangeArrowheads="1"/>
              </p:cNvSpPr>
              <p:nvPr/>
            </p:nvSpPr>
            <p:spPr bwMode="auto">
              <a:xfrm>
                <a:off x="7202248" y="4793139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30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26</a:t>
                </a:r>
                <a:endParaRPr lang="tr-TR" sz="3000" dirty="0">
                  <a:solidFill>
                    <a:srgbClr val="FFC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30" name="Düz Bağlayıcı 29"/>
              <p:cNvCxnSpPr/>
              <p:nvPr/>
            </p:nvCxnSpPr>
            <p:spPr>
              <a:xfrm>
                <a:off x="7600454" y="5509553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Düz Bağlayıcı 30"/>
              <p:cNvCxnSpPr/>
              <p:nvPr/>
            </p:nvCxnSpPr>
            <p:spPr>
              <a:xfrm>
                <a:off x="8511534" y="5502027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Düz Bağlayıcı 31"/>
              <p:cNvCxnSpPr/>
              <p:nvPr/>
            </p:nvCxnSpPr>
            <p:spPr>
              <a:xfrm>
                <a:off x="9444076" y="5502027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7" name="Düz Bağlayıcı 26"/>
            <p:cNvCxnSpPr/>
            <p:nvPr/>
          </p:nvCxnSpPr>
          <p:spPr>
            <a:xfrm>
              <a:off x="2161397" y="5601591"/>
              <a:ext cx="0" cy="25200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AutoShape 141"/>
            <p:cNvSpPr>
              <a:spLocks noChangeArrowheads="1"/>
            </p:cNvSpPr>
            <p:nvPr/>
          </p:nvSpPr>
          <p:spPr bwMode="auto">
            <a:xfrm>
              <a:off x="7318434" y="4863268"/>
              <a:ext cx="796413" cy="6548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tr-TR" sz="3000" b="1" dirty="0">
                  <a:solidFill>
                    <a:srgbClr val="FFC000"/>
                  </a:solidFill>
                  <a:latin typeface="ALFABET98" panose="00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27</a:t>
              </a:r>
              <a:endParaRPr lang="tr-TR" sz="30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AutoShape 141"/>
            <p:cNvSpPr>
              <a:spLocks noChangeArrowheads="1"/>
            </p:cNvSpPr>
            <p:nvPr/>
          </p:nvSpPr>
          <p:spPr bwMode="auto">
            <a:xfrm>
              <a:off x="8227976" y="4868791"/>
              <a:ext cx="796413" cy="6548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tr-TR" sz="3000" b="1" dirty="0">
                  <a:solidFill>
                    <a:srgbClr val="FFC000"/>
                  </a:solidFill>
                  <a:latin typeface="ALFABET98" panose="00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28</a:t>
              </a:r>
              <a:endParaRPr lang="tr-TR" sz="30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AutoShape 141"/>
            <p:cNvSpPr>
              <a:spLocks noChangeArrowheads="1"/>
            </p:cNvSpPr>
            <p:nvPr/>
          </p:nvSpPr>
          <p:spPr bwMode="auto">
            <a:xfrm>
              <a:off x="9130061" y="4863268"/>
              <a:ext cx="796413" cy="6548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tr-TR" sz="3000" b="1" dirty="0">
                  <a:solidFill>
                    <a:srgbClr val="FFC000"/>
                  </a:solidFill>
                  <a:latin typeface="ALFABET98" panose="00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29</a:t>
              </a:r>
              <a:endParaRPr lang="tr-TR" sz="30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AutoShape 141"/>
            <p:cNvSpPr>
              <a:spLocks noChangeArrowheads="1"/>
            </p:cNvSpPr>
            <p:nvPr/>
          </p:nvSpPr>
          <p:spPr bwMode="auto">
            <a:xfrm>
              <a:off x="10023513" y="4856571"/>
              <a:ext cx="796413" cy="6548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tr-TR" sz="3000" b="1" dirty="0">
                  <a:solidFill>
                    <a:srgbClr val="FFC000"/>
                  </a:solidFill>
                  <a:latin typeface="ALFABET98" panose="00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30</a:t>
              </a:r>
              <a:endParaRPr lang="tr-TR" sz="30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5" name="Düz Bağlayıcı 44"/>
            <p:cNvCxnSpPr/>
            <p:nvPr/>
          </p:nvCxnSpPr>
          <p:spPr>
            <a:xfrm>
              <a:off x="10420368" y="5582631"/>
              <a:ext cx="0" cy="25200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Metin kutusu 48"/>
          <p:cNvSpPr txBox="1"/>
          <p:nvPr/>
        </p:nvSpPr>
        <p:spPr>
          <a:xfrm>
            <a:off x="674050" y="3478926"/>
            <a:ext cx="10621474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>
                <a:solidFill>
                  <a:srgbClr val="FFC000"/>
                </a:solidFill>
              </a:rPr>
              <a:t>Buraya kadar anlattıklarımızdan yola çıkarak 23’ün 20’ye daha yakın olduğuna göre 20’ye yuvarlandığını söyleriz..</a:t>
            </a:r>
          </a:p>
        </p:txBody>
      </p:sp>
      <p:sp>
        <p:nvSpPr>
          <p:cNvPr id="8" name="Yukarı Bükülü Ok 7"/>
          <p:cNvSpPr/>
          <p:nvPr/>
        </p:nvSpPr>
        <p:spPr>
          <a:xfrm flipH="1">
            <a:off x="977900" y="3110626"/>
            <a:ext cx="2924124" cy="368300"/>
          </a:xfrm>
          <a:prstGeom prst="curvedUpArrow">
            <a:avLst/>
          </a:prstGeom>
          <a:ln>
            <a:solidFill>
              <a:srgbClr val="FFC000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61" name="AutoShape 141"/>
          <p:cNvSpPr>
            <a:spLocks noChangeArrowheads="1"/>
          </p:cNvSpPr>
          <p:nvPr/>
        </p:nvSpPr>
        <p:spPr bwMode="auto">
          <a:xfrm>
            <a:off x="3475836" y="2066451"/>
            <a:ext cx="805420" cy="61506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3000" b="1" dirty="0">
                <a:solidFill>
                  <a:srgbClr val="C00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23</a:t>
            </a:r>
            <a:endParaRPr lang="tr-TR" sz="30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3" name="AutoShape 141"/>
          <p:cNvSpPr>
            <a:spLocks noChangeArrowheads="1"/>
          </p:cNvSpPr>
          <p:nvPr/>
        </p:nvSpPr>
        <p:spPr bwMode="auto">
          <a:xfrm>
            <a:off x="683834" y="2068911"/>
            <a:ext cx="805420" cy="61506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3000" b="1" dirty="0">
                <a:solidFill>
                  <a:srgbClr val="C00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20</a:t>
            </a:r>
            <a:endParaRPr lang="tr-TR" sz="30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4" name="Metin kutusu 53"/>
          <p:cNvSpPr txBox="1"/>
          <p:nvPr/>
        </p:nvSpPr>
        <p:spPr>
          <a:xfrm>
            <a:off x="908419" y="3789845"/>
            <a:ext cx="981661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>
                <a:solidFill>
                  <a:srgbClr val="FFC000"/>
                </a:solidFill>
              </a:rPr>
              <a:t>Sayılar en yakın oldukları onluklara yuvarlanırlar.</a:t>
            </a:r>
          </a:p>
        </p:txBody>
      </p:sp>
      <p:pic>
        <p:nvPicPr>
          <p:cNvPr id="44" name="Resim 4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14" y="223856"/>
            <a:ext cx="868043" cy="865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650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8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42 -0.00694 C -0.00247 0.00116 0.00664 0.00903 0.01055 0.01899 C 0.01458 0.0301 0.01654 0.04306 0.01862 0.05602 C 0.02057 0.06899 0.01862 0.0801 0.01654 0.09213 C 0.01458 0.10301 0.01159 0.11505 0.00456 0.125 C -0.00143 0.13496 -0.01146 0.14306 -0.0224 0.14908 C -0.03242 0.1551 -0.0444 0.15903 -0.05638 0.16112 C -0.06836 0.16297 -0.08047 0.16297 -0.09141 0.16112 C -0.10339 0.15903 -0.11445 0.15417 -0.12344 0.14607 C -0.13242 0.13913 -0.14037 0.1301 -0.1444 0.11899 C -0.14948 0.10903 -0.15143 0.09514 -0.15143 0.08403 C -0.15247 0.07315 -0.15143 0.05996 -0.14636 0.04908 C -0.14141 0.03913 -0.13242 0.03102 -0.12044 0.02709 C -0.10846 0.02408 -0.09636 0.02801 -0.08841 0.03496 C -0.08138 0.04213 -0.07643 0.05301 -0.07539 0.06598 C -0.07539 0.07917 -0.07643 0.09098 -0.08138 0.10116 C -0.08646 0.11112 -0.08542 0.11297 -0.10547 0.12616 C -0.12344 0.14005 -0.14141 0.13612 -0.15247 0.13704 C -0.16341 0.13704 -0.1724 0.13311 -0.18346 0.12917 C -0.19544 0.12408 -0.20547 0.11505 -0.21237 0.10695 C -0.2194 0.09908 -0.2224 0.08913 -0.22643 0.07315 C -0.22943 0.05695 -0.22943 0.04908 -0.22943 0.03704 C -0.22943 0.025 -0.22943 0.01297 -0.22943 0.00116 " pathEditMode="relative" rAng="0" ptsTypes="AAAAAAAAAAAAAAAAAAAAAAA">
                                      <p:cBhvr>
                                        <p:cTn id="24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66" y="847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9" grpId="1"/>
      <p:bldP spid="8" grpId="0" animBg="1"/>
      <p:bldP spid="61" grpId="0" animBg="1"/>
      <p:bldP spid="61" grpId="1" animBg="1"/>
      <p:bldP spid="53" grpId="0" animBg="1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Unvan 1"/>
          <p:cNvSpPr>
            <a:spLocks noGrp="1"/>
          </p:cNvSpPr>
          <p:nvPr>
            <p:ph type="title"/>
          </p:nvPr>
        </p:nvSpPr>
        <p:spPr>
          <a:xfrm>
            <a:off x="1132829" y="317894"/>
            <a:ext cx="9715685" cy="840396"/>
          </a:xfrm>
        </p:spPr>
        <p:txBody>
          <a:bodyPr>
            <a:normAutofit fontScale="90000"/>
          </a:bodyPr>
          <a:lstStyle/>
          <a:p>
            <a:pPr algn="ctr"/>
            <a:r>
              <a:rPr lang="tr-TR" sz="4500" dirty="0">
                <a:solidFill>
                  <a:srgbClr val="FFC000"/>
                </a:solidFill>
              </a:rPr>
              <a:t>Sayıları En Yakın Onluğa Yuvarlama</a:t>
            </a:r>
          </a:p>
        </p:txBody>
      </p:sp>
      <p:grpSp>
        <p:nvGrpSpPr>
          <p:cNvPr id="4" name="Grup 3"/>
          <p:cNvGrpSpPr/>
          <p:nvPr/>
        </p:nvGrpSpPr>
        <p:grpSpPr>
          <a:xfrm>
            <a:off x="538480" y="3139339"/>
            <a:ext cx="10492914" cy="997020"/>
            <a:chOff x="495300" y="4856571"/>
            <a:chExt cx="10492914" cy="997020"/>
          </a:xfrm>
        </p:grpSpPr>
        <p:grpSp>
          <p:nvGrpSpPr>
            <p:cNvPr id="10" name="Grup 9"/>
            <p:cNvGrpSpPr/>
            <p:nvPr/>
          </p:nvGrpSpPr>
          <p:grpSpPr>
            <a:xfrm>
              <a:off x="495300" y="4868929"/>
              <a:ext cx="10492914" cy="968414"/>
              <a:chOff x="1288656" y="4793139"/>
              <a:chExt cx="10492914" cy="968414"/>
            </a:xfrm>
          </p:grpSpPr>
          <p:cxnSp>
            <p:nvCxnSpPr>
              <p:cNvPr id="3" name="Düz Ok Bağlayıcısı 2"/>
              <p:cNvCxnSpPr/>
              <p:nvPr/>
            </p:nvCxnSpPr>
            <p:spPr>
              <a:xfrm flipV="1">
                <a:off x="1288656" y="5628027"/>
                <a:ext cx="10492914" cy="1"/>
              </a:xfrm>
              <a:prstGeom prst="straightConnector1">
                <a:avLst/>
              </a:prstGeom>
              <a:ln w="57150"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AutoShape 141"/>
              <p:cNvSpPr>
                <a:spLocks noChangeArrowheads="1"/>
              </p:cNvSpPr>
              <p:nvPr/>
            </p:nvSpPr>
            <p:spPr bwMode="auto">
              <a:xfrm>
                <a:off x="2541494" y="4817285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30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51</a:t>
                </a:r>
                <a:endParaRPr lang="tr-TR" sz="3000" dirty="0">
                  <a:solidFill>
                    <a:srgbClr val="FFC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AutoShape 141"/>
              <p:cNvSpPr>
                <a:spLocks noChangeArrowheads="1"/>
              </p:cNvSpPr>
              <p:nvPr/>
            </p:nvSpPr>
            <p:spPr bwMode="auto">
              <a:xfrm>
                <a:off x="1607106" y="4798235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30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50</a:t>
                </a:r>
                <a:endParaRPr lang="tr-TR" sz="3000" dirty="0">
                  <a:solidFill>
                    <a:srgbClr val="FFC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" name="AutoShape 141"/>
              <p:cNvSpPr>
                <a:spLocks noChangeArrowheads="1"/>
              </p:cNvSpPr>
              <p:nvPr/>
            </p:nvSpPr>
            <p:spPr bwMode="auto">
              <a:xfrm>
                <a:off x="4410271" y="4798899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30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53</a:t>
                </a:r>
                <a:endParaRPr lang="tr-TR" sz="3000" dirty="0">
                  <a:solidFill>
                    <a:srgbClr val="FFC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" name="AutoShape 141"/>
              <p:cNvSpPr>
                <a:spLocks noChangeArrowheads="1"/>
              </p:cNvSpPr>
              <p:nvPr/>
            </p:nvSpPr>
            <p:spPr bwMode="auto">
              <a:xfrm>
                <a:off x="3475883" y="4798850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30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52</a:t>
                </a:r>
                <a:endParaRPr lang="tr-TR" sz="3000" dirty="0">
                  <a:solidFill>
                    <a:srgbClr val="FFC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" name="AutoShape 141"/>
              <p:cNvSpPr>
                <a:spLocks noChangeArrowheads="1"/>
              </p:cNvSpPr>
              <p:nvPr/>
            </p:nvSpPr>
            <p:spPr bwMode="auto">
              <a:xfrm>
                <a:off x="5340930" y="4797480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30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54</a:t>
                </a:r>
                <a:endParaRPr lang="tr-TR" sz="3000" dirty="0">
                  <a:solidFill>
                    <a:srgbClr val="FFC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" name="AutoShape 141"/>
              <p:cNvSpPr>
                <a:spLocks noChangeArrowheads="1"/>
              </p:cNvSpPr>
              <p:nvPr/>
            </p:nvSpPr>
            <p:spPr bwMode="auto">
              <a:xfrm>
                <a:off x="6271588" y="4795678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30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55</a:t>
                </a:r>
                <a:endParaRPr lang="tr-TR" sz="3000" dirty="0">
                  <a:solidFill>
                    <a:srgbClr val="FFC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7" name="Düz Bağlayıcı 6"/>
              <p:cNvCxnSpPr/>
              <p:nvPr/>
            </p:nvCxnSpPr>
            <p:spPr>
              <a:xfrm>
                <a:off x="2005312" y="5509553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Düz Bağlayıcı 40"/>
              <p:cNvCxnSpPr/>
              <p:nvPr/>
            </p:nvCxnSpPr>
            <p:spPr>
              <a:xfrm>
                <a:off x="3855751" y="5502027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Düz Bağlayıcı 41"/>
              <p:cNvCxnSpPr/>
              <p:nvPr/>
            </p:nvCxnSpPr>
            <p:spPr>
              <a:xfrm>
                <a:off x="4835081" y="5509553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Düz Bağlayıcı 45"/>
              <p:cNvCxnSpPr/>
              <p:nvPr/>
            </p:nvCxnSpPr>
            <p:spPr>
              <a:xfrm>
                <a:off x="5744421" y="5509553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Düz Bağlayıcı 46"/>
              <p:cNvCxnSpPr/>
              <p:nvPr/>
            </p:nvCxnSpPr>
            <p:spPr>
              <a:xfrm>
                <a:off x="6669795" y="5509553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Düz Bağlayıcı 47"/>
              <p:cNvCxnSpPr/>
              <p:nvPr/>
            </p:nvCxnSpPr>
            <p:spPr>
              <a:xfrm>
                <a:off x="10327899" y="5487791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AutoShape 141"/>
              <p:cNvSpPr>
                <a:spLocks noChangeArrowheads="1"/>
              </p:cNvSpPr>
              <p:nvPr/>
            </p:nvSpPr>
            <p:spPr bwMode="auto">
              <a:xfrm>
                <a:off x="7202248" y="4793139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30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56</a:t>
                </a:r>
                <a:endParaRPr lang="tr-TR" sz="3000" dirty="0">
                  <a:solidFill>
                    <a:srgbClr val="FFC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30" name="Düz Bağlayıcı 29"/>
              <p:cNvCxnSpPr/>
              <p:nvPr/>
            </p:nvCxnSpPr>
            <p:spPr>
              <a:xfrm>
                <a:off x="7600454" y="5509553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Düz Bağlayıcı 30"/>
              <p:cNvCxnSpPr/>
              <p:nvPr/>
            </p:nvCxnSpPr>
            <p:spPr>
              <a:xfrm>
                <a:off x="8511534" y="5502027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Düz Bağlayıcı 31"/>
              <p:cNvCxnSpPr/>
              <p:nvPr/>
            </p:nvCxnSpPr>
            <p:spPr>
              <a:xfrm>
                <a:off x="9444076" y="5502027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7" name="Düz Bağlayıcı 26"/>
            <p:cNvCxnSpPr/>
            <p:nvPr/>
          </p:nvCxnSpPr>
          <p:spPr>
            <a:xfrm>
              <a:off x="2161397" y="5601591"/>
              <a:ext cx="0" cy="25200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AutoShape 141"/>
            <p:cNvSpPr>
              <a:spLocks noChangeArrowheads="1"/>
            </p:cNvSpPr>
            <p:nvPr/>
          </p:nvSpPr>
          <p:spPr bwMode="auto">
            <a:xfrm>
              <a:off x="7318434" y="4863268"/>
              <a:ext cx="796413" cy="6548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tr-TR" sz="3000" b="1" dirty="0">
                  <a:solidFill>
                    <a:srgbClr val="FFC000"/>
                  </a:solidFill>
                  <a:latin typeface="ALFABET98" panose="00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57</a:t>
              </a:r>
              <a:endParaRPr lang="tr-TR" sz="30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AutoShape 141"/>
            <p:cNvSpPr>
              <a:spLocks noChangeArrowheads="1"/>
            </p:cNvSpPr>
            <p:nvPr/>
          </p:nvSpPr>
          <p:spPr bwMode="auto">
            <a:xfrm>
              <a:off x="8227976" y="4868791"/>
              <a:ext cx="796413" cy="6548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tr-TR" sz="3000" b="1" dirty="0">
                  <a:solidFill>
                    <a:srgbClr val="FFC000"/>
                  </a:solidFill>
                  <a:latin typeface="ALFABET98" panose="00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58</a:t>
              </a:r>
              <a:endParaRPr lang="tr-TR" sz="30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AutoShape 141"/>
            <p:cNvSpPr>
              <a:spLocks noChangeArrowheads="1"/>
            </p:cNvSpPr>
            <p:nvPr/>
          </p:nvSpPr>
          <p:spPr bwMode="auto">
            <a:xfrm>
              <a:off x="9130061" y="4863268"/>
              <a:ext cx="796413" cy="6548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tr-TR" sz="3000" b="1" dirty="0">
                  <a:solidFill>
                    <a:srgbClr val="FFC000"/>
                  </a:solidFill>
                  <a:latin typeface="ALFABET98" panose="00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59</a:t>
              </a:r>
              <a:endParaRPr lang="tr-TR" sz="30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AutoShape 141"/>
            <p:cNvSpPr>
              <a:spLocks noChangeArrowheads="1"/>
            </p:cNvSpPr>
            <p:nvPr/>
          </p:nvSpPr>
          <p:spPr bwMode="auto">
            <a:xfrm>
              <a:off x="10023513" y="4856571"/>
              <a:ext cx="796413" cy="6548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tr-TR" sz="3000" b="1" dirty="0">
                  <a:solidFill>
                    <a:srgbClr val="FFC000"/>
                  </a:solidFill>
                  <a:latin typeface="ALFABET98" panose="00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60</a:t>
              </a:r>
              <a:endParaRPr lang="tr-TR" sz="30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5" name="Düz Bağlayıcı 44"/>
            <p:cNvCxnSpPr/>
            <p:nvPr/>
          </p:nvCxnSpPr>
          <p:spPr>
            <a:xfrm>
              <a:off x="10420368" y="5582631"/>
              <a:ext cx="0" cy="25200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Metin kutusu 48"/>
          <p:cNvSpPr txBox="1"/>
          <p:nvPr/>
        </p:nvSpPr>
        <p:spPr>
          <a:xfrm>
            <a:off x="2651598" y="2178613"/>
            <a:ext cx="652164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>
                <a:solidFill>
                  <a:srgbClr val="FFC000"/>
                </a:solidFill>
              </a:rPr>
              <a:t>56, hangi onluğa yuvarlanır?</a:t>
            </a:r>
          </a:p>
        </p:txBody>
      </p:sp>
      <p:sp>
        <p:nvSpPr>
          <p:cNvPr id="61" name="AutoShape 141"/>
          <p:cNvSpPr>
            <a:spLocks noChangeArrowheads="1"/>
          </p:cNvSpPr>
          <p:nvPr/>
        </p:nvSpPr>
        <p:spPr bwMode="auto">
          <a:xfrm>
            <a:off x="6445563" y="3169018"/>
            <a:ext cx="805420" cy="61506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3000" b="1" dirty="0">
                <a:solidFill>
                  <a:srgbClr val="C00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56</a:t>
            </a:r>
            <a:endParaRPr lang="tr-TR" sz="30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3" name="AutoShape 141"/>
          <p:cNvSpPr>
            <a:spLocks noChangeArrowheads="1"/>
          </p:cNvSpPr>
          <p:nvPr/>
        </p:nvSpPr>
        <p:spPr bwMode="auto">
          <a:xfrm>
            <a:off x="10044100" y="3150820"/>
            <a:ext cx="805420" cy="61506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3000" b="1" dirty="0">
                <a:solidFill>
                  <a:srgbClr val="C00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60</a:t>
            </a:r>
            <a:endParaRPr lang="tr-TR" sz="30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4" name="AutoShape 141"/>
          <p:cNvSpPr>
            <a:spLocks noChangeArrowheads="1"/>
          </p:cNvSpPr>
          <p:nvPr/>
        </p:nvSpPr>
        <p:spPr bwMode="auto">
          <a:xfrm>
            <a:off x="5430683" y="1250639"/>
            <a:ext cx="1221439" cy="84952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5000" b="1" dirty="0">
                <a:solidFill>
                  <a:srgbClr val="FFC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56</a:t>
            </a:r>
            <a:endParaRPr lang="tr-TR" sz="5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0" name="Yukarı Bükülü Ok 49"/>
          <p:cNvSpPr/>
          <p:nvPr/>
        </p:nvSpPr>
        <p:spPr>
          <a:xfrm flipH="1">
            <a:off x="1144154" y="4183585"/>
            <a:ext cx="5689497" cy="381149"/>
          </a:xfrm>
          <a:prstGeom prst="curvedUpArrow">
            <a:avLst/>
          </a:prstGeom>
          <a:ln>
            <a:solidFill>
              <a:srgbClr val="FFC000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51" name="Yukarı Bükülü Ok 50"/>
          <p:cNvSpPr/>
          <p:nvPr/>
        </p:nvSpPr>
        <p:spPr>
          <a:xfrm>
            <a:off x="6874400" y="4169880"/>
            <a:ext cx="3605749" cy="316384"/>
          </a:xfrm>
          <a:prstGeom prst="curvedUpArrow">
            <a:avLst/>
          </a:prstGeom>
          <a:ln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52" name="Metin kutusu 51"/>
          <p:cNvSpPr txBox="1"/>
          <p:nvPr/>
        </p:nvSpPr>
        <p:spPr>
          <a:xfrm>
            <a:off x="2896029" y="4545548"/>
            <a:ext cx="16781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>
                <a:solidFill>
                  <a:srgbClr val="FFC000"/>
                </a:solidFill>
              </a:rPr>
              <a:t>6 Adım</a:t>
            </a:r>
          </a:p>
        </p:txBody>
      </p:sp>
      <p:sp>
        <p:nvSpPr>
          <p:cNvPr id="54" name="Metin kutusu 53"/>
          <p:cNvSpPr txBox="1"/>
          <p:nvPr/>
        </p:nvSpPr>
        <p:spPr>
          <a:xfrm>
            <a:off x="8141402" y="4545548"/>
            <a:ext cx="16781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>
                <a:solidFill>
                  <a:srgbClr val="FFC000"/>
                </a:solidFill>
              </a:rPr>
              <a:t>4 Adım</a:t>
            </a:r>
          </a:p>
        </p:txBody>
      </p:sp>
      <p:sp>
        <p:nvSpPr>
          <p:cNvPr id="55" name="Metin kutusu 54"/>
          <p:cNvSpPr txBox="1"/>
          <p:nvPr/>
        </p:nvSpPr>
        <p:spPr>
          <a:xfrm>
            <a:off x="3088950" y="5509003"/>
            <a:ext cx="456084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>
                <a:solidFill>
                  <a:srgbClr val="FFC000"/>
                </a:solidFill>
              </a:rPr>
              <a:t>56, 60’a yuvarlanır.</a:t>
            </a:r>
          </a:p>
        </p:txBody>
      </p:sp>
      <p:sp>
        <p:nvSpPr>
          <p:cNvPr id="57" name="AutoShape 141"/>
          <p:cNvSpPr>
            <a:spLocks noChangeArrowheads="1"/>
          </p:cNvSpPr>
          <p:nvPr/>
        </p:nvSpPr>
        <p:spPr bwMode="auto">
          <a:xfrm>
            <a:off x="863723" y="3160550"/>
            <a:ext cx="796413" cy="6548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3000" b="1" dirty="0">
                <a:solidFill>
                  <a:srgbClr val="FF0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50</a:t>
            </a:r>
            <a:endParaRPr lang="tr-TR" sz="30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6" name="Resim 5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14" y="223856"/>
            <a:ext cx="868043" cy="865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803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1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2 -0.01203 C -0.00221 -0.00393 -0.01419 0.00394 -0.01927 0.01389 C -0.02461 0.025 -0.02708 0.03797 -0.02982 0.05093 C -0.03242 0.06389 -0.02982 0.075 -0.02708 0.08704 C -0.02461 0.09792 -0.0207 0.10996 -0.01146 0.11991 C -0.00352 0.12987 0.00963 0.13797 0.02396 0.14399 C 0.03711 0.15 0.05273 0.15394 0.06849 0.15602 C 0.08424 0.15787 0.1 0.15787 0.11445 0.15602 C 0.13008 0.15394 0.14466 0.14908 0.15638 0.14098 C 0.16823 0.13403 0.17864 0.125 0.18385 0.11389 C 0.19049 0.10394 0.1931 0.09005 0.1931 0.07894 C 0.19453 0.06806 0.1931 0.05487 0.18646 0.04399 C 0.17995 0.03403 0.16823 0.02593 0.15247 0.022 C 0.13672 0.01899 0.12083 0.02292 0.11042 0.02987 C 0.1013 0.03704 0.09479 0.04792 0.09336 0.06088 C 0.09336 0.07408 0.09479 0.08588 0.1013 0.09607 C 0.10794 0.10602 0.10651 0.10787 0.13281 0.12107 C 0.15638 0.13496 0.17995 0.13102 0.19453 0.13195 C 0.20885 0.13195 0.22057 0.12801 0.23516 0.12408 C 0.25078 0.11899 0.26393 0.10996 0.27305 0.10186 C 0.28229 0.09399 0.2862 0.08403 0.29141 0.06806 C 0.29544 0.05186 0.29544 0.04399 0.29544 0.03195 C 0.29544 0.01991 0.29544 0.00787 0.29544 -0.00393 " pathEditMode="relative" rAng="0" ptsTypes="AAAAAAAAAAAAAAAAAAAAAAA">
                                      <p:cBhvr>
                                        <p:cTn id="55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96" y="8472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61" grpId="0" animBg="1"/>
      <p:bldP spid="61" grpId="1" animBg="1"/>
      <p:bldP spid="53" grpId="0" animBg="1"/>
      <p:bldP spid="44" grpId="0" animBg="1"/>
      <p:bldP spid="50" grpId="0" animBg="1"/>
      <p:bldP spid="51" grpId="0" animBg="1"/>
      <p:bldP spid="52" grpId="0"/>
      <p:bldP spid="54" grpId="0"/>
      <p:bldP spid="55" grpId="0"/>
      <p:bldP spid="57" grpId="0" animBg="1"/>
      <p:bldP spid="57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Unvan 1"/>
          <p:cNvSpPr>
            <a:spLocks noGrp="1"/>
          </p:cNvSpPr>
          <p:nvPr>
            <p:ph type="title"/>
          </p:nvPr>
        </p:nvSpPr>
        <p:spPr>
          <a:xfrm>
            <a:off x="1132829" y="317894"/>
            <a:ext cx="9715685" cy="840396"/>
          </a:xfrm>
        </p:spPr>
        <p:txBody>
          <a:bodyPr>
            <a:normAutofit fontScale="90000"/>
          </a:bodyPr>
          <a:lstStyle/>
          <a:p>
            <a:pPr algn="ctr"/>
            <a:r>
              <a:rPr lang="tr-TR" sz="4500" dirty="0">
                <a:solidFill>
                  <a:srgbClr val="FFC000"/>
                </a:solidFill>
              </a:rPr>
              <a:t>Sayıları En Yakın Onluğa Yuvarlama</a:t>
            </a:r>
          </a:p>
        </p:txBody>
      </p:sp>
      <p:grpSp>
        <p:nvGrpSpPr>
          <p:cNvPr id="4" name="Grup 3"/>
          <p:cNvGrpSpPr/>
          <p:nvPr/>
        </p:nvGrpSpPr>
        <p:grpSpPr>
          <a:xfrm>
            <a:off x="538480" y="3139339"/>
            <a:ext cx="10492914" cy="997020"/>
            <a:chOff x="495300" y="4856571"/>
            <a:chExt cx="10492914" cy="997020"/>
          </a:xfrm>
        </p:grpSpPr>
        <p:grpSp>
          <p:nvGrpSpPr>
            <p:cNvPr id="10" name="Grup 9"/>
            <p:cNvGrpSpPr/>
            <p:nvPr/>
          </p:nvGrpSpPr>
          <p:grpSpPr>
            <a:xfrm>
              <a:off x="495300" y="4868929"/>
              <a:ext cx="10492914" cy="968414"/>
              <a:chOff x="1288656" y="4793139"/>
              <a:chExt cx="10492914" cy="968414"/>
            </a:xfrm>
          </p:grpSpPr>
          <p:cxnSp>
            <p:nvCxnSpPr>
              <p:cNvPr id="3" name="Düz Ok Bağlayıcısı 2"/>
              <p:cNvCxnSpPr/>
              <p:nvPr/>
            </p:nvCxnSpPr>
            <p:spPr>
              <a:xfrm flipV="1">
                <a:off x="1288656" y="5628027"/>
                <a:ext cx="10492914" cy="1"/>
              </a:xfrm>
              <a:prstGeom prst="straightConnector1">
                <a:avLst/>
              </a:prstGeom>
              <a:ln w="57150"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AutoShape 141"/>
              <p:cNvSpPr>
                <a:spLocks noChangeArrowheads="1"/>
              </p:cNvSpPr>
              <p:nvPr/>
            </p:nvSpPr>
            <p:spPr bwMode="auto">
              <a:xfrm>
                <a:off x="2541494" y="4817285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30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81</a:t>
                </a:r>
                <a:endParaRPr lang="tr-TR" sz="3000" dirty="0">
                  <a:solidFill>
                    <a:srgbClr val="FFC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AutoShape 141"/>
              <p:cNvSpPr>
                <a:spLocks noChangeArrowheads="1"/>
              </p:cNvSpPr>
              <p:nvPr/>
            </p:nvSpPr>
            <p:spPr bwMode="auto">
              <a:xfrm>
                <a:off x="1607106" y="4798235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30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80</a:t>
                </a:r>
                <a:endParaRPr lang="tr-TR" sz="3000" dirty="0">
                  <a:solidFill>
                    <a:srgbClr val="FFC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" name="AutoShape 141"/>
              <p:cNvSpPr>
                <a:spLocks noChangeArrowheads="1"/>
              </p:cNvSpPr>
              <p:nvPr/>
            </p:nvSpPr>
            <p:spPr bwMode="auto">
              <a:xfrm>
                <a:off x="4410271" y="4798899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30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83</a:t>
                </a:r>
                <a:endParaRPr lang="tr-TR" sz="3000" dirty="0">
                  <a:solidFill>
                    <a:srgbClr val="FFC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" name="AutoShape 141"/>
              <p:cNvSpPr>
                <a:spLocks noChangeArrowheads="1"/>
              </p:cNvSpPr>
              <p:nvPr/>
            </p:nvSpPr>
            <p:spPr bwMode="auto">
              <a:xfrm>
                <a:off x="3475883" y="4798850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30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82</a:t>
                </a:r>
                <a:endParaRPr lang="tr-TR" sz="3000" dirty="0">
                  <a:solidFill>
                    <a:srgbClr val="FFC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" name="AutoShape 141"/>
              <p:cNvSpPr>
                <a:spLocks noChangeArrowheads="1"/>
              </p:cNvSpPr>
              <p:nvPr/>
            </p:nvSpPr>
            <p:spPr bwMode="auto">
              <a:xfrm>
                <a:off x="5340930" y="4797480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30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84</a:t>
                </a:r>
                <a:endParaRPr lang="tr-TR" sz="3000" dirty="0">
                  <a:solidFill>
                    <a:srgbClr val="FFC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" name="AutoShape 141"/>
              <p:cNvSpPr>
                <a:spLocks noChangeArrowheads="1"/>
              </p:cNvSpPr>
              <p:nvPr/>
            </p:nvSpPr>
            <p:spPr bwMode="auto">
              <a:xfrm>
                <a:off x="6271588" y="4795678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30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85</a:t>
                </a:r>
                <a:endParaRPr lang="tr-TR" sz="3000" dirty="0">
                  <a:solidFill>
                    <a:srgbClr val="FFC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7" name="Düz Bağlayıcı 6"/>
              <p:cNvCxnSpPr/>
              <p:nvPr/>
            </p:nvCxnSpPr>
            <p:spPr>
              <a:xfrm>
                <a:off x="2005312" y="5509553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Düz Bağlayıcı 40"/>
              <p:cNvCxnSpPr/>
              <p:nvPr/>
            </p:nvCxnSpPr>
            <p:spPr>
              <a:xfrm>
                <a:off x="3855751" y="5502027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Düz Bağlayıcı 41"/>
              <p:cNvCxnSpPr/>
              <p:nvPr/>
            </p:nvCxnSpPr>
            <p:spPr>
              <a:xfrm>
                <a:off x="4835081" y="5509553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Düz Bağlayıcı 45"/>
              <p:cNvCxnSpPr/>
              <p:nvPr/>
            </p:nvCxnSpPr>
            <p:spPr>
              <a:xfrm>
                <a:off x="5744421" y="5509553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Düz Bağlayıcı 46"/>
              <p:cNvCxnSpPr/>
              <p:nvPr/>
            </p:nvCxnSpPr>
            <p:spPr>
              <a:xfrm>
                <a:off x="6669795" y="5509553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Düz Bağlayıcı 47"/>
              <p:cNvCxnSpPr/>
              <p:nvPr/>
            </p:nvCxnSpPr>
            <p:spPr>
              <a:xfrm>
                <a:off x="10327899" y="5487791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AutoShape 141"/>
              <p:cNvSpPr>
                <a:spLocks noChangeArrowheads="1"/>
              </p:cNvSpPr>
              <p:nvPr/>
            </p:nvSpPr>
            <p:spPr bwMode="auto">
              <a:xfrm>
                <a:off x="7202248" y="4793139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30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86</a:t>
                </a:r>
                <a:endParaRPr lang="tr-TR" sz="3000" dirty="0">
                  <a:solidFill>
                    <a:srgbClr val="FFC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30" name="Düz Bağlayıcı 29"/>
              <p:cNvCxnSpPr/>
              <p:nvPr/>
            </p:nvCxnSpPr>
            <p:spPr>
              <a:xfrm>
                <a:off x="7600454" y="5509553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Düz Bağlayıcı 30"/>
              <p:cNvCxnSpPr/>
              <p:nvPr/>
            </p:nvCxnSpPr>
            <p:spPr>
              <a:xfrm>
                <a:off x="8511534" y="5502027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Düz Bağlayıcı 31"/>
              <p:cNvCxnSpPr/>
              <p:nvPr/>
            </p:nvCxnSpPr>
            <p:spPr>
              <a:xfrm>
                <a:off x="9444076" y="5502027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7" name="Düz Bağlayıcı 26"/>
            <p:cNvCxnSpPr/>
            <p:nvPr/>
          </p:nvCxnSpPr>
          <p:spPr>
            <a:xfrm>
              <a:off x="2161397" y="5601591"/>
              <a:ext cx="0" cy="25200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AutoShape 141"/>
            <p:cNvSpPr>
              <a:spLocks noChangeArrowheads="1"/>
            </p:cNvSpPr>
            <p:nvPr/>
          </p:nvSpPr>
          <p:spPr bwMode="auto">
            <a:xfrm>
              <a:off x="7318434" y="4863268"/>
              <a:ext cx="796413" cy="6548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tr-TR" sz="3000" b="1" dirty="0">
                  <a:solidFill>
                    <a:srgbClr val="FFC000"/>
                  </a:solidFill>
                  <a:latin typeface="ALFABET98" panose="00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87</a:t>
              </a:r>
              <a:endParaRPr lang="tr-TR" sz="30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AutoShape 141"/>
            <p:cNvSpPr>
              <a:spLocks noChangeArrowheads="1"/>
            </p:cNvSpPr>
            <p:nvPr/>
          </p:nvSpPr>
          <p:spPr bwMode="auto">
            <a:xfrm>
              <a:off x="8227976" y="4868791"/>
              <a:ext cx="796413" cy="6548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tr-TR" sz="3000" b="1" dirty="0">
                  <a:solidFill>
                    <a:srgbClr val="FFC000"/>
                  </a:solidFill>
                  <a:latin typeface="ALFABET98" panose="00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88</a:t>
              </a:r>
              <a:endParaRPr lang="tr-TR" sz="30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AutoShape 141"/>
            <p:cNvSpPr>
              <a:spLocks noChangeArrowheads="1"/>
            </p:cNvSpPr>
            <p:nvPr/>
          </p:nvSpPr>
          <p:spPr bwMode="auto">
            <a:xfrm>
              <a:off x="9130061" y="4863268"/>
              <a:ext cx="796413" cy="6548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tr-TR" sz="3000" b="1" dirty="0">
                  <a:solidFill>
                    <a:srgbClr val="FFC000"/>
                  </a:solidFill>
                  <a:latin typeface="ALFABET98" panose="00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89</a:t>
              </a:r>
              <a:endParaRPr lang="tr-TR" sz="30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AutoShape 141"/>
            <p:cNvSpPr>
              <a:spLocks noChangeArrowheads="1"/>
            </p:cNvSpPr>
            <p:nvPr/>
          </p:nvSpPr>
          <p:spPr bwMode="auto">
            <a:xfrm>
              <a:off x="10023513" y="4856571"/>
              <a:ext cx="796413" cy="6548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tr-TR" sz="3000" b="1" dirty="0">
                  <a:solidFill>
                    <a:srgbClr val="FFC000"/>
                  </a:solidFill>
                  <a:latin typeface="ALFABET98" panose="00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90</a:t>
              </a:r>
              <a:endParaRPr lang="tr-TR" sz="30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5" name="Düz Bağlayıcı 44"/>
            <p:cNvCxnSpPr/>
            <p:nvPr/>
          </p:nvCxnSpPr>
          <p:spPr>
            <a:xfrm>
              <a:off x="10420368" y="5582631"/>
              <a:ext cx="0" cy="25200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Metin kutusu 48"/>
          <p:cNvSpPr txBox="1"/>
          <p:nvPr/>
        </p:nvSpPr>
        <p:spPr>
          <a:xfrm>
            <a:off x="2724586" y="2178613"/>
            <a:ext cx="674282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>
                <a:solidFill>
                  <a:srgbClr val="FFC000"/>
                </a:solidFill>
              </a:rPr>
              <a:t>85, hangi onluğa yuvarlanır</a:t>
            </a:r>
            <a:r>
              <a:rPr lang="tr-TR" sz="3500" dirty="0">
                <a:solidFill>
                  <a:srgbClr val="FFC000"/>
                </a:solidFill>
                <a:latin typeface="ALFABET98" panose="00000400000000000000" pitchFamily="2" charset="0"/>
              </a:rPr>
              <a:t>?</a:t>
            </a:r>
          </a:p>
        </p:txBody>
      </p:sp>
      <p:sp>
        <p:nvSpPr>
          <p:cNvPr id="61" name="AutoShape 141"/>
          <p:cNvSpPr>
            <a:spLocks noChangeArrowheads="1"/>
          </p:cNvSpPr>
          <p:nvPr/>
        </p:nvSpPr>
        <p:spPr bwMode="auto">
          <a:xfrm>
            <a:off x="5518376" y="3185799"/>
            <a:ext cx="805420" cy="61506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3000" b="1" dirty="0">
                <a:solidFill>
                  <a:srgbClr val="C00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85</a:t>
            </a:r>
            <a:endParaRPr lang="tr-TR" sz="30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3" name="AutoShape 141"/>
          <p:cNvSpPr>
            <a:spLocks noChangeArrowheads="1"/>
          </p:cNvSpPr>
          <p:nvPr/>
        </p:nvSpPr>
        <p:spPr bwMode="auto">
          <a:xfrm>
            <a:off x="10075326" y="3152554"/>
            <a:ext cx="805420" cy="61506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3000" b="1" dirty="0">
                <a:solidFill>
                  <a:srgbClr val="C00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90</a:t>
            </a:r>
            <a:endParaRPr lang="tr-TR" sz="30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4" name="AutoShape 141"/>
          <p:cNvSpPr>
            <a:spLocks noChangeArrowheads="1"/>
          </p:cNvSpPr>
          <p:nvPr/>
        </p:nvSpPr>
        <p:spPr bwMode="auto">
          <a:xfrm>
            <a:off x="5430683" y="1250639"/>
            <a:ext cx="1221439" cy="84952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5000" b="1" dirty="0">
                <a:solidFill>
                  <a:srgbClr val="FFC000"/>
                </a:solidFill>
                <a:effectLst/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85</a:t>
            </a:r>
            <a:endParaRPr lang="tr-TR" sz="5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0" name="Yukarı Bükülü Ok 49"/>
          <p:cNvSpPr/>
          <p:nvPr/>
        </p:nvSpPr>
        <p:spPr>
          <a:xfrm flipH="1">
            <a:off x="1144153" y="4183585"/>
            <a:ext cx="4775465" cy="487962"/>
          </a:xfrm>
          <a:prstGeom prst="curvedUpArrow">
            <a:avLst/>
          </a:prstGeom>
          <a:ln>
            <a:solidFill>
              <a:srgbClr val="FFC000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51" name="Yukarı Bükülü Ok 50"/>
          <p:cNvSpPr/>
          <p:nvPr/>
        </p:nvSpPr>
        <p:spPr>
          <a:xfrm>
            <a:off x="5919618" y="4169879"/>
            <a:ext cx="4560531" cy="509193"/>
          </a:xfrm>
          <a:prstGeom prst="curvedUpArrow">
            <a:avLst/>
          </a:prstGeom>
          <a:ln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52" name="Metin kutusu 51"/>
          <p:cNvSpPr txBox="1"/>
          <p:nvPr/>
        </p:nvSpPr>
        <p:spPr>
          <a:xfrm>
            <a:off x="2896029" y="4545548"/>
            <a:ext cx="16781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>
                <a:solidFill>
                  <a:srgbClr val="FFC000"/>
                </a:solidFill>
              </a:rPr>
              <a:t>5 Adım</a:t>
            </a:r>
          </a:p>
        </p:txBody>
      </p:sp>
      <p:sp>
        <p:nvSpPr>
          <p:cNvPr id="54" name="Metin kutusu 53"/>
          <p:cNvSpPr txBox="1"/>
          <p:nvPr/>
        </p:nvSpPr>
        <p:spPr>
          <a:xfrm>
            <a:off x="8141402" y="4545548"/>
            <a:ext cx="16781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>
                <a:solidFill>
                  <a:srgbClr val="FFC000"/>
                </a:solidFill>
              </a:rPr>
              <a:t>5 Adım</a:t>
            </a:r>
          </a:p>
        </p:txBody>
      </p:sp>
      <p:sp>
        <p:nvSpPr>
          <p:cNvPr id="55" name="Metin kutusu 54"/>
          <p:cNvSpPr txBox="1"/>
          <p:nvPr/>
        </p:nvSpPr>
        <p:spPr>
          <a:xfrm>
            <a:off x="3710246" y="5348381"/>
            <a:ext cx="456084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>
                <a:solidFill>
                  <a:srgbClr val="FFC000"/>
                </a:solidFill>
              </a:rPr>
              <a:t>85, 90’a yuvarlanır.</a:t>
            </a:r>
          </a:p>
        </p:txBody>
      </p:sp>
      <p:sp>
        <p:nvSpPr>
          <p:cNvPr id="56" name="Metin kutusu 55"/>
          <p:cNvSpPr txBox="1"/>
          <p:nvPr/>
        </p:nvSpPr>
        <p:spPr>
          <a:xfrm>
            <a:off x="895824" y="4996563"/>
            <a:ext cx="1029115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>
                <a:solidFill>
                  <a:srgbClr val="FFC000"/>
                </a:solidFill>
              </a:rPr>
              <a:t>İki onluğa da eşit mesafededir. Bu durumda sayı sonraki onluğa yuvarlanır.</a:t>
            </a:r>
          </a:p>
        </p:txBody>
      </p:sp>
      <p:sp>
        <p:nvSpPr>
          <p:cNvPr id="58" name="AutoShape 141"/>
          <p:cNvSpPr>
            <a:spLocks noChangeArrowheads="1"/>
          </p:cNvSpPr>
          <p:nvPr/>
        </p:nvSpPr>
        <p:spPr bwMode="auto">
          <a:xfrm>
            <a:off x="865473" y="3161329"/>
            <a:ext cx="796413" cy="6548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3000" b="1" dirty="0">
                <a:solidFill>
                  <a:srgbClr val="C00000"/>
                </a:solidFill>
                <a:latin typeface="ALFABET98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80</a:t>
            </a:r>
            <a:endParaRPr lang="tr-TR" sz="30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7" name="Resim 5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14" y="223856"/>
            <a:ext cx="868043" cy="865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883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61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1041 7.40741E-7 C -0.00287 0.0081 -0.01797 0.01597 -0.02448 0.02593 C -0.03112 0.03704 -0.03438 0.05 -0.03776 0.06296 C -0.04102 0.07593 -0.03776 0.08704 -0.03438 0.09907 C -0.03112 0.10995 -0.02617 0.12199 -0.01459 0.13194 C -0.00443 0.1419 0.01224 0.15 0.03034 0.15602 C 0.047 0.16204 0.06679 0.16597 0.08672 0.16805 C 0.10664 0.16991 0.12656 0.16991 0.14492 0.16805 C 0.16471 0.16597 0.18307 0.16111 0.19791 0.15301 C 0.21302 0.14606 0.22617 0.13704 0.23268 0.12593 C 0.24114 0.11597 0.2444 0.10208 0.2444 0.09097 C 0.24622 0.08009 0.2444 0.0669 0.23606 0.05602 C 0.22786 0.04606 0.21302 0.03796 0.19297 0.03403 C 0.17304 0.03102 0.15299 0.03495 0.13971 0.0419 C 0.12825 0.04907 0.12005 0.05995 0.11823 0.07292 C 0.11823 0.08611 0.12005 0.09792 0.12825 0.1081 C 0.13659 0.11805 0.13476 0.11991 0.1681 0.1331 C 0.19791 0.14699 0.22786 0.14305 0.24622 0.14398 C 0.26445 0.14398 0.27929 0.14005 0.29765 0.13611 C 0.31744 0.13102 0.33411 0.12199 0.3457 0.11389 C 0.35742 0.10602 0.36237 0.09606 0.36888 0.08009 C 0.37409 0.06389 0.37409 0.05602 0.37409 0.04398 C 0.37409 0.03194 0.37409 0.01991 0.37409 0.0081 " pathEditMode="relative" rAng="0" ptsTypes="AAAAAAAAAAAAAAAAAAAAAAA">
                                      <p:cBhvr>
                                        <p:cTn id="59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03" y="84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61" grpId="0" animBg="1"/>
      <p:bldP spid="61" grpId="1" animBg="1"/>
      <p:bldP spid="53" grpId="0" animBg="1"/>
      <p:bldP spid="44" grpId="0" animBg="1"/>
      <p:bldP spid="50" grpId="0" animBg="1"/>
      <p:bldP spid="51" grpId="0" animBg="1"/>
      <p:bldP spid="52" grpId="0"/>
      <p:bldP spid="54" grpId="0"/>
      <p:bldP spid="55" grpId="0"/>
      <p:bldP spid="56" grpId="0"/>
      <p:bldP spid="56" grpId="1"/>
      <p:bldP spid="58" grpId="0" animBg="1"/>
      <p:bldP spid="58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Unvan 1"/>
          <p:cNvSpPr>
            <a:spLocks noGrp="1"/>
          </p:cNvSpPr>
          <p:nvPr>
            <p:ph type="title"/>
          </p:nvPr>
        </p:nvSpPr>
        <p:spPr>
          <a:xfrm>
            <a:off x="1132829" y="317894"/>
            <a:ext cx="9715685" cy="840396"/>
          </a:xfrm>
        </p:spPr>
        <p:txBody>
          <a:bodyPr>
            <a:normAutofit fontScale="90000"/>
          </a:bodyPr>
          <a:lstStyle/>
          <a:p>
            <a:pPr algn="ctr"/>
            <a:r>
              <a:rPr lang="tr-TR" sz="4500" dirty="0">
                <a:solidFill>
                  <a:srgbClr val="FFC000"/>
                </a:solidFill>
              </a:rPr>
              <a:t>Sayıları En Yakın Onluğa Yuvarlama</a:t>
            </a:r>
            <a:br>
              <a:rPr lang="tr-TR" sz="4500" dirty="0">
                <a:solidFill>
                  <a:srgbClr val="FFC000"/>
                </a:solidFill>
              </a:rPr>
            </a:br>
            <a:r>
              <a:rPr lang="tr-TR" sz="4500" dirty="0">
                <a:solidFill>
                  <a:srgbClr val="FFC000"/>
                </a:solidFill>
              </a:rPr>
              <a:t>Kural</a:t>
            </a:r>
          </a:p>
        </p:txBody>
      </p:sp>
      <p:grpSp>
        <p:nvGrpSpPr>
          <p:cNvPr id="4" name="Grup 3"/>
          <p:cNvGrpSpPr/>
          <p:nvPr/>
        </p:nvGrpSpPr>
        <p:grpSpPr>
          <a:xfrm>
            <a:off x="538480" y="2840089"/>
            <a:ext cx="10492914" cy="997020"/>
            <a:chOff x="495300" y="4856571"/>
            <a:chExt cx="10492914" cy="997020"/>
          </a:xfrm>
        </p:grpSpPr>
        <p:grpSp>
          <p:nvGrpSpPr>
            <p:cNvPr id="10" name="Grup 9"/>
            <p:cNvGrpSpPr/>
            <p:nvPr/>
          </p:nvGrpSpPr>
          <p:grpSpPr>
            <a:xfrm>
              <a:off x="495300" y="4868929"/>
              <a:ext cx="10492914" cy="968414"/>
              <a:chOff x="1288656" y="4793139"/>
              <a:chExt cx="10492914" cy="968414"/>
            </a:xfrm>
          </p:grpSpPr>
          <p:cxnSp>
            <p:nvCxnSpPr>
              <p:cNvPr id="3" name="Düz Ok Bağlayıcısı 2"/>
              <p:cNvCxnSpPr/>
              <p:nvPr/>
            </p:nvCxnSpPr>
            <p:spPr>
              <a:xfrm flipV="1">
                <a:off x="1288656" y="5628027"/>
                <a:ext cx="10492914" cy="1"/>
              </a:xfrm>
              <a:prstGeom prst="straightConnector1">
                <a:avLst/>
              </a:prstGeom>
              <a:ln w="57150"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AutoShape 141"/>
              <p:cNvSpPr>
                <a:spLocks noChangeArrowheads="1"/>
              </p:cNvSpPr>
              <p:nvPr/>
            </p:nvSpPr>
            <p:spPr bwMode="auto">
              <a:xfrm>
                <a:off x="2541494" y="4817285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30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7</a:t>
                </a:r>
                <a:r>
                  <a:rPr lang="tr-TR" sz="3000" b="1" dirty="0">
                    <a:solidFill>
                      <a:srgbClr val="C00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</a:t>
                </a:r>
                <a:endParaRPr lang="tr-TR" sz="3000" dirty="0">
                  <a:solidFill>
                    <a:srgbClr val="C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AutoShape 141"/>
              <p:cNvSpPr>
                <a:spLocks noChangeArrowheads="1"/>
              </p:cNvSpPr>
              <p:nvPr/>
            </p:nvSpPr>
            <p:spPr bwMode="auto">
              <a:xfrm>
                <a:off x="1607106" y="4798235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30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70</a:t>
                </a:r>
                <a:endParaRPr lang="tr-TR" sz="3000" dirty="0">
                  <a:solidFill>
                    <a:srgbClr val="FFC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" name="AutoShape 141"/>
              <p:cNvSpPr>
                <a:spLocks noChangeArrowheads="1"/>
              </p:cNvSpPr>
              <p:nvPr/>
            </p:nvSpPr>
            <p:spPr bwMode="auto">
              <a:xfrm>
                <a:off x="4410271" y="4798899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30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7</a:t>
                </a:r>
                <a:r>
                  <a:rPr lang="tr-TR" sz="3000" b="1" dirty="0">
                    <a:solidFill>
                      <a:srgbClr val="C00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3</a:t>
                </a:r>
                <a:endParaRPr lang="tr-TR" sz="3000" dirty="0">
                  <a:solidFill>
                    <a:srgbClr val="C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" name="AutoShape 141"/>
              <p:cNvSpPr>
                <a:spLocks noChangeArrowheads="1"/>
              </p:cNvSpPr>
              <p:nvPr/>
            </p:nvSpPr>
            <p:spPr bwMode="auto">
              <a:xfrm>
                <a:off x="3475883" y="4798850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30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7</a:t>
                </a:r>
                <a:r>
                  <a:rPr lang="tr-TR" sz="3000" b="1" dirty="0">
                    <a:solidFill>
                      <a:srgbClr val="C00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</a:t>
                </a:r>
                <a:endParaRPr lang="tr-TR" sz="3000" dirty="0">
                  <a:solidFill>
                    <a:srgbClr val="C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" name="AutoShape 141"/>
              <p:cNvSpPr>
                <a:spLocks noChangeArrowheads="1"/>
              </p:cNvSpPr>
              <p:nvPr/>
            </p:nvSpPr>
            <p:spPr bwMode="auto">
              <a:xfrm>
                <a:off x="5340930" y="4797480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30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7</a:t>
                </a:r>
                <a:r>
                  <a:rPr lang="tr-TR" sz="3000" b="1" dirty="0">
                    <a:solidFill>
                      <a:srgbClr val="C00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4</a:t>
                </a:r>
                <a:endParaRPr lang="tr-TR" sz="3000" dirty="0">
                  <a:solidFill>
                    <a:srgbClr val="C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" name="AutoShape 141"/>
              <p:cNvSpPr>
                <a:spLocks noChangeArrowheads="1"/>
              </p:cNvSpPr>
              <p:nvPr/>
            </p:nvSpPr>
            <p:spPr bwMode="auto">
              <a:xfrm>
                <a:off x="6271588" y="4795678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30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7</a:t>
                </a:r>
                <a:r>
                  <a:rPr lang="tr-TR" sz="3000" b="1" dirty="0">
                    <a:solidFill>
                      <a:srgbClr val="C00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5</a:t>
                </a:r>
                <a:endParaRPr lang="tr-TR" sz="3000" dirty="0">
                  <a:solidFill>
                    <a:srgbClr val="C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7" name="Düz Bağlayıcı 6"/>
              <p:cNvCxnSpPr/>
              <p:nvPr/>
            </p:nvCxnSpPr>
            <p:spPr>
              <a:xfrm>
                <a:off x="2005312" y="5509553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Düz Bağlayıcı 40"/>
              <p:cNvCxnSpPr/>
              <p:nvPr/>
            </p:nvCxnSpPr>
            <p:spPr>
              <a:xfrm>
                <a:off x="3855751" y="5502027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Düz Bağlayıcı 41"/>
              <p:cNvCxnSpPr/>
              <p:nvPr/>
            </p:nvCxnSpPr>
            <p:spPr>
              <a:xfrm>
                <a:off x="4835081" y="5509553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Düz Bağlayıcı 45"/>
              <p:cNvCxnSpPr/>
              <p:nvPr/>
            </p:nvCxnSpPr>
            <p:spPr>
              <a:xfrm>
                <a:off x="5744421" y="5509553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Düz Bağlayıcı 46"/>
              <p:cNvCxnSpPr/>
              <p:nvPr/>
            </p:nvCxnSpPr>
            <p:spPr>
              <a:xfrm>
                <a:off x="6669795" y="5509553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Düz Bağlayıcı 47"/>
              <p:cNvCxnSpPr/>
              <p:nvPr/>
            </p:nvCxnSpPr>
            <p:spPr>
              <a:xfrm>
                <a:off x="10327899" y="5487791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AutoShape 141"/>
              <p:cNvSpPr>
                <a:spLocks noChangeArrowheads="1"/>
              </p:cNvSpPr>
              <p:nvPr/>
            </p:nvSpPr>
            <p:spPr bwMode="auto">
              <a:xfrm>
                <a:off x="7202248" y="4793139"/>
                <a:ext cx="796413" cy="6548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tr-TR" sz="3000" b="1" dirty="0">
                    <a:solidFill>
                      <a:srgbClr val="FFC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7</a:t>
                </a:r>
                <a:r>
                  <a:rPr lang="tr-TR" sz="3000" b="1" dirty="0">
                    <a:solidFill>
                      <a:srgbClr val="C00000"/>
                    </a:solidFill>
                    <a:latin typeface="ALFABET98" panose="00000400000000000000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6</a:t>
                </a:r>
                <a:endParaRPr lang="tr-TR" sz="3000" dirty="0">
                  <a:solidFill>
                    <a:srgbClr val="C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30" name="Düz Bağlayıcı 29"/>
              <p:cNvCxnSpPr/>
              <p:nvPr/>
            </p:nvCxnSpPr>
            <p:spPr>
              <a:xfrm>
                <a:off x="7600454" y="5509553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Düz Bağlayıcı 30"/>
              <p:cNvCxnSpPr/>
              <p:nvPr/>
            </p:nvCxnSpPr>
            <p:spPr>
              <a:xfrm>
                <a:off x="8511534" y="5502027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Düz Bağlayıcı 31"/>
              <p:cNvCxnSpPr/>
              <p:nvPr/>
            </p:nvCxnSpPr>
            <p:spPr>
              <a:xfrm>
                <a:off x="9444076" y="5502027"/>
                <a:ext cx="0" cy="252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7" name="Düz Bağlayıcı 26"/>
            <p:cNvCxnSpPr/>
            <p:nvPr/>
          </p:nvCxnSpPr>
          <p:spPr>
            <a:xfrm>
              <a:off x="2161397" y="5601591"/>
              <a:ext cx="0" cy="25200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AutoShape 141"/>
            <p:cNvSpPr>
              <a:spLocks noChangeArrowheads="1"/>
            </p:cNvSpPr>
            <p:nvPr/>
          </p:nvSpPr>
          <p:spPr bwMode="auto">
            <a:xfrm>
              <a:off x="7318434" y="4863268"/>
              <a:ext cx="796413" cy="6548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tr-TR" sz="3000" b="1" dirty="0">
                  <a:solidFill>
                    <a:srgbClr val="FFC000"/>
                  </a:solidFill>
                  <a:latin typeface="ALFABET98" panose="00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  <a:r>
                <a:rPr lang="tr-TR" sz="3000" b="1" dirty="0">
                  <a:solidFill>
                    <a:srgbClr val="C00000"/>
                  </a:solidFill>
                  <a:latin typeface="ALFABET98" panose="00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  <a:endParaRPr lang="tr-TR" sz="30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AutoShape 141"/>
            <p:cNvSpPr>
              <a:spLocks noChangeArrowheads="1"/>
            </p:cNvSpPr>
            <p:nvPr/>
          </p:nvSpPr>
          <p:spPr bwMode="auto">
            <a:xfrm>
              <a:off x="8227976" y="4868791"/>
              <a:ext cx="796413" cy="6548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tr-TR" sz="3000" b="1" dirty="0">
                  <a:solidFill>
                    <a:srgbClr val="FFC000"/>
                  </a:solidFill>
                  <a:latin typeface="ALFABET98" panose="00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  <a:r>
                <a:rPr lang="tr-TR" sz="3000" b="1" dirty="0">
                  <a:solidFill>
                    <a:srgbClr val="C00000"/>
                  </a:solidFill>
                  <a:latin typeface="ALFABET98" panose="00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  <a:endParaRPr lang="tr-TR" sz="30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AutoShape 141"/>
            <p:cNvSpPr>
              <a:spLocks noChangeArrowheads="1"/>
            </p:cNvSpPr>
            <p:nvPr/>
          </p:nvSpPr>
          <p:spPr bwMode="auto">
            <a:xfrm>
              <a:off x="9130061" y="4863268"/>
              <a:ext cx="796413" cy="6548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tr-TR" sz="3000" b="1" dirty="0">
                  <a:solidFill>
                    <a:srgbClr val="FFC000"/>
                  </a:solidFill>
                  <a:latin typeface="ALFABET98" panose="00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  <a:r>
                <a:rPr lang="tr-TR" sz="3000" b="1" dirty="0">
                  <a:solidFill>
                    <a:srgbClr val="C00000"/>
                  </a:solidFill>
                  <a:latin typeface="ALFABET98" panose="00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  <a:endParaRPr lang="tr-TR" sz="30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AutoShape 141"/>
            <p:cNvSpPr>
              <a:spLocks noChangeArrowheads="1"/>
            </p:cNvSpPr>
            <p:nvPr/>
          </p:nvSpPr>
          <p:spPr bwMode="auto">
            <a:xfrm>
              <a:off x="10023513" y="4856571"/>
              <a:ext cx="796413" cy="6548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tr-TR" sz="3000" b="1" dirty="0">
                  <a:solidFill>
                    <a:srgbClr val="FFC000"/>
                  </a:solidFill>
                  <a:latin typeface="ALFABET98" panose="00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80</a:t>
              </a:r>
              <a:endParaRPr lang="tr-TR" sz="30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5" name="Düz Bağlayıcı 44"/>
            <p:cNvCxnSpPr/>
            <p:nvPr/>
          </p:nvCxnSpPr>
          <p:spPr>
            <a:xfrm>
              <a:off x="10420368" y="5582631"/>
              <a:ext cx="0" cy="25200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up 5"/>
          <p:cNvGrpSpPr/>
          <p:nvPr/>
        </p:nvGrpSpPr>
        <p:grpSpPr>
          <a:xfrm>
            <a:off x="2279288" y="1881358"/>
            <a:ext cx="7437083" cy="980931"/>
            <a:chOff x="2279288" y="1881358"/>
            <a:chExt cx="7437083" cy="980931"/>
          </a:xfrm>
        </p:grpSpPr>
        <p:cxnSp>
          <p:nvCxnSpPr>
            <p:cNvPr id="85" name="Düz Ok Bağlayıcısı 84"/>
            <p:cNvCxnSpPr/>
            <p:nvPr/>
          </p:nvCxnSpPr>
          <p:spPr>
            <a:xfrm flipH="1">
              <a:off x="2279288" y="2394074"/>
              <a:ext cx="16626" cy="446015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Düz Ok Bağlayıcısı 85"/>
            <p:cNvCxnSpPr/>
            <p:nvPr/>
          </p:nvCxnSpPr>
          <p:spPr>
            <a:xfrm flipH="1">
              <a:off x="3262962" y="2413474"/>
              <a:ext cx="16626" cy="446015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Düz Ok Bağlayıcısı 86"/>
            <p:cNvCxnSpPr/>
            <p:nvPr/>
          </p:nvCxnSpPr>
          <p:spPr>
            <a:xfrm flipH="1">
              <a:off x="4196758" y="2416249"/>
              <a:ext cx="16626" cy="446015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Düz Ok Bağlayıcısı 87"/>
            <p:cNvCxnSpPr/>
            <p:nvPr/>
          </p:nvCxnSpPr>
          <p:spPr>
            <a:xfrm flipH="1">
              <a:off x="5130544" y="2402399"/>
              <a:ext cx="16626" cy="446015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Düz Ok Bağlayıcısı 88"/>
            <p:cNvCxnSpPr/>
            <p:nvPr/>
          </p:nvCxnSpPr>
          <p:spPr>
            <a:xfrm flipH="1">
              <a:off x="6014460" y="2405174"/>
              <a:ext cx="16626" cy="446015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Düz Ok Bağlayıcısı 89"/>
            <p:cNvCxnSpPr/>
            <p:nvPr/>
          </p:nvCxnSpPr>
          <p:spPr>
            <a:xfrm flipH="1">
              <a:off x="6981498" y="2407949"/>
              <a:ext cx="16626" cy="446015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Düz Ok Bağlayıcısı 90"/>
            <p:cNvCxnSpPr/>
            <p:nvPr/>
          </p:nvCxnSpPr>
          <p:spPr>
            <a:xfrm flipH="1">
              <a:off x="7882039" y="2410724"/>
              <a:ext cx="16626" cy="446015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Düz Ok Bağlayıcısı 91"/>
            <p:cNvCxnSpPr/>
            <p:nvPr/>
          </p:nvCxnSpPr>
          <p:spPr>
            <a:xfrm flipH="1">
              <a:off x="8799210" y="2413499"/>
              <a:ext cx="16626" cy="446015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Düz Ok Bağlayıcısı 92"/>
            <p:cNvCxnSpPr/>
            <p:nvPr/>
          </p:nvCxnSpPr>
          <p:spPr>
            <a:xfrm flipH="1">
              <a:off x="9699745" y="2416274"/>
              <a:ext cx="16626" cy="446015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Metin kutusu 93"/>
            <p:cNvSpPr txBox="1"/>
            <p:nvPr/>
          </p:nvSpPr>
          <p:spPr>
            <a:xfrm>
              <a:off x="3204764" y="1881358"/>
              <a:ext cx="6226121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sz="3500" dirty="0">
                  <a:solidFill>
                    <a:srgbClr val="FFC000"/>
                  </a:solidFill>
                </a:rPr>
                <a:t>Birler basamağına göre</a:t>
              </a:r>
            </a:p>
          </p:txBody>
        </p:sp>
      </p:grpSp>
      <p:sp>
        <p:nvSpPr>
          <p:cNvPr id="2" name="Yukarı Bükülü Ok 1"/>
          <p:cNvSpPr/>
          <p:nvPr/>
        </p:nvSpPr>
        <p:spPr>
          <a:xfrm flipH="1">
            <a:off x="1255136" y="4023360"/>
            <a:ext cx="949441" cy="19950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95" name="Yukarı Bükülü Ok 94"/>
          <p:cNvSpPr/>
          <p:nvPr/>
        </p:nvSpPr>
        <p:spPr>
          <a:xfrm flipH="1">
            <a:off x="1132827" y="3906270"/>
            <a:ext cx="2071935" cy="63307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96" name="Yukarı Bükülü Ok 95"/>
          <p:cNvSpPr/>
          <p:nvPr/>
        </p:nvSpPr>
        <p:spPr>
          <a:xfrm flipH="1">
            <a:off x="997527" y="3837109"/>
            <a:ext cx="3162350" cy="102526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105" name="Yukarı Bükülü Ok 104"/>
          <p:cNvSpPr/>
          <p:nvPr/>
        </p:nvSpPr>
        <p:spPr>
          <a:xfrm>
            <a:off x="5807972" y="3836098"/>
            <a:ext cx="5040542" cy="1205247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97" name="Yukarı Bükülü Ok 96"/>
          <p:cNvSpPr/>
          <p:nvPr/>
        </p:nvSpPr>
        <p:spPr>
          <a:xfrm flipH="1">
            <a:off x="856930" y="3820861"/>
            <a:ext cx="4281927" cy="122048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104" name="Yukarı Bükülü Ok 103"/>
          <p:cNvSpPr/>
          <p:nvPr/>
        </p:nvSpPr>
        <p:spPr>
          <a:xfrm>
            <a:off x="6700381" y="3805809"/>
            <a:ext cx="4148133" cy="1056561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102" name="Yukarı Bükülü Ok 101"/>
          <p:cNvSpPr/>
          <p:nvPr/>
        </p:nvSpPr>
        <p:spPr>
          <a:xfrm>
            <a:off x="8666643" y="3823787"/>
            <a:ext cx="1957022" cy="71555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103" name="Yukarı Bükülü Ok 102"/>
          <p:cNvSpPr/>
          <p:nvPr/>
        </p:nvSpPr>
        <p:spPr>
          <a:xfrm>
            <a:off x="7650871" y="3853299"/>
            <a:ext cx="2972794" cy="82334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5" name="Yukarı Bükülü Ok 4"/>
          <p:cNvSpPr/>
          <p:nvPr/>
        </p:nvSpPr>
        <p:spPr>
          <a:xfrm>
            <a:off x="9577722" y="3906269"/>
            <a:ext cx="885825" cy="31659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109" name="Metin kutusu 108"/>
          <p:cNvSpPr txBox="1"/>
          <p:nvPr/>
        </p:nvSpPr>
        <p:spPr>
          <a:xfrm>
            <a:off x="1043023" y="5110506"/>
            <a:ext cx="432347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>
                <a:solidFill>
                  <a:srgbClr val="FFC000"/>
                </a:solidFill>
              </a:rPr>
              <a:t>Önceki onluk ya da kendi onluğuna </a:t>
            </a:r>
          </a:p>
        </p:txBody>
      </p:sp>
      <p:sp>
        <p:nvSpPr>
          <p:cNvPr id="110" name="Metin kutusu 109"/>
          <p:cNvSpPr txBox="1"/>
          <p:nvPr/>
        </p:nvSpPr>
        <p:spPr>
          <a:xfrm>
            <a:off x="6850278" y="5110506"/>
            <a:ext cx="344573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>
                <a:solidFill>
                  <a:srgbClr val="FFC000"/>
                </a:solidFill>
              </a:rPr>
              <a:t>Sonraki onluğa</a:t>
            </a:r>
          </a:p>
        </p:txBody>
      </p:sp>
      <p:pic>
        <p:nvPicPr>
          <p:cNvPr id="50" name="Resim 4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14" y="223856"/>
            <a:ext cx="868043" cy="865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80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 tmFilter="0, 0; .2, .5; .8, .5; 1, 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500" autoRev="1" fill="hold"/>
                                        <p:tgtEl>
                                          <p:spTgt spid="10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7" presetClass="emph" presetSubtype="0" fill="remove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00" autoRev="1" fill="remove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8" dur="500" autoRev="1" fill="remove"/>
                                        <p:tgtEl>
                                          <p:spTgt spid="1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9" dur="500" autoRev="1" fill="remove"/>
                                        <p:tgtEl>
                                          <p:spTgt spid="1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autoRev="1" fill="remove"/>
                                        <p:tgtEl>
                                          <p:spTgt spid="10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 tmFilter="0, 0; .2, .5; .8, .5; 1, 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1000" autoRev="1" fill="hold"/>
                                        <p:tgtEl>
                                          <p:spTgt spid="1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7" presetClass="emph" presetSubtype="0" fill="remove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6" dur="500" autoRev="1" fill="remove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7" dur="500" autoRev="1" fill="remove"/>
                                        <p:tgtEl>
                                          <p:spTgt spid="1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8" dur="500" autoRev="1" fill="remove"/>
                                        <p:tgtEl>
                                          <p:spTgt spid="1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9" dur="500" autoRev="1" fill="remove"/>
                                        <p:tgtEl>
                                          <p:spTgt spid="1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5" grpId="0" animBg="1"/>
      <p:bldP spid="96" grpId="0" animBg="1"/>
      <p:bldP spid="105" grpId="0" animBg="1"/>
      <p:bldP spid="97" grpId="0" animBg="1"/>
      <p:bldP spid="104" grpId="0" animBg="1"/>
      <p:bldP spid="102" grpId="0" animBg="1"/>
      <p:bldP spid="103" grpId="0" animBg="1"/>
      <p:bldP spid="5" grpId="0" animBg="1"/>
      <p:bldP spid="109" grpId="0"/>
      <p:bldP spid="109" grpId="1"/>
      <p:bldP spid="109" grpId="2"/>
      <p:bldP spid="110" grpId="0"/>
      <p:bldP spid="110" grpId="1"/>
      <p:bldP spid="110" grpId="2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İyon">
  <a:themeElements>
    <a:clrScheme name="İy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İy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İy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6646</TotalTime>
  <Words>570</Words>
  <Application>Microsoft Office PowerPoint</Application>
  <PresentationFormat>Geniş ekran</PresentationFormat>
  <Paragraphs>259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21</vt:i4>
      </vt:variant>
    </vt:vector>
  </HeadingPairs>
  <TitlesOfParts>
    <vt:vector size="22" baseType="lpstr">
      <vt:lpstr>İyon</vt:lpstr>
      <vt:lpstr>ÜÇ BASAMAKLI DOĞAL SAYILAR</vt:lpstr>
      <vt:lpstr>En Yakın Onluk </vt:lpstr>
      <vt:lpstr>En Yakın Onluk</vt:lpstr>
      <vt:lpstr>En Yakın Onluk</vt:lpstr>
      <vt:lpstr>En Yakın Onluk</vt:lpstr>
      <vt:lpstr>Sayıları En Yakın Onluğa Yuvarlama</vt:lpstr>
      <vt:lpstr>Sayıları En Yakın Onluğa Yuvarlama</vt:lpstr>
      <vt:lpstr>Sayıları En Yakın Onluğa Yuvarlama</vt:lpstr>
      <vt:lpstr>Sayıları En Yakın Onluğa Yuvarlama Kural</vt:lpstr>
      <vt:lpstr>Onluğa Yuvarlama</vt:lpstr>
      <vt:lpstr>Onluğa Yuvarlama</vt:lpstr>
      <vt:lpstr>Onluğa Yuvarlama</vt:lpstr>
      <vt:lpstr>Onluğa Yuvarlama</vt:lpstr>
      <vt:lpstr>Sıra Sizde</vt:lpstr>
      <vt:lpstr>Sıra Sizde</vt:lpstr>
      <vt:lpstr>PowerPoint Sunusu</vt:lpstr>
      <vt:lpstr>PowerPoint Sunusu</vt:lpstr>
      <vt:lpstr>Sayıları En Yakın Onluğa Yuvarlama</vt:lpstr>
      <vt:lpstr>Sayıları En Yakın Onluğa Yuvarlama</vt:lpstr>
      <vt:lpstr>Onluğa Yuvarlama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ÜÇ BASAMAKLI SAYILAR 1</dc:title>
  <dc:creator>Windows Kullanıcısı</dc:creator>
  <cp:lastModifiedBy>Hasan Ayık</cp:lastModifiedBy>
  <cp:revision>128</cp:revision>
  <dcterms:created xsi:type="dcterms:W3CDTF">2020-07-12T13:00:08Z</dcterms:created>
  <dcterms:modified xsi:type="dcterms:W3CDTF">2020-09-18T20:28:57Z</dcterms:modified>
</cp:coreProperties>
</file>