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9" r:id="rId10"/>
    <p:sldId id="267" r:id="rId11"/>
    <p:sldId id="263" r:id="rId12"/>
    <p:sldId id="264" r:id="rId13"/>
    <p:sldId id="268" r:id="rId14"/>
    <p:sldId id="265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: Yuvarlatılmış Köşeler 7">
            <a:extLst>
              <a:ext uri="{FF2B5EF4-FFF2-40B4-BE49-F238E27FC236}">
                <a16:creationId xmlns:a16="http://schemas.microsoft.com/office/drawing/2014/main" xmlns="" id="{32D516BD-D2AF-4498-8C20-894D28C3E51F}"/>
              </a:ext>
            </a:extLst>
          </p:cNvPr>
          <p:cNvSpPr/>
          <p:nvPr/>
        </p:nvSpPr>
        <p:spPr>
          <a:xfrm>
            <a:off x="956441" y="1135116"/>
            <a:ext cx="7809187" cy="4519449"/>
          </a:xfrm>
          <a:prstGeom prst="roundRect">
            <a:avLst>
              <a:gd name="adj" fmla="val 3977"/>
            </a:avLst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9" name="Unvan 1">
            <a:extLst>
              <a:ext uri="{FF2B5EF4-FFF2-40B4-BE49-F238E27FC236}">
                <a16:creationId xmlns:a16="http://schemas.microsoft.com/office/drawing/2014/main" xmlns="" id="{D3052808-669A-46BF-AD20-D97712F9D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9848" y="1823545"/>
            <a:ext cx="6682372" cy="1097911"/>
          </a:xfrm>
        </p:spPr>
        <p:txBody>
          <a:bodyPr>
            <a:normAutofit/>
          </a:bodyPr>
          <a:lstStyle/>
          <a:p>
            <a:pPr algn="ctr"/>
            <a:r>
              <a:rPr lang="tr-TR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SÖZCÜKTE ANLAM</a:t>
            </a:r>
          </a:p>
        </p:txBody>
      </p:sp>
      <p:sp>
        <p:nvSpPr>
          <p:cNvPr id="10" name="Alt Başlık 2">
            <a:extLst>
              <a:ext uri="{FF2B5EF4-FFF2-40B4-BE49-F238E27FC236}">
                <a16:creationId xmlns:a16="http://schemas.microsoft.com/office/drawing/2014/main" xmlns="" id="{766E0619-DB36-4E27-BC5C-E10251184E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7724" y="3247697"/>
            <a:ext cx="3886620" cy="2186151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GERÇEK ANLAM</a:t>
            </a:r>
          </a:p>
          <a:p>
            <a:pPr algn="ctr"/>
            <a:r>
              <a:rPr lang="tr-TR" sz="4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MECAZ ANLAM</a:t>
            </a:r>
          </a:p>
          <a:p>
            <a:pPr algn="ctr"/>
            <a:r>
              <a:rPr lang="tr-TR" sz="4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TERİM ANLAM</a:t>
            </a:r>
          </a:p>
        </p:txBody>
      </p:sp>
    </p:spTree>
    <p:extLst>
      <p:ext uri="{BB962C8B-B14F-4D97-AF65-F5344CB8AC3E}">
        <p14:creationId xmlns:p14="http://schemas.microsoft.com/office/powerpoint/2010/main" xmlns="" val="4184962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>
            <a:extLst>
              <a:ext uri="{FF2B5EF4-FFF2-40B4-BE49-F238E27FC236}">
                <a16:creationId xmlns:a16="http://schemas.microsoft.com/office/drawing/2014/main" xmlns="" id="{AADAE27E-288C-4A0A-BCAB-5E09C5BEDA17}"/>
              </a:ext>
            </a:extLst>
          </p:cNvPr>
          <p:cNvSpPr/>
          <p:nvPr/>
        </p:nvSpPr>
        <p:spPr>
          <a:xfrm>
            <a:off x="840827" y="792880"/>
            <a:ext cx="82926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/>
              <a:t>Aşağıdaki cümlelerin hangisinde geçen altı çizili sözcük terim anlamlıdır?</a:t>
            </a:r>
          </a:p>
          <a:p>
            <a:r>
              <a:rPr lang="tr-TR" sz="3200" dirty="0"/>
              <a:t>A)</a:t>
            </a:r>
            <a:r>
              <a:rPr lang="tr-TR" sz="3200" u="sng" dirty="0"/>
              <a:t>	Tiyatronun </a:t>
            </a:r>
            <a:r>
              <a:rPr lang="tr-TR" sz="3200" dirty="0"/>
              <a:t>girişinde onunla karşılaşınca ne diyeceğimi bilemedim.</a:t>
            </a:r>
          </a:p>
          <a:p>
            <a:r>
              <a:rPr lang="tr-TR" sz="3200" dirty="0"/>
              <a:t>B)	Hakem </a:t>
            </a:r>
            <a:r>
              <a:rPr lang="tr-TR" sz="3200" u="sng" dirty="0"/>
              <a:t>topun</a:t>
            </a:r>
            <a:r>
              <a:rPr lang="tr-TR" sz="3200" dirty="0"/>
              <a:t> çizgiyi geçtiğini sanarak golü verdi.</a:t>
            </a:r>
          </a:p>
          <a:p>
            <a:r>
              <a:rPr lang="tr-TR" sz="3200" dirty="0"/>
              <a:t>C)	Öğretmenimiz tahtaya yazdığı cümlenin </a:t>
            </a:r>
            <a:r>
              <a:rPr lang="tr-TR" sz="3200" u="sng" dirty="0"/>
              <a:t>öğelerini</a:t>
            </a:r>
            <a:r>
              <a:rPr lang="tr-TR" sz="3200" dirty="0"/>
              <a:t> bulmamızı söyledi.</a:t>
            </a:r>
          </a:p>
          <a:p>
            <a:r>
              <a:rPr lang="tr-TR" sz="3200" dirty="0"/>
              <a:t>D)	Zilin çaldığını duymadığımız için </a:t>
            </a:r>
            <a:r>
              <a:rPr lang="tr-TR" sz="3200" u="sng" dirty="0"/>
              <a:t>dersten</a:t>
            </a:r>
            <a:r>
              <a:rPr lang="tr-TR" sz="3200" dirty="0"/>
              <a:t> biraz geç çıktık.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FD786495-F55A-4D48-A4CE-0B6850704563}"/>
              </a:ext>
            </a:extLst>
          </p:cNvPr>
          <p:cNvSpPr/>
          <p:nvPr/>
        </p:nvSpPr>
        <p:spPr>
          <a:xfrm>
            <a:off x="840827" y="3741683"/>
            <a:ext cx="540000" cy="540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87981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26C2AAAB-90E6-4E12-9950-B2DD243B1390}"/>
              </a:ext>
            </a:extLst>
          </p:cNvPr>
          <p:cNvSpPr/>
          <p:nvPr/>
        </p:nvSpPr>
        <p:spPr>
          <a:xfrm>
            <a:off x="1038554" y="1118438"/>
            <a:ext cx="81054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“Açı” </a:t>
            </a: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sözcüğü aşağıda verilen cümlelerin</a:t>
            </a:r>
            <a:b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hangisinde terim anlamıyla kullanılmıştır?</a:t>
            </a:r>
          </a:p>
          <a:p>
            <a:endParaRPr lang="tr-TR" sz="4800" baseline="-25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	Olaylara bu açıdan bakmalısın.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 Üçgenin iç açıları 180 derecedir.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C)	Senin bakış açını bir türlü değiştiremedim.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D)	Bu konuyu biraz da onun açısından düşünelim.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C01279C6-966C-4D41-AB51-C7B56220DB83}"/>
              </a:ext>
            </a:extLst>
          </p:cNvPr>
          <p:cNvSpPr/>
          <p:nvPr/>
        </p:nvSpPr>
        <p:spPr>
          <a:xfrm>
            <a:off x="975494" y="3226676"/>
            <a:ext cx="540000" cy="540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46133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ECC8B2F4-2C78-4B22-A07D-181F5C67DA93}"/>
              </a:ext>
            </a:extLst>
          </p:cNvPr>
          <p:cNvSpPr/>
          <p:nvPr/>
        </p:nvSpPr>
        <p:spPr>
          <a:xfrm>
            <a:off x="982552" y="1144315"/>
            <a:ext cx="770950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“Işık” </a:t>
            </a: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sözcüğü aşağıdakilerin hangisinde me-</a:t>
            </a:r>
            <a:b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caz anlamıyla kullanılmıştır?</a:t>
            </a:r>
          </a:p>
          <a:p>
            <a:endParaRPr lang="tr-TR" sz="4800" baseline="-25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	Odadaki ışık yetersizdi.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	 Salonun ışığını yak, akşam oldu.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C)	Apartmanın ışıkları yanmıyor yine.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D)	Şiirimizin vazgeçilmez ışıklarından biridir.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994BB762-5F20-468B-99EC-FEF4604894DC}"/>
              </a:ext>
            </a:extLst>
          </p:cNvPr>
          <p:cNvSpPr/>
          <p:nvPr/>
        </p:nvSpPr>
        <p:spPr>
          <a:xfrm>
            <a:off x="975494" y="4246172"/>
            <a:ext cx="540000" cy="540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47395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58B36B93-52F1-4F5E-AD59-45CB6180389C}"/>
              </a:ext>
            </a:extLst>
          </p:cNvPr>
          <p:cNvSpPr/>
          <p:nvPr/>
        </p:nvSpPr>
        <p:spPr>
          <a:xfrm>
            <a:off x="882868" y="1151701"/>
            <a:ext cx="80824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"Karanlık" </a:t>
            </a: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sözcüğü, aşağıdaki cümlelerin hangisinde gerçek anlamıyla kullanılmamıştır?</a:t>
            </a:r>
          </a:p>
          <a:p>
            <a:endParaRPr lang="tr-TR" sz="4800" baseline="-25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 Karanlık günler artık geride kaldı.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 Karanlık salonda uyumaktan hoşlanır.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C) Yollar oldukça karanlık, daha ileri gidemeyiz.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D) Karanlıkta göz gözü görmüyordu.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4881BEEE-546A-454F-A9F7-8F1EAF2E05B7}"/>
              </a:ext>
            </a:extLst>
          </p:cNvPr>
          <p:cNvSpPr/>
          <p:nvPr/>
        </p:nvSpPr>
        <p:spPr>
          <a:xfrm>
            <a:off x="882868" y="2753703"/>
            <a:ext cx="540000" cy="540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08860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A91B8500-F7A1-414A-8B2A-3EC4C414201E}"/>
              </a:ext>
            </a:extLst>
          </p:cNvPr>
          <p:cNvSpPr/>
          <p:nvPr/>
        </p:nvSpPr>
        <p:spPr>
          <a:xfrm>
            <a:off x="1132161" y="1107728"/>
            <a:ext cx="806439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Aşağıdaki cümlelerin hangisinde </a:t>
            </a:r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“renkli” </a:t>
            </a:r>
            <a:r>
              <a:rPr lang="tr-TR" sz="4800" b="1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sözcüğü gerçek anlamıyla kullanılmıştır?</a:t>
            </a:r>
          </a:p>
          <a:p>
            <a:endParaRPr lang="tr-TR" sz="4800" baseline="-25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A)	O çok renkli bir kişiliktir.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B)	Renkli çamaşırları az önce yıkamış.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C)	Sizin gibi renkli insanlarla tanıştığıma memnun oldum.</a:t>
            </a:r>
          </a:p>
          <a:p>
            <a:r>
              <a:rPr lang="tr-TR" sz="4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D)	Renkli şarkıcılar dinlemeyi severim.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4D55BC3D-1961-4A6B-9FE0-2DA7BC44E220}"/>
              </a:ext>
            </a:extLst>
          </p:cNvPr>
          <p:cNvSpPr/>
          <p:nvPr/>
        </p:nvSpPr>
        <p:spPr>
          <a:xfrm>
            <a:off x="1069101" y="3253590"/>
            <a:ext cx="540000" cy="540000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412548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4">
            <a:extLst>
              <a:ext uri="{FF2B5EF4-FFF2-40B4-BE49-F238E27FC236}">
                <a16:creationId xmlns:a16="http://schemas.microsoft.com/office/drawing/2014/main" xmlns="" id="{9CA78B1E-40D5-4DFA-917D-90157B2D81FE}"/>
              </a:ext>
            </a:extLst>
          </p:cNvPr>
          <p:cNvSpPr txBox="1"/>
          <p:nvPr/>
        </p:nvSpPr>
        <p:spPr>
          <a:xfrm>
            <a:off x="10177828" y="1176075"/>
            <a:ext cx="1415772" cy="450584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4000" b="1" dirty="0">
                <a:solidFill>
                  <a:srgbClr val="EDF5E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MUSTAFA KAFA</a:t>
            </a:r>
          </a:p>
          <a:p>
            <a:pPr algn="ctr"/>
            <a:r>
              <a:rPr lang="tr-TR" sz="4000" b="1" dirty="0">
                <a:solidFill>
                  <a:srgbClr val="EDF5E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TÜRKÇE ÖĞRETMENİ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xmlns="" id="{2FF2A8A3-2BA6-4AF8-AE99-6F03F8FB6FE9}"/>
              </a:ext>
            </a:extLst>
          </p:cNvPr>
          <p:cNvSpPr txBox="1"/>
          <p:nvPr/>
        </p:nvSpPr>
        <p:spPr>
          <a:xfrm>
            <a:off x="1976845" y="2699657"/>
            <a:ext cx="60680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Konuyla ilgili çalışma sona ermiştir.</a:t>
            </a:r>
          </a:p>
          <a:p>
            <a:pPr algn="ctr"/>
            <a:r>
              <a:rPr lang="tr-T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Teşekkürler.</a:t>
            </a:r>
          </a:p>
        </p:txBody>
      </p:sp>
    </p:spTree>
    <p:extLst>
      <p:ext uri="{BB962C8B-B14F-4D97-AF65-F5344CB8AC3E}">
        <p14:creationId xmlns:p14="http://schemas.microsoft.com/office/powerpoint/2010/main" xmlns="" val="370489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xmlns="" id="{EA464D13-433A-457F-B0F0-505E99376099}"/>
              </a:ext>
            </a:extLst>
          </p:cNvPr>
          <p:cNvSpPr/>
          <p:nvPr/>
        </p:nvSpPr>
        <p:spPr>
          <a:xfrm>
            <a:off x="783843" y="1567705"/>
            <a:ext cx="82655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tr-TR" sz="3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Gerçek (Temel) Anlam</a:t>
            </a:r>
          </a:p>
          <a:p>
            <a:endParaRPr lang="tr-T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Bir sözcüğün akla gelen ilk anlamı ve herkesçe bilinen genel anlamına denir.</a:t>
            </a:r>
          </a:p>
          <a:p>
            <a:endParaRPr lang="tr-T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Kısaca sözcüğün sözlükteki ilk anlamıdır.</a:t>
            </a:r>
          </a:p>
        </p:txBody>
      </p:sp>
    </p:spTree>
    <p:extLst>
      <p:ext uri="{BB962C8B-B14F-4D97-AF65-F5344CB8AC3E}">
        <p14:creationId xmlns:p14="http://schemas.microsoft.com/office/powerpoint/2010/main" xmlns="" val="150182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>
            <a:extLst>
              <a:ext uri="{FF2B5EF4-FFF2-40B4-BE49-F238E27FC236}">
                <a16:creationId xmlns:a16="http://schemas.microsoft.com/office/drawing/2014/main" xmlns="" id="{3CDECF90-2E39-4E73-935D-EDA88B0DC94E}"/>
              </a:ext>
            </a:extLst>
          </p:cNvPr>
          <p:cNvSpPr/>
          <p:nvPr/>
        </p:nvSpPr>
        <p:spPr>
          <a:xfrm>
            <a:off x="689576" y="465699"/>
            <a:ext cx="85069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•	</a:t>
            </a:r>
            <a:r>
              <a:rPr lang="tr-T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Temiz: </a:t>
            </a:r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Kirli, lekeli olmayandır.</a:t>
            </a: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          Üzerine temiz bir kazak giymiş.</a:t>
            </a:r>
          </a:p>
          <a:p>
            <a:endParaRPr lang="tr-T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•	</a:t>
            </a:r>
            <a:r>
              <a:rPr lang="tr-T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Ağız: </a:t>
            </a:r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Besinlerin sindirilmeye başlandığı organdır.</a:t>
            </a: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          Minik bebeğin ağzını peçeteyle sildim.</a:t>
            </a:r>
          </a:p>
          <a:p>
            <a:endParaRPr lang="tr-T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•	</a:t>
            </a:r>
            <a:r>
              <a:rPr lang="tr-T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Boş: </a:t>
            </a:r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içinde hiçbir şey bulunmayan, dolu olmayandır.</a:t>
            </a:r>
          </a:p>
          <a:p>
            <a:r>
              <a:rPr lang="tr-TR" sz="3600" dirty="0">
                <a:latin typeface="Calibri" panose="020F0502020204030204" pitchFamily="34" charset="0"/>
                <a:cs typeface="Calibri" panose="020F0502020204030204" pitchFamily="34" charset="0"/>
              </a:rPr>
              <a:t>           Kitaplarımı boş bir kutuya yerleştirdim.</a:t>
            </a:r>
          </a:p>
        </p:txBody>
      </p:sp>
    </p:spTree>
    <p:extLst>
      <p:ext uri="{BB962C8B-B14F-4D97-AF65-F5344CB8AC3E}">
        <p14:creationId xmlns:p14="http://schemas.microsoft.com/office/powerpoint/2010/main" xmlns="" val="424257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6A2B8083-B3DF-4E23-81D9-5EDABC58173A}"/>
              </a:ext>
            </a:extLst>
          </p:cNvPr>
          <p:cNvSpPr/>
          <p:nvPr/>
        </p:nvSpPr>
        <p:spPr>
          <a:xfrm>
            <a:off x="932139" y="591711"/>
            <a:ext cx="76022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Mecaz Anlam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Sözcüklerin gerçek anlamından tamamen uzaklaşarak kazandığı yeni anlamdır.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Örnek: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Arada bir uzaklara</a:t>
            </a:r>
            <a:r>
              <a:rPr lang="tr-TR" sz="4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dalıp 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gidiyordu.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Dalmak sözcüğü kendini bir şeye kaptırmak mecaz anlamında kullanılmıştır.</a:t>
            </a:r>
          </a:p>
        </p:txBody>
      </p:sp>
    </p:spTree>
    <p:extLst>
      <p:ext uri="{BB962C8B-B14F-4D97-AF65-F5344CB8AC3E}">
        <p14:creationId xmlns:p14="http://schemas.microsoft.com/office/powerpoint/2010/main" xmlns="" val="4144473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0C2BB196-2E05-409D-B855-0F777F05BE2B}"/>
              </a:ext>
            </a:extLst>
          </p:cNvPr>
          <p:cNvSpPr/>
          <p:nvPr/>
        </p:nvSpPr>
        <p:spPr>
          <a:xfrm>
            <a:off x="749354" y="1130828"/>
            <a:ext cx="818443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Bana </a:t>
            </a:r>
            <a:r>
              <a:rPr lang="tr-TR" sz="4800" u="sng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soğuk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davranıyorsun, (ilgisiz)</a:t>
            </a:r>
          </a:p>
          <a:p>
            <a:endParaRPr lang="tr-TR" sz="4800" u="sng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u="sng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Tatlı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dil yılanı deliğinden çıkarır, (güzel, kulağa hoş gelen)</a:t>
            </a:r>
            <a:b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Yüreğimdeki </a:t>
            </a:r>
            <a:r>
              <a:rPr lang="tr-TR" sz="4800" u="sng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ateş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sönmek bilmiyor, (sıkıntı)</a:t>
            </a:r>
          </a:p>
          <a:p>
            <a:endParaRPr lang="tr-TR" sz="4800" u="sng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u="sng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Boş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laflarını dinlemek istemiyorum, (yararsız)</a:t>
            </a:r>
          </a:p>
        </p:txBody>
      </p:sp>
    </p:spTree>
    <p:extLst>
      <p:ext uri="{BB962C8B-B14F-4D97-AF65-F5344CB8AC3E}">
        <p14:creationId xmlns:p14="http://schemas.microsoft.com/office/powerpoint/2010/main" xmlns="" val="289972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C2871E1E-7333-4505-BC4E-93176B6F5D29}"/>
              </a:ext>
            </a:extLst>
          </p:cNvPr>
          <p:cNvSpPr/>
          <p:nvPr/>
        </p:nvSpPr>
        <p:spPr>
          <a:xfrm>
            <a:off x="820557" y="639818"/>
            <a:ext cx="80396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Terim Anlam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Herhangi bir bilim, sanat, meslek, spor dalıyla ilgili özel ve belirli bir kavramı karşılayan sözcüklere “</a:t>
            </a:r>
            <a:r>
              <a:rPr lang="tr-TR" sz="4800" b="1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terim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” denir.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Güreşçi ikinci saniyede rakibine </a:t>
            </a:r>
            <a:r>
              <a:rPr lang="tr-TR" sz="4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dal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dı.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Dalmak güreşte özel bir hamlenin adı olduğu için terim anlamlıdır.</a:t>
            </a:r>
          </a:p>
        </p:txBody>
      </p:sp>
    </p:spTree>
    <p:extLst>
      <p:ext uri="{BB962C8B-B14F-4D97-AF65-F5344CB8AC3E}">
        <p14:creationId xmlns:p14="http://schemas.microsoft.com/office/powerpoint/2010/main" xmlns="" val="3091132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218A8BF8-1724-4EB7-B967-2ACA48FD6BA8}"/>
              </a:ext>
            </a:extLst>
          </p:cNvPr>
          <p:cNvSpPr/>
          <p:nvPr/>
        </p:nvSpPr>
        <p:spPr>
          <a:xfrm>
            <a:off x="1011784" y="1602212"/>
            <a:ext cx="70076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•	Öğretmenimiz </a:t>
            </a:r>
            <a:r>
              <a:rPr lang="tr-TR" sz="4800" u="sng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yapım ekini 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anlattı.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•	</a:t>
            </a:r>
            <a:r>
              <a:rPr lang="tr-TR" sz="48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Sindirim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konusunu yarın işleyeceğiz.</a:t>
            </a:r>
          </a:p>
          <a:p>
            <a:endParaRPr lang="tr-TR" sz="4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•	Hakem yine </a:t>
            </a:r>
            <a:r>
              <a:rPr lang="tr-TR" sz="48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penaltı</a:t>
            </a:r>
            <a:r>
              <a:rPr lang="tr-TR" sz="4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verdi.</a:t>
            </a:r>
          </a:p>
        </p:txBody>
      </p:sp>
    </p:spTree>
    <p:extLst>
      <p:ext uri="{BB962C8B-B14F-4D97-AF65-F5344CB8AC3E}">
        <p14:creationId xmlns:p14="http://schemas.microsoft.com/office/powerpoint/2010/main" xmlns="" val="208993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: Yuvarlatılmış Köşeler 1">
            <a:extLst>
              <a:ext uri="{FF2B5EF4-FFF2-40B4-BE49-F238E27FC236}">
                <a16:creationId xmlns:a16="http://schemas.microsoft.com/office/drawing/2014/main" xmlns="" id="{55428137-E356-41DF-AA1F-BA5950BEE5DD}"/>
              </a:ext>
            </a:extLst>
          </p:cNvPr>
          <p:cNvSpPr/>
          <p:nvPr/>
        </p:nvSpPr>
        <p:spPr>
          <a:xfrm>
            <a:off x="546537" y="346841"/>
            <a:ext cx="8397766" cy="1061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3600" b="1" dirty="0">
                <a:solidFill>
                  <a:srgbClr val="002060"/>
                </a:solidFill>
              </a:rPr>
              <a:t>ETKİNLİK: </a:t>
            </a:r>
            <a:r>
              <a:rPr lang="tr-TR" sz="3600" dirty="0"/>
              <a:t>Aşağıdaki cümlelerde terim anlamlı sözcükleri gösteriniz.</a:t>
            </a: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xmlns="" id="{418A8FC2-3370-49AC-9DBC-6AE4B40D670E}"/>
              </a:ext>
            </a:extLst>
          </p:cNvPr>
          <p:cNvSpPr/>
          <p:nvPr/>
        </p:nvSpPr>
        <p:spPr>
          <a:xfrm>
            <a:off x="693683" y="1722702"/>
            <a:ext cx="87235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Cümledeki zamirleri bulabilir misiniz çocuklar?</a:t>
            </a:r>
          </a:p>
          <a:p>
            <a:endParaRPr lang="tr-T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Bizim takım kazandığı korneri iyi değerlendiremedi.</a:t>
            </a:r>
          </a:p>
          <a:p>
            <a:endParaRPr lang="tr-T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Dersine tahtaya bir üçgen çizerek başladı.</a:t>
            </a:r>
          </a:p>
          <a:p>
            <a:endParaRPr lang="tr-T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Ülkemizin hangi meridyenler arasındadır?</a:t>
            </a:r>
          </a:p>
          <a:p>
            <a:endParaRPr lang="tr-T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İstiklal Marşı'mız kırk bir mısradan oluşmaktadır.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0CDC030A-0DC1-493C-9CE8-5F71D285C220}"/>
              </a:ext>
            </a:extLst>
          </p:cNvPr>
          <p:cNvCxnSpPr>
            <a:cxnSpLocks/>
          </p:cNvCxnSpPr>
          <p:nvPr/>
        </p:nvCxnSpPr>
        <p:spPr>
          <a:xfrm>
            <a:off x="2638097" y="2270235"/>
            <a:ext cx="142940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xmlns="" id="{94F9465D-D086-4876-8F1C-B7CA06A2D293}"/>
              </a:ext>
            </a:extLst>
          </p:cNvPr>
          <p:cNvCxnSpPr>
            <a:cxnSpLocks/>
          </p:cNvCxnSpPr>
          <p:nvPr/>
        </p:nvCxnSpPr>
        <p:spPr>
          <a:xfrm>
            <a:off x="4435366" y="3247697"/>
            <a:ext cx="110358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C535D760-190E-4FE2-ABBB-0B54B6A74824}"/>
              </a:ext>
            </a:extLst>
          </p:cNvPr>
          <p:cNvCxnSpPr>
            <a:cxnSpLocks/>
          </p:cNvCxnSpPr>
          <p:nvPr/>
        </p:nvCxnSpPr>
        <p:spPr>
          <a:xfrm>
            <a:off x="4014952" y="4240925"/>
            <a:ext cx="8881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xmlns="" id="{D36DAB0D-FB65-42B2-B34B-EB8EEADA1977}"/>
              </a:ext>
            </a:extLst>
          </p:cNvPr>
          <p:cNvCxnSpPr>
            <a:cxnSpLocks/>
          </p:cNvCxnSpPr>
          <p:nvPr/>
        </p:nvCxnSpPr>
        <p:spPr>
          <a:xfrm>
            <a:off x="3505200" y="5202622"/>
            <a:ext cx="194966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xmlns="" id="{133C67CB-67B1-4A15-8DEC-DD810D608E40}"/>
              </a:ext>
            </a:extLst>
          </p:cNvPr>
          <p:cNvCxnSpPr>
            <a:cxnSpLocks/>
          </p:cNvCxnSpPr>
          <p:nvPr/>
        </p:nvCxnSpPr>
        <p:spPr>
          <a:xfrm>
            <a:off x="4903076" y="6111766"/>
            <a:ext cx="142940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142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xmlns="" id="{76CC0BA8-1F32-400A-8262-2114F20E3730}"/>
              </a:ext>
            </a:extLst>
          </p:cNvPr>
          <p:cNvSpPr/>
          <p:nvPr/>
        </p:nvSpPr>
        <p:spPr>
          <a:xfrm>
            <a:off x="462455" y="1843915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>
                <a:latin typeface="Calibri" panose="020F0502020204030204" pitchFamily="34" charset="0"/>
                <a:cs typeface="Calibri" panose="020F0502020204030204" pitchFamily="34" charset="0"/>
              </a:rPr>
              <a:t>İnce</a:t>
            </a: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Merhemi </a:t>
            </a:r>
            <a:r>
              <a:rPr lang="tr-T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ince</a:t>
            </a:r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 bir tabaka halinde sürmelisin.</a:t>
            </a: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Konuşmasında hep </a:t>
            </a:r>
            <a:r>
              <a:rPr lang="tr-T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ince</a:t>
            </a:r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 bir alay hâkimdi.</a:t>
            </a:r>
          </a:p>
          <a:p>
            <a:endParaRPr lang="tr-T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200" b="1" dirty="0">
                <a:latin typeface="Calibri" panose="020F0502020204030204" pitchFamily="34" charset="0"/>
                <a:cs typeface="Calibri" panose="020F0502020204030204" pitchFamily="34" charset="0"/>
              </a:rPr>
              <a:t>Patlamak</a:t>
            </a: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Yola çöp dökenleri görünce sinirinden </a:t>
            </a:r>
            <a:r>
              <a:rPr lang="tr-T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patlayacaktı</a:t>
            </a:r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Tokmağı vurunca davulun derisi </a:t>
            </a:r>
            <a:r>
              <a:rPr lang="tr-T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patladı</a:t>
            </a:r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Dikdörtgen: Yuvarlatılmış Köşeler 3">
            <a:extLst>
              <a:ext uri="{FF2B5EF4-FFF2-40B4-BE49-F238E27FC236}">
                <a16:creationId xmlns:a16="http://schemas.microsoft.com/office/drawing/2014/main" xmlns="" id="{DBEFC135-C7C5-465D-B8B0-FDF3BC4F9184}"/>
              </a:ext>
            </a:extLst>
          </p:cNvPr>
          <p:cNvSpPr/>
          <p:nvPr/>
        </p:nvSpPr>
        <p:spPr>
          <a:xfrm>
            <a:off x="546537" y="346841"/>
            <a:ext cx="8397766" cy="1061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3600" b="1" dirty="0">
                <a:solidFill>
                  <a:srgbClr val="002060"/>
                </a:solidFill>
              </a:rPr>
              <a:t>ETKİNLİK: </a:t>
            </a:r>
            <a:r>
              <a:rPr lang="tr-TR" sz="3600" dirty="0"/>
              <a:t>Mecaz ve Gerçek anlam olarak kullanılanları bulunuz.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xmlns="" id="{D5B7F6F1-F875-45EE-AEC1-D5E22D588507}"/>
              </a:ext>
            </a:extLst>
          </p:cNvPr>
          <p:cNvSpPr txBox="1"/>
          <p:nvPr/>
        </p:nvSpPr>
        <p:spPr>
          <a:xfrm>
            <a:off x="3354114" y="3229680"/>
            <a:ext cx="1513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</a:rPr>
              <a:t>MECAZ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xmlns="" id="{7364164A-34B4-4281-90D3-4E99C4BFF45D}"/>
              </a:ext>
            </a:extLst>
          </p:cNvPr>
          <p:cNvSpPr txBox="1"/>
          <p:nvPr/>
        </p:nvSpPr>
        <p:spPr>
          <a:xfrm>
            <a:off x="1743808" y="1952022"/>
            <a:ext cx="168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0B050"/>
                </a:solidFill>
              </a:rPr>
              <a:t>GERÇEK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xmlns="" id="{7B6C973D-824E-499D-804C-EFE5060A0E80}"/>
              </a:ext>
            </a:extLst>
          </p:cNvPr>
          <p:cNvSpPr txBox="1"/>
          <p:nvPr/>
        </p:nvSpPr>
        <p:spPr>
          <a:xfrm>
            <a:off x="5591941" y="5213964"/>
            <a:ext cx="168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00B050"/>
                </a:solidFill>
              </a:rPr>
              <a:t>GERÇEK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xmlns="" id="{5BF6E50A-D46E-40AB-8B90-786E0713CB56}"/>
              </a:ext>
            </a:extLst>
          </p:cNvPr>
          <p:cNvSpPr txBox="1"/>
          <p:nvPr/>
        </p:nvSpPr>
        <p:spPr>
          <a:xfrm>
            <a:off x="7069521" y="3967780"/>
            <a:ext cx="1513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</a:rPr>
              <a:t>MECAZ</a:t>
            </a:r>
          </a:p>
        </p:txBody>
      </p:sp>
    </p:spTree>
    <p:extLst>
      <p:ext uri="{BB962C8B-B14F-4D97-AF65-F5344CB8AC3E}">
        <p14:creationId xmlns:p14="http://schemas.microsoft.com/office/powerpoint/2010/main" xmlns="" val="245823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Çerçev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TM03457475[[fn=Çerçeve]]</Template>
  <TotalTime>94</TotalTime>
  <Words>308</Words>
  <PresentationFormat>Özel</PresentationFormat>
  <Paragraphs>99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Çerçeve</vt:lpstr>
      <vt:lpstr>SÖZCÜKTE ANLAM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2020-08-30T19:43:41Z</dcterms:created>
  <dcterms:modified xsi:type="dcterms:W3CDTF">2020-09-21T09:27:50Z</dcterms:modified>
  <cp:category>https://www.sorubak.com</cp:category>
</cp:coreProperties>
</file>