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 /><Relationship Id="rId2" Type="http://schemas.openxmlformats.org/package/2006/relationships/metadata/thumbnail" Target="docProps/thumbnail.jpeg" /><Relationship Id="rId1" Type="http://schemas.openxmlformats.org/officeDocument/2006/relationships/officeDocument" Target="ppt/presentation.xml" /><Relationship Id="rId4" Type="http://schemas.openxmlformats.org/officeDocument/2006/relationships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5"/>
  </p:notesMasterIdLst>
  <p:sldIdLst>
    <p:sldId id="268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9" r:id="rId15"/>
    <p:sldId id="270" r:id="rId16"/>
    <p:sldId id="271" r:id="rId17"/>
    <p:sldId id="272" r:id="rId18"/>
    <p:sldId id="275" r:id="rId19"/>
    <p:sldId id="274" r:id="rId20"/>
    <p:sldId id="276" r:id="rId21"/>
    <p:sldId id="277" r:id="rId22"/>
    <p:sldId id="278" r:id="rId23"/>
    <p:sldId id="279" r:id="rId24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5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7" d="100"/>
          <a:sy n="87" d="100"/>
        </p:scale>
        <p:origin x="-1253" y="19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 /><Relationship Id="rId13" Type="http://schemas.openxmlformats.org/officeDocument/2006/relationships/slide" Target="slides/slide12.xml" /><Relationship Id="rId18" Type="http://schemas.openxmlformats.org/officeDocument/2006/relationships/slide" Target="slides/slide17.xml" /><Relationship Id="rId26" Type="http://schemas.openxmlformats.org/officeDocument/2006/relationships/presProps" Target="presProps.xml" /><Relationship Id="rId3" Type="http://schemas.openxmlformats.org/officeDocument/2006/relationships/slide" Target="slides/slide2.xml" /><Relationship Id="rId21" Type="http://schemas.openxmlformats.org/officeDocument/2006/relationships/slide" Target="slides/slide20.xml" /><Relationship Id="rId7" Type="http://schemas.openxmlformats.org/officeDocument/2006/relationships/slide" Target="slides/slide6.xml" /><Relationship Id="rId12" Type="http://schemas.openxmlformats.org/officeDocument/2006/relationships/slide" Target="slides/slide11.xml" /><Relationship Id="rId17" Type="http://schemas.openxmlformats.org/officeDocument/2006/relationships/slide" Target="slides/slide16.xml" /><Relationship Id="rId25" Type="http://schemas.openxmlformats.org/officeDocument/2006/relationships/notesMaster" Target="notesMasters/notesMaster1.xml" /><Relationship Id="rId2" Type="http://schemas.openxmlformats.org/officeDocument/2006/relationships/slide" Target="slides/slide1.xml" /><Relationship Id="rId16" Type="http://schemas.openxmlformats.org/officeDocument/2006/relationships/slide" Target="slides/slide15.xml" /><Relationship Id="rId20" Type="http://schemas.openxmlformats.org/officeDocument/2006/relationships/slide" Target="slides/slide19.xml" /><Relationship Id="rId29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6" Type="http://schemas.openxmlformats.org/officeDocument/2006/relationships/slide" Target="slides/slide5.xml" /><Relationship Id="rId11" Type="http://schemas.openxmlformats.org/officeDocument/2006/relationships/slide" Target="slides/slide10.xml" /><Relationship Id="rId24" Type="http://schemas.openxmlformats.org/officeDocument/2006/relationships/slide" Target="slides/slide23.xml" /><Relationship Id="rId5" Type="http://schemas.openxmlformats.org/officeDocument/2006/relationships/slide" Target="slides/slide4.xml" /><Relationship Id="rId15" Type="http://schemas.openxmlformats.org/officeDocument/2006/relationships/slide" Target="slides/slide14.xml" /><Relationship Id="rId23" Type="http://schemas.openxmlformats.org/officeDocument/2006/relationships/slide" Target="slides/slide22.xml" /><Relationship Id="rId28" Type="http://schemas.openxmlformats.org/officeDocument/2006/relationships/theme" Target="theme/theme1.xml" /><Relationship Id="rId10" Type="http://schemas.openxmlformats.org/officeDocument/2006/relationships/slide" Target="slides/slide9.xml" /><Relationship Id="rId19" Type="http://schemas.openxmlformats.org/officeDocument/2006/relationships/slide" Target="slides/slide18.xml" /><Relationship Id="rId4" Type="http://schemas.openxmlformats.org/officeDocument/2006/relationships/slide" Target="slides/slide3.xml" /><Relationship Id="rId9" Type="http://schemas.openxmlformats.org/officeDocument/2006/relationships/slide" Target="slides/slide8.xml" /><Relationship Id="rId14" Type="http://schemas.openxmlformats.org/officeDocument/2006/relationships/slide" Target="slides/slide13.xml" /><Relationship Id="rId22" Type="http://schemas.openxmlformats.org/officeDocument/2006/relationships/slide" Target="slides/slide21.xml" /><Relationship Id="rId27" Type="http://schemas.openxmlformats.org/officeDocument/2006/relationships/viewProps" Target="viewProps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 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stbilgi Yer Tutucusu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3" name="Veri Yer Tutucusu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A879267-EB7D-4F14-A230-C4A0E3F11E2E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4" name="Slayt Görüntüsü Yer Tutucus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r-TR"/>
          </a:p>
        </p:txBody>
      </p:sp>
      <p:sp>
        <p:nvSpPr>
          <p:cNvPr id="5" name="Not Yer Tutucusu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6" name="Altbilgi Yer Tutucusu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E8D8F3F-65CE-4773-9958-8C088023823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0538904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/>
              <a:t>www.egitimhane.com</a:t>
            </a:r>
            <a:r>
              <a:rPr lang="tr-TR" baseline="0"/>
              <a:t> </a:t>
            </a:r>
            <a:endParaRPr lang="tr-TR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8D8F3F-65CE-4773-9958-8C0880238235}" type="slidenum">
              <a:rPr lang="tr-TR" smtClean="0"/>
              <a:t>1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8017310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Başlık Slayd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tr-TR"/>
              <a:t>Asıl alt başlık stilini düzenlemek için tıklatın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Başlık, Dikey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Dikey Başlık ve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Dikey Başlık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aşlık ve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Bölüm Üstbilgis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İki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İçerik Yer Tutucusu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arşılaştır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5" name="4 Metin Yer Tutucusu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6" name="5 İçerik Yer Tutucusu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7" name="6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8" name="7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9" name="8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Yalnızca Başlı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5" name="4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o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3" name="2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4" name="3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Başlıklı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aşlıklı Resi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Resim Yer Tutucusu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r-TR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 /><Relationship Id="rId3" Type="http://schemas.openxmlformats.org/officeDocument/2006/relationships/slideLayout" Target="../slideLayouts/slideLayout3.xml" /><Relationship Id="rId7" Type="http://schemas.openxmlformats.org/officeDocument/2006/relationships/slideLayout" Target="../slideLayouts/slideLayout7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1" Type="http://schemas.openxmlformats.org/officeDocument/2006/relationships/slideLayout" Target="../slideLayouts/slideLayout1.xml" /><Relationship Id="rId6" Type="http://schemas.openxmlformats.org/officeDocument/2006/relationships/slideLayout" Target="../slideLayouts/slideLayout6.xml" /><Relationship Id="rId11" Type="http://schemas.openxmlformats.org/officeDocument/2006/relationships/slideLayout" Target="../slideLayouts/slideLayout11.xml" /><Relationship Id="rId5" Type="http://schemas.openxmlformats.org/officeDocument/2006/relationships/slideLayout" Target="../slideLayouts/slideLayout5.xml" /><Relationship Id="rId10" Type="http://schemas.openxmlformats.org/officeDocument/2006/relationships/slideLayout" Target="../slideLayouts/slideLayout10.xml" /><Relationship Id="rId4" Type="http://schemas.openxmlformats.org/officeDocument/2006/relationships/slideLayout" Target="../slideLayouts/slideLayout4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 Yer Tutucusu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D40E6B-3727-4197-90B6-E30315EB845B}" type="datetimeFigureOut">
              <a:rPr lang="tr-TR" smtClean="0"/>
              <a:t>27.09.2020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2F0733-B4A2-4728-B901-049440A7D041}" type="slidenum">
              <a:rPr lang="tr-TR" smtClean="0"/>
              <a:t>‹#›</a:t>
            </a:fld>
            <a:endParaRPr lang="tr-T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 /><Relationship Id="rId1" Type="http://schemas.openxmlformats.org/officeDocument/2006/relationships/slideLayout" Target="../slideLayouts/slideLayout1.xml" 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3">
                <a:lumMod val="50000"/>
              </a:schemeClr>
            </a:gs>
            <a:gs pos="0">
              <a:schemeClr val="accent3">
                <a:lumMod val="75000"/>
              </a:schemeClr>
            </a:gs>
            <a:gs pos="0">
              <a:schemeClr val="accent3">
                <a:lumMod val="75000"/>
              </a:schemeClr>
            </a:gs>
            <a:gs pos="17999">
              <a:schemeClr val="accent3">
                <a:lumMod val="60000"/>
                <a:lumOff val="40000"/>
              </a:schemeClr>
            </a:gs>
            <a:gs pos="17999">
              <a:schemeClr val="accent1">
                <a:lumMod val="60000"/>
                <a:lumOff val="40000"/>
              </a:schemeClr>
            </a:gs>
            <a:gs pos="17999">
              <a:schemeClr val="accent1">
                <a:lumMod val="60000"/>
                <a:lumOff val="40000"/>
              </a:schemeClr>
            </a:gs>
            <a:gs pos="36000">
              <a:srgbClr val="9966FF"/>
            </a:gs>
            <a:gs pos="61000">
              <a:srgbClr val="CC99FF"/>
            </a:gs>
            <a:gs pos="82001">
              <a:srgbClr val="99CCFF"/>
            </a:gs>
            <a:gs pos="100000">
              <a:srgbClr val="CCCCFF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971600" y="2276872"/>
            <a:ext cx="7772400" cy="1470025"/>
          </a:xfrm>
        </p:spPr>
        <p:txBody>
          <a:bodyPr>
            <a:noAutofit/>
          </a:bodyPr>
          <a:lstStyle/>
          <a:p>
            <a:r>
              <a:rPr lang="tr-TR" sz="10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BÖLÜK VE BASAMAK SORULARI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755576" y="332657"/>
            <a:ext cx="7772400" cy="864095"/>
          </a:xfrm>
        </p:spPr>
        <p:txBody>
          <a:bodyPr/>
          <a:lstStyle/>
          <a:p>
            <a:r>
              <a:rPr lang="tr-TR" b="1" dirty="0">
                <a:solidFill>
                  <a:srgbClr val="FF0000"/>
                </a:solidFill>
              </a:rPr>
              <a:t>5. SORU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848872" cy="5328592"/>
          </a:xfrm>
        </p:spPr>
        <p:txBody>
          <a:bodyPr>
            <a:normAutofit fontScale="70000" lnSpcReduction="20000"/>
          </a:bodyPr>
          <a:lstStyle/>
          <a:p>
            <a:r>
              <a:rPr lang="tr-TR" sz="5400" b="1" dirty="0">
                <a:solidFill>
                  <a:schemeClr val="tx1"/>
                </a:solidFill>
              </a:rPr>
              <a:t>A37 87B sayısının binler bölüğündeki rakamların toplamı 13 , birler bölüğündeki rakamların toplamı ise 19 dur.</a:t>
            </a:r>
          </a:p>
          <a:p>
            <a:r>
              <a:rPr lang="tr-TR" sz="5400" b="1" dirty="0">
                <a:solidFill>
                  <a:schemeClr val="tx1"/>
                </a:solidFill>
              </a:rPr>
              <a:t>Buna göre A + B kaçtır?</a:t>
            </a:r>
          </a:p>
          <a:p>
            <a:endParaRPr lang="tr-TR" sz="5400" b="1" dirty="0">
              <a:solidFill>
                <a:schemeClr val="tx1"/>
              </a:solidFill>
            </a:endParaRP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5400" b="1" dirty="0">
                <a:solidFill>
                  <a:schemeClr val="tx1"/>
                </a:solidFill>
              </a:rPr>
              <a:t>13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5400" b="1" dirty="0">
                <a:solidFill>
                  <a:schemeClr val="tx1"/>
                </a:solidFill>
              </a:rPr>
              <a:t>7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5400" b="1" dirty="0">
                <a:solidFill>
                  <a:schemeClr val="tx1"/>
                </a:solidFill>
              </a:rPr>
              <a:t>9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67544" y="836712"/>
            <a:ext cx="8229600" cy="1008112"/>
          </a:xfrm>
        </p:spPr>
        <p:txBody>
          <a:bodyPr>
            <a:noAutofit/>
          </a:bodyPr>
          <a:lstStyle/>
          <a:p>
            <a:r>
              <a:rPr lang="tr-TR" sz="9600" dirty="0"/>
              <a:t>B</a:t>
            </a:r>
            <a:endParaRPr lang="tr-TR" sz="9600" b="1" dirty="0"/>
          </a:p>
        </p:txBody>
      </p:sp>
      <p:sp>
        <p:nvSpPr>
          <p:cNvPr id="4" name="3 Dikdörtgen"/>
          <p:cNvSpPr/>
          <p:nvPr/>
        </p:nvSpPr>
        <p:spPr>
          <a:xfrm>
            <a:off x="251520" y="2132856"/>
            <a:ext cx="8568952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42950" indent="-742950"/>
            <a:r>
              <a:rPr lang="tr-TR" sz="6000" b="1" dirty="0">
                <a:solidFill>
                  <a:srgbClr val="FF0000"/>
                </a:solidFill>
              </a:rPr>
              <a:t>A</a:t>
            </a:r>
            <a:r>
              <a:rPr lang="tr-TR" sz="6000" b="1" dirty="0">
                <a:solidFill>
                  <a:schemeClr val="tx1"/>
                </a:solidFill>
              </a:rPr>
              <a:t>37 87</a:t>
            </a:r>
            <a:r>
              <a:rPr lang="tr-TR" sz="6000" b="1" dirty="0">
                <a:solidFill>
                  <a:srgbClr val="00B0F0"/>
                </a:solidFill>
              </a:rPr>
              <a:t>B</a:t>
            </a:r>
          </a:p>
          <a:p>
            <a:pPr marL="742950" indent="-742950"/>
            <a:r>
              <a:rPr lang="tr-TR" sz="5400" b="1" dirty="0"/>
              <a:t>3 + 7 = 10     13 – 10 = 3  </a:t>
            </a:r>
            <a:r>
              <a:rPr lang="tr-TR" sz="5400" b="1" dirty="0">
                <a:solidFill>
                  <a:srgbClr val="FF0000"/>
                </a:solidFill>
              </a:rPr>
              <a:t>A</a:t>
            </a:r>
            <a:r>
              <a:rPr lang="tr-TR" sz="5400" b="1" dirty="0"/>
              <a:t>=3</a:t>
            </a:r>
          </a:p>
          <a:p>
            <a:pPr marL="742950" indent="-742950"/>
            <a:r>
              <a:rPr lang="tr-TR" sz="5400" b="1" dirty="0"/>
              <a:t>8 + 7 = 15     19 – 15 = 4  </a:t>
            </a:r>
            <a:r>
              <a:rPr lang="tr-TR" sz="5400" b="1" dirty="0">
                <a:solidFill>
                  <a:srgbClr val="00B0F0"/>
                </a:solidFill>
              </a:rPr>
              <a:t>B</a:t>
            </a:r>
            <a:r>
              <a:rPr lang="tr-TR" sz="5400" b="1" dirty="0"/>
              <a:t> =4</a:t>
            </a:r>
          </a:p>
          <a:p>
            <a:pPr marL="742950" indent="-742950"/>
            <a:r>
              <a:rPr lang="tr-TR" sz="5400" b="1" dirty="0">
                <a:solidFill>
                  <a:srgbClr val="FF0000"/>
                </a:solidFill>
              </a:rPr>
              <a:t>A</a:t>
            </a:r>
            <a:r>
              <a:rPr lang="tr-TR" sz="5400" b="1" dirty="0">
                <a:solidFill>
                  <a:schemeClr val="tx1"/>
                </a:solidFill>
              </a:rPr>
              <a:t>+</a:t>
            </a:r>
            <a:r>
              <a:rPr lang="tr-TR" sz="5400" b="1" dirty="0">
                <a:solidFill>
                  <a:srgbClr val="00B0F0"/>
                </a:solidFill>
              </a:rPr>
              <a:t>B</a:t>
            </a:r>
            <a:r>
              <a:rPr lang="tr-TR" sz="5400" b="1" dirty="0">
                <a:solidFill>
                  <a:schemeClr val="tx1"/>
                </a:solidFill>
              </a:rPr>
              <a:t> = 7</a:t>
            </a:r>
          </a:p>
          <a:p>
            <a:pPr marL="742950" indent="-742950"/>
            <a:endParaRPr lang="tr-TR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755576" y="332657"/>
            <a:ext cx="7772400" cy="864095"/>
          </a:xfrm>
        </p:spPr>
        <p:txBody>
          <a:bodyPr/>
          <a:lstStyle/>
          <a:p>
            <a:r>
              <a:rPr lang="tr-TR" b="1" dirty="0">
                <a:solidFill>
                  <a:srgbClr val="FF0000"/>
                </a:solidFill>
              </a:rPr>
              <a:t>6. SORU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755576" y="1124744"/>
            <a:ext cx="7848872" cy="5544616"/>
          </a:xfrm>
        </p:spPr>
        <p:txBody>
          <a:bodyPr>
            <a:noAutofit/>
          </a:bodyPr>
          <a:lstStyle/>
          <a:p>
            <a:r>
              <a:rPr lang="tr-TR" sz="3600" b="1" dirty="0">
                <a:solidFill>
                  <a:schemeClr val="tx1"/>
                </a:solidFill>
              </a:rPr>
              <a:t>23A 76B sayısının binler bölüğündeki rakamların toplamı 11 , birler bölüğündeki rakamların toplamı ise 19 dur.</a:t>
            </a:r>
          </a:p>
          <a:p>
            <a:r>
              <a:rPr lang="tr-TR" sz="3600" b="1" dirty="0">
                <a:solidFill>
                  <a:schemeClr val="tx1"/>
                </a:solidFill>
              </a:rPr>
              <a:t>Buna göre A + B kaçtır?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13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11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12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67544" y="836712"/>
            <a:ext cx="8229600" cy="1008112"/>
          </a:xfrm>
        </p:spPr>
        <p:txBody>
          <a:bodyPr>
            <a:noAutofit/>
          </a:bodyPr>
          <a:lstStyle/>
          <a:p>
            <a:r>
              <a:rPr lang="tr-TR" sz="9600" dirty="0"/>
              <a:t>C</a:t>
            </a:r>
            <a:endParaRPr lang="tr-TR" sz="9600" b="1" dirty="0"/>
          </a:p>
        </p:txBody>
      </p:sp>
      <p:sp>
        <p:nvSpPr>
          <p:cNvPr id="4" name="3 Dikdörtgen"/>
          <p:cNvSpPr/>
          <p:nvPr/>
        </p:nvSpPr>
        <p:spPr>
          <a:xfrm>
            <a:off x="251520" y="2132856"/>
            <a:ext cx="8568952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42950" indent="-742950"/>
            <a:r>
              <a:rPr lang="tr-TR" sz="6000" b="1" dirty="0">
                <a:solidFill>
                  <a:schemeClr val="tx1"/>
                </a:solidFill>
              </a:rPr>
              <a:t>23</a:t>
            </a:r>
            <a:r>
              <a:rPr lang="tr-TR" sz="6000" b="1" dirty="0">
                <a:solidFill>
                  <a:srgbClr val="00B050"/>
                </a:solidFill>
              </a:rPr>
              <a:t>A</a:t>
            </a:r>
            <a:r>
              <a:rPr lang="tr-TR" sz="6000" b="1" dirty="0">
                <a:solidFill>
                  <a:schemeClr val="tx1"/>
                </a:solidFill>
              </a:rPr>
              <a:t> 76</a:t>
            </a:r>
            <a:r>
              <a:rPr lang="tr-TR" sz="6000" b="1" dirty="0">
                <a:solidFill>
                  <a:srgbClr val="7030A0"/>
                </a:solidFill>
              </a:rPr>
              <a:t>B</a:t>
            </a:r>
            <a:r>
              <a:rPr lang="tr-TR" sz="6000" b="1" dirty="0">
                <a:solidFill>
                  <a:schemeClr val="tx1"/>
                </a:solidFill>
              </a:rPr>
              <a:t> </a:t>
            </a:r>
          </a:p>
          <a:p>
            <a:pPr marL="742950" indent="-742950"/>
            <a:r>
              <a:rPr lang="tr-TR" sz="5400" b="1" dirty="0"/>
              <a:t>2 + 3 = 5     11 – 5 = 6  </a:t>
            </a:r>
            <a:r>
              <a:rPr lang="tr-TR" sz="5400" b="1" dirty="0">
                <a:solidFill>
                  <a:srgbClr val="00B050"/>
                </a:solidFill>
              </a:rPr>
              <a:t>A</a:t>
            </a:r>
            <a:r>
              <a:rPr lang="tr-TR" sz="5400" b="1" dirty="0"/>
              <a:t>=6</a:t>
            </a:r>
          </a:p>
          <a:p>
            <a:pPr marL="742950" indent="-742950"/>
            <a:r>
              <a:rPr lang="tr-TR" sz="5400" b="1" dirty="0"/>
              <a:t>7 + 6 = 13     19 – 13 = 6  </a:t>
            </a:r>
            <a:r>
              <a:rPr lang="tr-TR" sz="5400" b="1" dirty="0">
                <a:solidFill>
                  <a:srgbClr val="7030A0"/>
                </a:solidFill>
              </a:rPr>
              <a:t>B</a:t>
            </a:r>
            <a:r>
              <a:rPr lang="tr-TR" sz="5400" b="1" dirty="0"/>
              <a:t> =6</a:t>
            </a:r>
          </a:p>
          <a:p>
            <a:pPr marL="742950" indent="-742950"/>
            <a:r>
              <a:rPr lang="tr-TR" sz="5400" b="1" dirty="0">
                <a:solidFill>
                  <a:srgbClr val="00B050"/>
                </a:solidFill>
              </a:rPr>
              <a:t>A</a:t>
            </a:r>
            <a:r>
              <a:rPr lang="tr-TR" sz="5400" b="1" dirty="0">
                <a:solidFill>
                  <a:schemeClr val="tx1"/>
                </a:solidFill>
              </a:rPr>
              <a:t>+</a:t>
            </a:r>
            <a:r>
              <a:rPr lang="tr-TR" sz="5400" b="1" dirty="0">
                <a:solidFill>
                  <a:srgbClr val="7030A0"/>
                </a:solidFill>
              </a:rPr>
              <a:t>B</a:t>
            </a:r>
            <a:r>
              <a:rPr lang="tr-TR" sz="5400" b="1" dirty="0">
                <a:solidFill>
                  <a:schemeClr val="tx1"/>
                </a:solidFill>
              </a:rPr>
              <a:t> = 12</a:t>
            </a:r>
          </a:p>
          <a:p>
            <a:pPr marL="742950" indent="-742950"/>
            <a:endParaRPr lang="tr-TR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755576" y="332657"/>
            <a:ext cx="7772400" cy="864095"/>
          </a:xfrm>
        </p:spPr>
        <p:txBody>
          <a:bodyPr/>
          <a:lstStyle/>
          <a:p>
            <a:r>
              <a:rPr lang="tr-TR" b="1" dirty="0">
                <a:solidFill>
                  <a:srgbClr val="FF0000"/>
                </a:solidFill>
              </a:rPr>
              <a:t>7. SORU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755576" y="1124744"/>
            <a:ext cx="7848872" cy="5544616"/>
          </a:xfrm>
        </p:spPr>
        <p:txBody>
          <a:bodyPr>
            <a:noAutofit/>
          </a:bodyPr>
          <a:lstStyle/>
          <a:p>
            <a:r>
              <a:rPr lang="tr-TR" sz="4400" b="1" dirty="0">
                <a:solidFill>
                  <a:schemeClr val="tx1"/>
                </a:solidFill>
              </a:rPr>
              <a:t>Binler bölüğünde 7 olan en küçük doğal sayı kaçtır?</a:t>
            </a:r>
            <a:r>
              <a:rPr lang="tr-TR" sz="3600" dirty="0"/>
              <a:t> </a:t>
            </a:r>
          </a:p>
          <a:p>
            <a:endParaRPr lang="tr-TR" sz="3600" b="1" dirty="0">
              <a:solidFill>
                <a:schemeClr val="tx1"/>
              </a:solidFill>
            </a:endParaRP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1107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7000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1000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67544" y="836712"/>
            <a:ext cx="8229600" cy="1008112"/>
          </a:xfrm>
        </p:spPr>
        <p:txBody>
          <a:bodyPr>
            <a:noAutofit/>
          </a:bodyPr>
          <a:lstStyle/>
          <a:p>
            <a:r>
              <a:rPr lang="tr-TR" sz="9600" dirty="0"/>
              <a:t>B</a:t>
            </a:r>
            <a:endParaRPr lang="tr-TR" sz="9600" b="1" dirty="0"/>
          </a:p>
        </p:txBody>
      </p:sp>
      <p:sp>
        <p:nvSpPr>
          <p:cNvPr id="4" name="3 Dikdörtgen"/>
          <p:cNvSpPr/>
          <p:nvPr/>
        </p:nvSpPr>
        <p:spPr>
          <a:xfrm>
            <a:off x="251520" y="2132856"/>
            <a:ext cx="8568952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42950" indent="-742950"/>
            <a:r>
              <a:rPr lang="tr-TR" sz="5400" b="1" dirty="0">
                <a:solidFill>
                  <a:schemeClr val="tx1"/>
                </a:solidFill>
              </a:rPr>
              <a:t>En küçüğü 7000’dir. Çünkü binler bölüğüne bakınca:</a:t>
            </a:r>
          </a:p>
          <a:p>
            <a:pPr marL="742950" indent="-742950"/>
            <a:endParaRPr lang="tr-TR" sz="5400" b="1" dirty="0">
              <a:solidFill>
                <a:schemeClr val="tx1"/>
              </a:solidFill>
            </a:endParaRPr>
          </a:p>
          <a:p>
            <a:pPr marL="742950" indent="-742950" algn="ctr"/>
            <a:r>
              <a:rPr lang="tr-TR" sz="5400" b="1" dirty="0"/>
              <a:t>6 999        -      </a:t>
            </a:r>
            <a:r>
              <a:rPr lang="tr-TR" sz="5400" b="1" dirty="0">
                <a:solidFill>
                  <a:schemeClr val="tx1"/>
                </a:solidFill>
              </a:rPr>
              <a:t> 7 000</a:t>
            </a:r>
          </a:p>
          <a:p>
            <a:pPr marL="742950" indent="-742950"/>
            <a:endParaRPr lang="tr-TR" b="1" dirty="0">
              <a:solidFill>
                <a:schemeClr val="tx1"/>
              </a:solidFill>
            </a:endParaRPr>
          </a:p>
        </p:txBody>
      </p:sp>
      <p:sp>
        <p:nvSpPr>
          <p:cNvPr id="5" name="4 Metin kutusu"/>
          <p:cNvSpPr txBox="1"/>
          <p:nvPr/>
        </p:nvSpPr>
        <p:spPr>
          <a:xfrm>
            <a:off x="5004048" y="3789040"/>
            <a:ext cx="1264496" cy="892552"/>
          </a:xfrm>
          <a:prstGeom prst="rect">
            <a:avLst/>
          </a:prstGeom>
          <a:solidFill>
            <a:srgbClr val="FFFF57"/>
          </a:solidFill>
        </p:spPr>
        <p:txBody>
          <a:bodyPr wrap="square" rtlCol="0">
            <a:spAutoFit/>
          </a:bodyPr>
          <a:lstStyle/>
          <a:p>
            <a:r>
              <a:rPr lang="tr-TR" sz="2800" b="1" dirty="0"/>
              <a:t>BİN</a:t>
            </a:r>
            <a:r>
              <a:rPr lang="tr-TR" sz="2800" dirty="0"/>
              <a:t>LER </a:t>
            </a:r>
            <a:r>
              <a:rPr lang="tr-TR" sz="2400" dirty="0"/>
              <a:t>BÖLÜĞÜ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755576" y="332657"/>
            <a:ext cx="7772400" cy="864095"/>
          </a:xfrm>
        </p:spPr>
        <p:txBody>
          <a:bodyPr/>
          <a:lstStyle/>
          <a:p>
            <a:r>
              <a:rPr lang="tr-TR" b="1" dirty="0">
                <a:solidFill>
                  <a:srgbClr val="FF0000"/>
                </a:solidFill>
              </a:rPr>
              <a:t>8. SORU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755576" y="1124744"/>
            <a:ext cx="7848872" cy="5544616"/>
          </a:xfrm>
        </p:spPr>
        <p:txBody>
          <a:bodyPr>
            <a:noAutofit/>
          </a:bodyPr>
          <a:lstStyle/>
          <a:p>
            <a:r>
              <a:rPr lang="tr-TR" sz="4400" b="1" dirty="0">
                <a:solidFill>
                  <a:schemeClr val="tx1"/>
                </a:solidFill>
              </a:rPr>
              <a:t>Yüzler basamağında 5 olan, 6 basamaklı en küçük doğal sayı kaçtır?</a:t>
            </a:r>
            <a:r>
              <a:rPr lang="tr-TR" sz="3600" dirty="0"/>
              <a:t> </a:t>
            </a:r>
          </a:p>
          <a:p>
            <a:endParaRPr lang="tr-TR" sz="3600" b="1" dirty="0">
              <a:solidFill>
                <a:schemeClr val="tx1"/>
              </a:solidFill>
            </a:endParaRP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100500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105000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500000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539552" y="404664"/>
            <a:ext cx="8229600" cy="1368152"/>
          </a:xfrm>
        </p:spPr>
        <p:txBody>
          <a:bodyPr>
            <a:noAutofit/>
          </a:bodyPr>
          <a:lstStyle/>
          <a:p>
            <a:r>
              <a:rPr lang="tr-TR" sz="10000" dirty="0"/>
              <a:t>A</a:t>
            </a:r>
            <a:endParaRPr lang="tr-TR" sz="10000" b="1" dirty="0"/>
          </a:p>
        </p:txBody>
      </p:sp>
      <p:sp>
        <p:nvSpPr>
          <p:cNvPr id="4" name="3 Dikdörtgen"/>
          <p:cNvSpPr/>
          <p:nvPr/>
        </p:nvSpPr>
        <p:spPr>
          <a:xfrm>
            <a:off x="251520" y="2132856"/>
            <a:ext cx="8568952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42950" indent="-742950" algn="ctr"/>
            <a:r>
              <a:rPr lang="tr-TR" sz="7200" b="1" dirty="0">
                <a:solidFill>
                  <a:schemeClr val="tx1"/>
                </a:solidFill>
              </a:rPr>
              <a:t>100 500</a:t>
            </a:r>
          </a:p>
          <a:p>
            <a:pPr marL="742950" indent="-742950"/>
            <a:endParaRPr lang="tr-TR" b="1" dirty="0">
              <a:solidFill>
                <a:schemeClr val="tx1"/>
              </a:solidFill>
            </a:endParaRPr>
          </a:p>
        </p:txBody>
      </p:sp>
      <p:sp>
        <p:nvSpPr>
          <p:cNvPr id="5" name="4 Metin kutusu"/>
          <p:cNvSpPr txBox="1"/>
          <p:nvPr/>
        </p:nvSpPr>
        <p:spPr>
          <a:xfrm rot="16200000">
            <a:off x="3376366" y="4480619"/>
            <a:ext cx="2996952" cy="461665"/>
          </a:xfrm>
          <a:prstGeom prst="rect">
            <a:avLst/>
          </a:prstGeom>
          <a:solidFill>
            <a:srgbClr val="FFFF57"/>
          </a:solidFill>
        </p:spPr>
        <p:txBody>
          <a:bodyPr wrap="square" rtlCol="0">
            <a:spAutoFit/>
          </a:bodyPr>
          <a:lstStyle/>
          <a:p>
            <a:pPr algn="ctr"/>
            <a:r>
              <a:rPr lang="tr-TR" sz="2400" b="1" dirty="0"/>
              <a:t>Yüzler Basamağı</a:t>
            </a:r>
            <a:endParaRPr lang="tr-TR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755576" y="332657"/>
            <a:ext cx="7772400" cy="864095"/>
          </a:xfrm>
        </p:spPr>
        <p:txBody>
          <a:bodyPr/>
          <a:lstStyle/>
          <a:p>
            <a:r>
              <a:rPr lang="tr-TR" b="1" dirty="0">
                <a:solidFill>
                  <a:srgbClr val="FF0000"/>
                </a:solidFill>
              </a:rPr>
              <a:t>9. SORU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755576" y="1124744"/>
            <a:ext cx="7848872" cy="5544616"/>
          </a:xfrm>
        </p:spPr>
        <p:txBody>
          <a:bodyPr>
            <a:noAutofit/>
          </a:bodyPr>
          <a:lstStyle/>
          <a:p>
            <a:r>
              <a:rPr lang="tr-TR" sz="4400" b="1" dirty="0">
                <a:solidFill>
                  <a:schemeClr val="tx1"/>
                </a:solidFill>
              </a:rPr>
              <a:t>9, 0, 1, 2, 5 doğal sayılarını birer kez kullanarak oluşturabileceğimiz en küçük altı basamaklı doğal sayı kaçtır?</a:t>
            </a:r>
            <a:r>
              <a:rPr lang="tr-TR" sz="3600" dirty="0"/>
              <a:t> </a:t>
            </a:r>
          </a:p>
          <a:p>
            <a:endParaRPr lang="tr-TR" sz="3600" b="1" dirty="0">
              <a:solidFill>
                <a:schemeClr val="tx1"/>
              </a:solidFill>
            </a:endParaRP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12059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10259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10529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67544" y="836712"/>
            <a:ext cx="8229600" cy="1008112"/>
          </a:xfrm>
        </p:spPr>
        <p:txBody>
          <a:bodyPr>
            <a:noAutofit/>
          </a:bodyPr>
          <a:lstStyle/>
          <a:p>
            <a:r>
              <a:rPr lang="tr-TR" sz="9600" dirty="0"/>
              <a:t>B</a:t>
            </a:r>
            <a:endParaRPr lang="tr-TR" sz="9600" b="1" dirty="0"/>
          </a:p>
        </p:txBody>
      </p:sp>
      <p:sp>
        <p:nvSpPr>
          <p:cNvPr id="4" name="3 Dikdörtgen"/>
          <p:cNvSpPr/>
          <p:nvPr/>
        </p:nvSpPr>
        <p:spPr>
          <a:xfrm>
            <a:off x="575048" y="3284984"/>
            <a:ext cx="8568952" cy="16004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42950" indent="-742950" algn="ctr">
              <a:buClr>
                <a:srgbClr val="FF0000"/>
              </a:buClr>
            </a:pPr>
            <a:r>
              <a:rPr lang="tr-TR" sz="8000" b="1" dirty="0">
                <a:solidFill>
                  <a:schemeClr val="tx1"/>
                </a:solidFill>
              </a:rPr>
              <a:t>10259</a:t>
            </a:r>
            <a:endParaRPr lang="tr-TR" sz="5400" b="1" dirty="0">
              <a:solidFill>
                <a:schemeClr val="tx1"/>
              </a:solidFill>
            </a:endParaRPr>
          </a:p>
          <a:p>
            <a:pPr marL="742950" indent="-742950"/>
            <a:endParaRPr lang="tr-TR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755576" y="332656"/>
            <a:ext cx="7772400" cy="1470025"/>
          </a:xfrm>
        </p:spPr>
        <p:txBody>
          <a:bodyPr/>
          <a:lstStyle/>
          <a:p>
            <a:r>
              <a:rPr lang="tr-TR" b="1" dirty="0">
                <a:solidFill>
                  <a:srgbClr val="FF0000"/>
                </a:solidFill>
              </a:rPr>
              <a:t>1. SORU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611560" y="1412776"/>
            <a:ext cx="7848872" cy="3888432"/>
          </a:xfrm>
        </p:spPr>
        <p:txBody>
          <a:bodyPr>
            <a:noAutofit/>
          </a:bodyPr>
          <a:lstStyle/>
          <a:p>
            <a:r>
              <a:rPr lang="tr-TR" sz="4800" b="1" dirty="0">
                <a:solidFill>
                  <a:schemeClr val="tx1"/>
                </a:solidFill>
              </a:rPr>
              <a:t>37 000 sayısında kaç bölük vardır?</a:t>
            </a:r>
          </a:p>
          <a:p>
            <a:pPr marL="742950" indent="-742950">
              <a:buClr>
                <a:srgbClr val="FF0000"/>
              </a:buClr>
              <a:buAutoNum type="alphaUcPeriod"/>
            </a:pPr>
            <a:r>
              <a:rPr lang="tr-TR" sz="4800" b="1" dirty="0">
                <a:solidFill>
                  <a:schemeClr val="tx1"/>
                </a:solidFill>
              </a:rPr>
              <a:t>İki bölük.</a:t>
            </a:r>
          </a:p>
          <a:p>
            <a:pPr marL="742950" indent="-742950">
              <a:buClr>
                <a:srgbClr val="FF0000"/>
              </a:buClr>
              <a:buAutoNum type="alphaUcPeriod"/>
            </a:pPr>
            <a:r>
              <a:rPr lang="tr-TR" sz="4800" b="1" dirty="0">
                <a:solidFill>
                  <a:schemeClr val="tx1"/>
                </a:solidFill>
              </a:rPr>
              <a:t>Üç bölük</a:t>
            </a:r>
          </a:p>
          <a:p>
            <a:pPr marL="742950" indent="-742950">
              <a:buClr>
                <a:srgbClr val="FF0000"/>
              </a:buClr>
              <a:buAutoNum type="alphaUcPeriod"/>
            </a:pPr>
            <a:r>
              <a:rPr lang="tr-TR" sz="4800" b="1" dirty="0">
                <a:solidFill>
                  <a:schemeClr val="tx1"/>
                </a:solidFill>
              </a:rPr>
              <a:t>Bir bölük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755576" y="332657"/>
            <a:ext cx="7772400" cy="864095"/>
          </a:xfrm>
        </p:spPr>
        <p:txBody>
          <a:bodyPr/>
          <a:lstStyle/>
          <a:p>
            <a:r>
              <a:rPr lang="tr-TR" b="1" dirty="0">
                <a:solidFill>
                  <a:srgbClr val="FF0000"/>
                </a:solidFill>
              </a:rPr>
              <a:t>10. SORU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755576" y="1124744"/>
            <a:ext cx="7848872" cy="5544616"/>
          </a:xfrm>
        </p:spPr>
        <p:txBody>
          <a:bodyPr>
            <a:noAutofit/>
          </a:bodyPr>
          <a:lstStyle/>
          <a:p>
            <a:r>
              <a:rPr lang="tr-TR" sz="4400" b="1" dirty="0">
                <a:solidFill>
                  <a:schemeClr val="tx1"/>
                </a:solidFill>
              </a:rPr>
              <a:t>4, 1, 3, 7, 2, 0 doğal sayılarını birer kez kullanarak oluşturabileceğimiz en büyük altı basamaklı </a:t>
            </a:r>
            <a:r>
              <a:rPr lang="tr-TR" sz="4400" b="1" u="sng" dirty="0">
                <a:solidFill>
                  <a:schemeClr val="tx1"/>
                </a:solidFill>
              </a:rPr>
              <a:t>tek doğal sayı</a:t>
            </a:r>
            <a:r>
              <a:rPr lang="tr-TR" sz="4400" b="1" dirty="0">
                <a:solidFill>
                  <a:schemeClr val="tx1"/>
                </a:solidFill>
              </a:rPr>
              <a:t> kaçtır?</a:t>
            </a:r>
            <a:r>
              <a:rPr lang="tr-TR" sz="3600" dirty="0"/>
              <a:t> </a:t>
            </a:r>
          </a:p>
          <a:p>
            <a:endParaRPr lang="tr-TR" sz="3600" b="1" dirty="0">
              <a:solidFill>
                <a:schemeClr val="tx1"/>
              </a:solidFill>
            </a:endParaRP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743102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473201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743201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67544" y="836712"/>
            <a:ext cx="8229600" cy="1008112"/>
          </a:xfrm>
        </p:spPr>
        <p:txBody>
          <a:bodyPr>
            <a:noAutofit/>
          </a:bodyPr>
          <a:lstStyle/>
          <a:p>
            <a:r>
              <a:rPr lang="tr-TR" sz="9600" dirty="0"/>
              <a:t>C</a:t>
            </a:r>
            <a:endParaRPr lang="tr-TR" sz="9600" b="1" dirty="0"/>
          </a:p>
        </p:txBody>
      </p:sp>
      <p:sp>
        <p:nvSpPr>
          <p:cNvPr id="4" name="3 Dikdörtgen"/>
          <p:cNvSpPr/>
          <p:nvPr/>
        </p:nvSpPr>
        <p:spPr>
          <a:xfrm>
            <a:off x="575048" y="3284984"/>
            <a:ext cx="8568952" cy="16004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42950" indent="-742950" algn="ctr">
              <a:buClr>
                <a:srgbClr val="FF0000"/>
              </a:buClr>
            </a:pPr>
            <a:r>
              <a:rPr lang="tr-TR" sz="8000" b="1" dirty="0">
                <a:solidFill>
                  <a:schemeClr val="tx1"/>
                </a:solidFill>
              </a:rPr>
              <a:t>743 201</a:t>
            </a:r>
          </a:p>
          <a:p>
            <a:pPr marL="742950" indent="-742950"/>
            <a:endParaRPr lang="tr-TR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755576" y="332657"/>
            <a:ext cx="7772400" cy="864095"/>
          </a:xfrm>
        </p:spPr>
        <p:txBody>
          <a:bodyPr/>
          <a:lstStyle/>
          <a:p>
            <a:r>
              <a:rPr lang="tr-TR" b="1" dirty="0">
                <a:solidFill>
                  <a:srgbClr val="FF0000"/>
                </a:solidFill>
              </a:rPr>
              <a:t>11. SORU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755576" y="1124744"/>
            <a:ext cx="7848872" cy="5544616"/>
          </a:xfrm>
        </p:spPr>
        <p:txBody>
          <a:bodyPr>
            <a:noAutofit/>
          </a:bodyPr>
          <a:lstStyle/>
          <a:p>
            <a:r>
              <a:rPr lang="tr-TR" sz="4400" b="1" dirty="0">
                <a:solidFill>
                  <a:schemeClr val="tx1"/>
                </a:solidFill>
              </a:rPr>
              <a:t>En az bir defa kullanılma şartı ile sadece 3 , 0 ve 8 rakamları ile yazılabilecek iki bölüklü en küçük doğal sayı kaçtır?</a:t>
            </a:r>
            <a:endParaRPr lang="tr-TR" sz="3600" b="1" dirty="0">
              <a:solidFill>
                <a:schemeClr val="tx1"/>
              </a:solidFill>
            </a:endParaRP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3008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8003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3600" b="1" dirty="0">
                <a:solidFill>
                  <a:schemeClr val="tx1"/>
                </a:solidFill>
              </a:rPr>
              <a:t>3800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67544" y="836712"/>
            <a:ext cx="8229600" cy="1008112"/>
          </a:xfrm>
        </p:spPr>
        <p:txBody>
          <a:bodyPr>
            <a:noAutofit/>
          </a:bodyPr>
          <a:lstStyle/>
          <a:p>
            <a:r>
              <a:rPr lang="tr-TR" sz="9600" dirty="0"/>
              <a:t>A</a:t>
            </a:r>
            <a:endParaRPr lang="tr-TR" sz="9600" b="1" dirty="0"/>
          </a:p>
        </p:txBody>
      </p:sp>
      <p:sp>
        <p:nvSpPr>
          <p:cNvPr id="4" name="3 Dikdörtgen"/>
          <p:cNvSpPr/>
          <p:nvPr/>
        </p:nvSpPr>
        <p:spPr>
          <a:xfrm>
            <a:off x="575048" y="3284984"/>
            <a:ext cx="8568952" cy="16004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42950" indent="-742950" algn="ctr">
              <a:buClr>
                <a:srgbClr val="FF0000"/>
              </a:buClr>
            </a:pPr>
            <a:r>
              <a:rPr lang="tr-TR" sz="8000" b="1" dirty="0">
                <a:solidFill>
                  <a:schemeClr val="tx1"/>
                </a:solidFill>
              </a:rPr>
              <a:t>3008</a:t>
            </a:r>
          </a:p>
          <a:p>
            <a:pPr marL="742950" indent="-742950"/>
            <a:endParaRPr lang="tr-TR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218258"/>
          </a:xfrm>
        </p:spPr>
        <p:txBody>
          <a:bodyPr>
            <a:noAutofit/>
          </a:bodyPr>
          <a:lstStyle/>
          <a:p>
            <a:r>
              <a:rPr lang="tr-TR" sz="9600" dirty="0"/>
              <a:t>A</a:t>
            </a:r>
          </a:p>
        </p:txBody>
      </p:sp>
      <p:sp>
        <p:nvSpPr>
          <p:cNvPr id="4" name="3 Metin kutusu"/>
          <p:cNvSpPr txBox="1"/>
          <p:nvPr/>
        </p:nvSpPr>
        <p:spPr>
          <a:xfrm>
            <a:off x="4427984" y="2780928"/>
            <a:ext cx="1264496" cy="89255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tr-TR" sz="2800" b="1" dirty="0">
                <a:solidFill>
                  <a:srgbClr val="C00000"/>
                </a:solidFill>
              </a:rPr>
              <a:t>BİR</a:t>
            </a:r>
            <a:r>
              <a:rPr lang="tr-TR" sz="2800" dirty="0">
                <a:solidFill>
                  <a:srgbClr val="C00000"/>
                </a:solidFill>
              </a:rPr>
              <a:t>LER </a:t>
            </a:r>
            <a:r>
              <a:rPr lang="tr-TR" sz="2400" dirty="0">
                <a:solidFill>
                  <a:srgbClr val="C00000"/>
                </a:solidFill>
              </a:rPr>
              <a:t>BÖLÜĞÜ</a:t>
            </a:r>
          </a:p>
        </p:txBody>
      </p:sp>
      <p:sp>
        <p:nvSpPr>
          <p:cNvPr id="5" name="4 Metin kutusu"/>
          <p:cNvSpPr txBox="1"/>
          <p:nvPr/>
        </p:nvSpPr>
        <p:spPr>
          <a:xfrm>
            <a:off x="2627784" y="2780928"/>
            <a:ext cx="1264496" cy="892552"/>
          </a:xfrm>
          <a:prstGeom prst="rect">
            <a:avLst/>
          </a:prstGeom>
          <a:solidFill>
            <a:srgbClr val="FFFF57"/>
          </a:solidFill>
        </p:spPr>
        <p:txBody>
          <a:bodyPr wrap="square" rtlCol="0">
            <a:spAutoFit/>
          </a:bodyPr>
          <a:lstStyle/>
          <a:p>
            <a:r>
              <a:rPr lang="tr-TR" sz="2800" b="1" dirty="0"/>
              <a:t>BİN</a:t>
            </a:r>
            <a:r>
              <a:rPr lang="tr-TR" sz="2800" dirty="0"/>
              <a:t>LER </a:t>
            </a:r>
            <a:r>
              <a:rPr lang="tr-TR" sz="2400" dirty="0"/>
              <a:t>BÖLÜĞÜ</a:t>
            </a:r>
          </a:p>
        </p:txBody>
      </p:sp>
      <p:sp>
        <p:nvSpPr>
          <p:cNvPr id="6" name="5 Dikdörtgen"/>
          <p:cNvSpPr/>
          <p:nvPr/>
        </p:nvSpPr>
        <p:spPr>
          <a:xfrm>
            <a:off x="3131840" y="3501008"/>
            <a:ext cx="2656496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tr-TR" sz="6000" b="1" dirty="0">
                <a:solidFill>
                  <a:schemeClr val="tx1"/>
                </a:solidFill>
              </a:rPr>
              <a:t>37  000 </a:t>
            </a:r>
            <a:endParaRPr lang="tr-TR" sz="6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755576" y="188640"/>
            <a:ext cx="7772400" cy="965969"/>
          </a:xfrm>
        </p:spPr>
        <p:txBody>
          <a:bodyPr/>
          <a:lstStyle/>
          <a:p>
            <a:r>
              <a:rPr lang="tr-TR" b="1" dirty="0">
                <a:solidFill>
                  <a:srgbClr val="FF0000"/>
                </a:solidFill>
              </a:rPr>
              <a:t>2. SORU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683568" y="1340768"/>
            <a:ext cx="7848872" cy="5040560"/>
          </a:xfrm>
        </p:spPr>
        <p:txBody>
          <a:bodyPr>
            <a:noAutofit/>
          </a:bodyPr>
          <a:lstStyle/>
          <a:p>
            <a:r>
              <a:rPr lang="tr-TR" sz="4800" b="1" dirty="0">
                <a:solidFill>
                  <a:schemeClr val="tx1"/>
                </a:solidFill>
              </a:rPr>
              <a:t>Hangi sayının birler bölüğünde 350 vardır? </a:t>
            </a:r>
          </a:p>
          <a:p>
            <a:endParaRPr lang="tr-TR" sz="4800" b="1" dirty="0">
              <a:solidFill>
                <a:schemeClr val="tx1"/>
              </a:solidFill>
            </a:endParaRPr>
          </a:p>
          <a:p>
            <a:pPr marL="742950" indent="-742950">
              <a:buClr>
                <a:srgbClr val="FF0000"/>
              </a:buClr>
              <a:buAutoNum type="alphaUcPeriod"/>
            </a:pPr>
            <a:r>
              <a:rPr lang="tr-TR" sz="4800" b="1" dirty="0">
                <a:solidFill>
                  <a:schemeClr val="tx1"/>
                </a:solidFill>
              </a:rPr>
              <a:t>275350</a:t>
            </a:r>
          </a:p>
          <a:p>
            <a:pPr marL="742950" indent="-742950">
              <a:buClr>
                <a:srgbClr val="FF0000"/>
              </a:buClr>
              <a:buAutoNum type="alphaUcPeriod"/>
            </a:pPr>
            <a:r>
              <a:rPr lang="tr-TR" sz="4800" b="1" dirty="0">
                <a:solidFill>
                  <a:schemeClr val="tx1"/>
                </a:solidFill>
              </a:rPr>
              <a:t>350275</a:t>
            </a:r>
          </a:p>
          <a:p>
            <a:pPr marL="742950" indent="-742950">
              <a:buClr>
                <a:srgbClr val="FF0000"/>
              </a:buClr>
              <a:buAutoNum type="alphaUcPeriod"/>
            </a:pPr>
            <a:r>
              <a:rPr lang="tr-TR" sz="4800" b="1" dirty="0">
                <a:solidFill>
                  <a:schemeClr val="tx1"/>
                </a:solidFill>
              </a:rPr>
              <a:t>305725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67544" y="1484784"/>
            <a:ext cx="8229600" cy="1143000"/>
          </a:xfrm>
        </p:spPr>
        <p:txBody>
          <a:bodyPr>
            <a:noAutofit/>
          </a:bodyPr>
          <a:lstStyle/>
          <a:p>
            <a:r>
              <a:rPr lang="tr-TR" sz="9600" dirty="0"/>
              <a:t>A</a:t>
            </a:r>
          </a:p>
        </p:txBody>
      </p:sp>
      <p:sp>
        <p:nvSpPr>
          <p:cNvPr id="4" name="3 Dikdörtgen"/>
          <p:cNvSpPr/>
          <p:nvPr/>
        </p:nvSpPr>
        <p:spPr>
          <a:xfrm>
            <a:off x="2987824" y="4221088"/>
            <a:ext cx="2696572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742950" indent="-742950"/>
            <a:r>
              <a:rPr lang="tr-TR" sz="6000" b="1" dirty="0">
                <a:solidFill>
                  <a:schemeClr val="tx1"/>
                </a:solidFill>
              </a:rPr>
              <a:t>275 350</a:t>
            </a:r>
            <a:endParaRPr lang="tr-TR" b="1" dirty="0">
              <a:solidFill>
                <a:schemeClr val="tx1"/>
              </a:solidFill>
            </a:endParaRPr>
          </a:p>
        </p:txBody>
      </p:sp>
      <p:sp>
        <p:nvSpPr>
          <p:cNvPr id="5" name="4 Metin kutusu"/>
          <p:cNvSpPr txBox="1"/>
          <p:nvPr/>
        </p:nvSpPr>
        <p:spPr>
          <a:xfrm>
            <a:off x="4427984" y="3501008"/>
            <a:ext cx="1264496" cy="89255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tr-TR" sz="2800" b="1" dirty="0">
                <a:solidFill>
                  <a:srgbClr val="C00000"/>
                </a:solidFill>
              </a:rPr>
              <a:t>BİR</a:t>
            </a:r>
            <a:r>
              <a:rPr lang="tr-TR" sz="2800" dirty="0">
                <a:solidFill>
                  <a:srgbClr val="C00000"/>
                </a:solidFill>
              </a:rPr>
              <a:t>LER </a:t>
            </a:r>
            <a:r>
              <a:rPr lang="tr-TR" sz="2400" dirty="0">
                <a:solidFill>
                  <a:srgbClr val="C00000"/>
                </a:solidFill>
              </a:rPr>
              <a:t>BÖLÜĞÜ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755576" y="332656"/>
            <a:ext cx="7772400" cy="1470025"/>
          </a:xfrm>
        </p:spPr>
        <p:txBody>
          <a:bodyPr/>
          <a:lstStyle/>
          <a:p>
            <a:r>
              <a:rPr lang="tr-TR" b="1" dirty="0">
                <a:solidFill>
                  <a:srgbClr val="FF0000"/>
                </a:solidFill>
              </a:rPr>
              <a:t>3. SORU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683568" y="1772816"/>
            <a:ext cx="7848872" cy="3960440"/>
          </a:xfrm>
        </p:spPr>
        <p:txBody>
          <a:bodyPr>
            <a:normAutofit fontScale="92500" lnSpcReduction="20000"/>
          </a:bodyPr>
          <a:lstStyle/>
          <a:p>
            <a:r>
              <a:rPr lang="tr-TR" sz="4800" b="1" dirty="0">
                <a:solidFill>
                  <a:schemeClr val="tx1"/>
                </a:solidFill>
              </a:rPr>
              <a:t>6 basamaklı bir sayıda kaç bölük vardır?</a:t>
            </a:r>
          </a:p>
          <a:p>
            <a:endParaRPr lang="tr-TR" sz="4800" b="1" dirty="0">
              <a:solidFill>
                <a:schemeClr val="tx1"/>
              </a:solidFill>
            </a:endParaRPr>
          </a:p>
          <a:p>
            <a:pPr marL="742950" indent="-742950">
              <a:buClr>
                <a:srgbClr val="FF0000"/>
              </a:buClr>
              <a:buAutoNum type="alphaUcPeriod"/>
            </a:pPr>
            <a:r>
              <a:rPr lang="tr-TR" sz="4800" b="1" dirty="0">
                <a:solidFill>
                  <a:schemeClr val="tx1"/>
                </a:solidFill>
              </a:rPr>
              <a:t>1</a:t>
            </a:r>
          </a:p>
          <a:p>
            <a:pPr marL="742950" indent="-742950">
              <a:buClr>
                <a:srgbClr val="FF0000"/>
              </a:buClr>
              <a:buAutoNum type="alphaUcPeriod"/>
            </a:pPr>
            <a:r>
              <a:rPr lang="tr-TR" sz="4800" b="1" dirty="0">
                <a:solidFill>
                  <a:schemeClr val="tx1"/>
                </a:solidFill>
              </a:rPr>
              <a:t>2</a:t>
            </a:r>
          </a:p>
          <a:p>
            <a:pPr marL="742950" indent="-742950">
              <a:buClr>
                <a:srgbClr val="FF0000"/>
              </a:buClr>
              <a:buAutoNum type="alphaUcPeriod"/>
            </a:pPr>
            <a:r>
              <a:rPr lang="tr-TR" sz="4800" b="1" dirty="0">
                <a:solidFill>
                  <a:schemeClr val="tx1"/>
                </a:solidFill>
              </a:rPr>
              <a:t>3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67544" y="1484784"/>
            <a:ext cx="8229600" cy="1368152"/>
          </a:xfrm>
        </p:spPr>
        <p:txBody>
          <a:bodyPr>
            <a:noAutofit/>
          </a:bodyPr>
          <a:lstStyle/>
          <a:p>
            <a:r>
              <a:rPr lang="tr-TR" sz="9600" dirty="0"/>
              <a:t>B</a:t>
            </a:r>
            <a:br>
              <a:rPr lang="tr-TR" sz="9600" dirty="0"/>
            </a:br>
            <a:r>
              <a:rPr lang="tr-TR" b="1" dirty="0"/>
              <a:t>İki bölük vardır.</a:t>
            </a:r>
            <a:br>
              <a:rPr lang="tr-TR" sz="9600" b="1" dirty="0"/>
            </a:br>
            <a:endParaRPr lang="tr-TR" sz="9600" b="1" dirty="0"/>
          </a:p>
        </p:txBody>
      </p:sp>
      <p:sp>
        <p:nvSpPr>
          <p:cNvPr id="4" name="3 Dikdörtgen"/>
          <p:cNvSpPr/>
          <p:nvPr/>
        </p:nvSpPr>
        <p:spPr>
          <a:xfrm>
            <a:off x="3059832" y="4077072"/>
            <a:ext cx="2871299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742950" indent="-742950"/>
            <a:r>
              <a:rPr lang="tr-TR" sz="6000" b="1" dirty="0">
                <a:solidFill>
                  <a:schemeClr val="tx1"/>
                </a:solidFill>
              </a:rPr>
              <a:t>356  854</a:t>
            </a:r>
            <a:endParaRPr lang="tr-TR" b="1" dirty="0">
              <a:solidFill>
                <a:schemeClr val="tx1"/>
              </a:solidFill>
            </a:endParaRPr>
          </a:p>
        </p:txBody>
      </p:sp>
      <p:sp>
        <p:nvSpPr>
          <p:cNvPr id="5" name="4 Metin kutusu"/>
          <p:cNvSpPr txBox="1"/>
          <p:nvPr/>
        </p:nvSpPr>
        <p:spPr>
          <a:xfrm>
            <a:off x="4644008" y="3356992"/>
            <a:ext cx="1264496" cy="89255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tr-TR" sz="2800" b="1" dirty="0">
                <a:solidFill>
                  <a:srgbClr val="C00000"/>
                </a:solidFill>
              </a:rPr>
              <a:t>BİR</a:t>
            </a:r>
            <a:r>
              <a:rPr lang="tr-TR" sz="2800" dirty="0">
                <a:solidFill>
                  <a:srgbClr val="C00000"/>
                </a:solidFill>
              </a:rPr>
              <a:t>LER </a:t>
            </a:r>
            <a:r>
              <a:rPr lang="tr-TR" sz="2400" dirty="0">
                <a:solidFill>
                  <a:srgbClr val="C00000"/>
                </a:solidFill>
              </a:rPr>
              <a:t>BÖLÜĞÜ</a:t>
            </a:r>
          </a:p>
        </p:txBody>
      </p:sp>
      <p:sp>
        <p:nvSpPr>
          <p:cNvPr id="6" name="5 Metin kutusu"/>
          <p:cNvSpPr txBox="1"/>
          <p:nvPr/>
        </p:nvSpPr>
        <p:spPr>
          <a:xfrm>
            <a:off x="2915816" y="3356992"/>
            <a:ext cx="1264496" cy="892552"/>
          </a:xfrm>
          <a:prstGeom prst="rect">
            <a:avLst/>
          </a:prstGeom>
          <a:solidFill>
            <a:srgbClr val="FFFF57"/>
          </a:solidFill>
        </p:spPr>
        <p:txBody>
          <a:bodyPr wrap="square" rtlCol="0">
            <a:spAutoFit/>
          </a:bodyPr>
          <a:lstStyle/>
          <a:p>
            <a:r>
              <a:rPr lang="tr-TR" sz="2800" b="1" dirty="0"/>
              <a:t>BİN</a:t>
            </a:r>
            <a:r>
              <a:rPr lang="tr-TR" sz="2800" dirty="0"/>
              <a:t>LER </a:t>
            </a:r>
            <a:r>
              <a:rPr lang="tr-TR" sz="2400" dirty="0"/>
              <a:t>BÖLÜĞÜ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755576" y="332656"/>
            <a:ext cx="7772400" cy="1470025"/>
          </a:xfrm>
        </p:spPr>
        <p:txBody>
          <a:bodyPr/>
          <a:lstStyle/>
          <a:p>
            <a:r>
              <a:rPr lang="tr-TR" b="1" dirty="0">
                <a:solidFill>
                  <a:srgbClr val="FF0000"/>
                </a:solidFill>
              </a:rPr>
              <a:t>4. SORU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683568" y="1772816"/>
            <a:ext cx="7848872" cy="3960440"/>
          </a:xfrm>
        </p:spPr>
        <p:txBody>
          <a:bodyPr>
            <a:normAutofit fontScale="92500" lnSpcReduction="20000"/>
          </a:bodyPr>
          <a:lstStyle/>
          <a:p>
            <a:r>
              <a:rPr lang="tr-TR" sz="4400" b="1" dirty="0">
                <a:solidFill>
                  <a:schemeClr val="tx1"/>
                </a:solidFill>
              </a:rPr>
              <a:t>İki bölüklü en küçük doğal sayı aşağıdakilerden hangisidir?</a:t>
            </a:r>
          </a:p>
          <a:p>
            <a:endParaRPr lang="tr-TR" sz="4400" b="1" dirty="0">
              <a:solidFill>
                <a:schemeClr val="tx1"/>
              </a:solidFill>
            </a:endParaRP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4400" b="1" dirty="0">
                <a:solidFill>
                  <a:schemeClr val="tx1"/>
                </a:solidFill>
              </a:rPr>
              <a:t>10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4400" b="1" dirty="0">
                <a:solidFill>
                  <a:schemeClr val="tx1"/>
                </a:solidFill>
              </a:rPr>
              <a:t>10000</a:t>
            </a:r>
          </a:p>
          <a:p>
            <a:pPr marL="742950" indent="-742950" algn="l">
              <a:buClr>
                <a:srgbClr val="FF0000"/>
              </a:buClr>
              <a:buAutoNum type="alphaUcPeriod"/>
            </a:pPr>
            <a:r>
              <a:rPr lang="tr-TR" sz="4400" b="1" dirty="0">
                <a:solidFill>
                  <a:schemeClr val="tx1"/>
                </a:solidFill>
              </a:rPr>
              <a:t>1000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67544" y="836712"/>
            <a:ext cx="8229600" cy="1008112"/>
          </a:xfrm>
        </p:spPr>
        <p:txBody>
          <a:bodyPr>
            <a:noAutofit/>
          </a:bodyPr>
          <a:lstStyle/>
          <a:p>
            <a:r>
              <a:rPr lang="tr-TR" sz="9600" dirty="0"/>
              <a:t>C</a:t>
            </a:r>
            <a:endParaRPr lang="tr-TR" sz="9600" b="1" dirty="0"/>
          </a:p>
        </p:txBody>
      </p:sp>
      <p:sp>
        <p:nvSpPr>
          <p:cNvPr id="4" name="3 Dikdörtgen"/>
          <p:cNvSpPr/>
          <p:nvPr/>
        </p:nvSpPr>
        <p:spPr>
          <a:xfrm>
            <a:off x="3419872" y="3140968"/>
            <a:ext cx="2376264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42950" indent="-742950"/>
            <a:r>
              <a:rPr lang="tr-TR" sz="6000" b="1" dirty="0">
                <a:solidFill>
                  <a:schemeClr val="tx1"/>
                </a:solidFill>
              </a:rPr>
              <a:t>1 000</a:t>
            </a:r>
            <a:endParaRPr lang="tr-TR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is Teması">
  <a:themeElements>
    <a:clrScheme name="Ofis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s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is Teması">
  <a:themeElements>
    <a:clrScheme name="Ofis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s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i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801</TotalTime>
  <Words>363</Words>
  <Application>Microsoft Office PowerPoint</Application>
  <PresentationFormat>Ekran Gösterisi (4:3)</PresentationFormat>
  <Paragraphs>106</Paragraphs>
  <Slides>23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Slayt Başlıkları</vt:lpstr>
      </vt:variant>
      <vt:variant>
        <vt:i4>23</vt:i4>
      </vt:variant>
    </vt:vector>
  </HeadingPairs>
  <TitlesOfParts>
    <vt:vector size="24" baseType="lpstr">
      <vt:lpstr>Ofis Teması</vt:lpstr>
      <vt:lpstr>BÖLÜK VE BASAMAK SORULARI</vt:lpstr>
      <vt:lpstr>1. SORU</vt:lpstr>
      <vt:lpstr>A</vt:lpstr>
      <vt:lpstr>2. SORU</vt:lpstr>
      <vt:lpstr>A</vt:lpstr>
      <vt:lpstr>3. SORU</vt:lpstr>
      <vt:lpstr>B İki bölük vardır. </vt:lpstr>
      <vt:lpstr>4. SORU</vt:lpstr>
      <vt:lpstr>C</vt:lpstr>
      <vt:lpstr>5. SORU</vt:lpstr>
      <vt:lpstr>B</vt:lpstr>
      <vt:lpstr>6. SORU</vt:lpstr>
      <vt:lpstr>C</vt:lpstr>
      <vt:lpstr>7. SORU</vt:lpstr>
      <vt:lpstr>B</vt:lpstr>
      <vt:lpstr>8. SORU</vt:lpstr>
      <vt:lpstr>A</vt:lpstr>
      <vt:lpstr>9. SORU</vt:lpstr>
      <vt:lpstr>B</vt:lpstr>
      <vt:lpstr>10. SORU</vt:lpstr>
      <vt:lpstr>C</vt:lpstr>
      <vt:lpstr>11. SORU</vt:lpstr>
      <vt:lpstr>A</vt:lpstr>
    </vt:vector>
  </TitlesOfParts>
  <Company>Silentall.Com Team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 SORU</dc:title>
  <dc:creator>Misafir</dc:creator>
  <cp:lastModifiedBy>Hasan Ayık</cp:lastModifiedBy>
  <cp:revision>47</cp:revision>
  <dcterms:created xsi:type="dcterms:W3CDTF">2020-09-26T19:00:22Z</dcterms:created>
  <dcterms:modified xsi:type="dcterms:W3CDTF">2020-09-27T11:28:04Z</dcterms:modified>
</cp:coreProperties>
</file>

<file path=docProps/thumbnail.jpeg>
</file>