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5" r:id="rId19"/>
    <p:sldId id="274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253" y="1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presProps" Target="pres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79267-EB7D-4F14-A230-C4A0E3F11E2E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D8F3F-65CE-4773-9958-8C0880238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53890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/>
              <a:t>www.egitimhane.com</a:t>
            </a:r>
            <a:r>
              <a:rPr lang="tr-TR" baseline="0"/>
              <a:t> 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D8F3F-65CE-4773-9958-8C0880238235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01731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E6B-3727-4197-90B6-E30315EB845B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F0733-B4A2-4728-B901-049440A7D04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E6B-3727-4197-90B6-E30315EB845B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F0733-B4A2-4728-B901-049440A7D04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E6B-3727-4197-90B6-E30315EB845B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F0733-B4A2-4728-B901-049440A7D04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E6B-3727-4197-90B6-E30315EB845B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F0733-B4A2-4728-B901-049440A7D04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E6B-3727-4197-90B6-E30315EB845B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F0733-B4A2-4728-B901-049440A7D04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E6B-3727-4197-90B6-E30315EB845B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F0733-B4A2-4728-B901-049440A7D04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E6B-3727-4197-90B6-E30315EB845B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F0733-B4A2-4728-B901-049440A7D04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E6B-3727-4197-90B6-E30315EB845B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F0733-B4A2-4728-B901-049440A7D04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E6B-3727-4197-90B6-E30315EB845B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F0733-B4A2-4728-B901-049440A7D04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E6B-3727-4197-90B6-E30315EB845B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F0733-B4A2-4728-B901-049440A7D04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40E6B-3727-4197-90B6-E30315EB845B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F0733-B4A2-4728-B901-049440A7D041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40E6B-3727-4197-90B6-E30315EB845B}" type="datetimeFigureOut">
              <a:rPr lang="tr-TR" smtClean="0"/>
              <a:t>27.09.2020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F0733-B4A2-4728-B901-049440A7D041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0"/>
              </a:schemeClr>
            </a:gs>
            <a:gs pos="0">
              <a:schemeClr val="accent3">
                <a:lumMod val="75000"/>
              </a:schemeClr>
            </a:gs>
            <a:gs pos="0">
              <a:schemeClr val="accent3">
                <a:lumMod val="75000"/>
              </a:schemeClr>
            </a:gs>
            <a:gs pos="17999">
              <a:schemeClr val="accent3">
                <a:lumMod val="60000"/>
                <a:lumOff val="40000"/>
              </a:schemeClr>
            </a:gs>
            <a:gs pos="17999">
              <a:schemeClr val="accent1">
                <a:lumMod val="60000"/>
                <a:lumOff val="40000"/>
              </a:schemeClr>
            </a:gs>
            <a:gs pos="17999">
              <a:schemeClr val="accent1">
                <a:lumMod val="60000"/>
                <a:lumOff val="40000"/>
              </a:schemeClr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71600" y="2276872"/>
            <a:ext cx="7772400" cy="1470025"/>
          </a:xfrm>
        </p:spPr>
        <p:txBody>
          <a:bodyPr>
            <a:noAutofit/>
          </a:bodyPr>
          <a:lstStyle/>
          <a:p>
            <a:r>
              <a:rPr lang="tr-TR" sz="10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BÖLÜK VE BASAMAK SORULARI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86409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5. SORU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848872" cy="5328592"/>
          </a:xfrm>
        </p:spPr>
        <p:txBody>
          <a:bodyPr>
            <a:normAutofit fontScale="70000" lnSpcReduction="20000"/>
          </a:bodyPr>
          <a:lstStyle/>
          <a:p>
            <a:r>
              <a:rPr lang="tr-TR" sz="5400" b="1" dirty="0">
                <a:solidFill>
                  <a:schemeClr val="tx1"/>
                </a:solidFill>
              </a:rPr>
              <a:t>A37 87B sayısının binler bölüğündeki rakamların toplamı 13 , birler bölüğündeki rakamların toplamı ise 19 dur.</a:t>
            </a:r>
          </a:p>
          <a:p>
            <a:r>
              <a:rPr lang="tr-TR" sz="5400" b="1" dirty="0">
                <a:solidFill>
                  <a:schemeClr val="tx1"/>
                </a:solidFill>
              </a:rPr>
              <a:t>Buna göre A + B kaçtır?</a:t>
            </a:r>
          </a:p>
          <a:p>
            <a:endParaRPr lang="tr-TR" sz="5400" b="1" dirty="0">
              <a:solidFill>
                <a:schemeClr val="tx1"/>
              </a:solidFill>
            </a:endParaRP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5400" b="1" dirty="0">
                <a:solidFill>
                  <a:schemeClr val="tx1"/>
                </a:solidFill>
              </a:rPr>
              <a:t>13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5400" b="1" dirty="0">
                <a:solidFill>
                  <a:schemeClr val="tx1"/>
                </a:solidFill>
              </a:rPr>
              <a:t>7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5400" b="1" dirty="0">
                <a:solidFill>
                  <a:schemeClr val="tx1"/>
                </a:solidFill>
              </a:rPr>
              <a:t>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08112"/>
          </a:xfrm>
        </p:spPr>
        <p:txBody>
          <a:bodyPr>
            <a:noAutofit/>
          </a:bodyPr>
          <a:lstStyle/>
          <a:p>
            <a:r>
              <a:rPr lang="tr-TR" sz="9600" dirty="0"/>
              <a:t>B</a:t>
            </a:r>
            <a:endParaRPr lang="tr-TR" sz="9600" b="1" dirty="0"/>
          </a:p>
        </p:txBody>
      </p:sp>
      <p:sp>
        <p:nvSpPr>
          <p:cNvPr id="4" name="3 Dikdörtgen"/>
          <p:cNvSpPr/>
          <p:nvPr/>
        </p:nvSpPr>
        <p:spPr>
          <a:xfrm>
            <a:off x="251520" y="2132856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tr-TR" sz="6000" b="1" dirty="0">
                <a:solidFill>
                  <a:srgbClr val="FF0000"/>
                </a:solidFill>
              </a:rPr>
              <a:t>A</a:t>
            </a:r>
            <a:r>
              <a:rPr lang="tr-TR" sz="6000" b="1" dirty="0">
                <a:solidFill>
                  <a:schemeClr val="tx1"/>
                </a:solidFill>
              </a:rPr>
              <a:t>37 87</a:t>
            </a:r>
            <a:r>
              <a:rPr lang="tr-TR" sz="6000" b="1" dirty="0">
                <a:solidFill>
                  <a:srgbClr val="00B0F0"/>
                </a:solidFill>
              </a:rPr>
              <a:t>B</a:t>
            </a:r>
          </a:p>
          <a:p>
            <a:pPr marL="742950" indent="-742950"/>
            <a:r>
              <a:rPr lang="tr-TR" sz="5400" b="1" dirty="0"/>
              <a:t>3 + 7 = 10     13 – 10 = 3  </a:t>
            </a:r>
            <a:r>
              <a:rPr lang="tr-TR" sz="5400" b="1" dirty="0">
                <a:solidFill>
                  <a:srgbClr val="FF0000"/>
                </a:solidFill>
              </a:rPr>
              <a:t>A</a:t>
            </a:r>
            <a:r>
              <a:rPr lang="tr-TR" sz="5400" b="1" dirty="0"/>
              <a:t>=3</a:t>
            </a:r>
          </a:p>
          <a:p>
            <a:pPr marL="742950" indent="-742950"/>
            <a:r>
              <a:rPr lang="tr-TR" sz="5400" b="1" dirty="0"/>
              <a:t>8 + 7 = 15     19 – 15 = 4  </a:t>
            </a:r>
            <a:r>
              <a:rPr lang="tr-TR" sz="5400" b="1" dirty="0">
                <a:solidFill>
                  <a:srgbClr val="00B0F0"/>
                </a:solidFill>
              </a:rPr>
              <a:t>B</a:t>
            </a:r>
            <a:r>
              <a:rPr lang="tr-TR" sz="5400" b="1" dirty="0"/>
              <a:t> =4</a:t>
            </a:r>
          </a:p>
          <a:p>
            <a:pPr marL="742950" indent="-742950"/>
            <a:r>
              <a:rPr lang="tr-TR" sz="5400" b="1" dirty="0">
                <a:solidFill>
                  <a:srgbClr val="FF0000"/>
                </a:solidFill>
              </a:rPr>
              <a:t>A</a:t>
            </a:r>
            <a:r>
              <a:rPr lang="tr-TR" sz="5400" b="1" dirty="0">
                <a:solidFill>
                  <a:schemeClr val="tx1"/>
                </a:solidFill>
              </a:rPr>
              <a:t>+</a:t>
            </a:r>
            <a:r>
              <a:rPr lang="tr-TR" sz="5400" b="1" dirty="0">
                <a:solidFill>
                  <a:srgbClr val="00B0F0"/>
                </a:solidFill>
              </a:rPr>
              <a:t>B</a:t>
            </a:r>
            <a:r>
              <a:rPr lang="tr-TR" sz="5400" b="1" dirty="0">
                <a:solidFill>
                  <a:schemeClr val="tx1"/>
                </a:solidFill>
              </a:rPr>
              <a:t> = 7</a:t>
            </a:r>
          </a:p>
          <a:p>
            <a:pPr marL="742950" indent="-742950"/>
            <a:endParaRPr lang="tr-T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86409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6. SORU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755576" y="1124744"/>
            <a:ext cx="7848872" cy="5544616"/>
          </a:xfrm>
        </p:spPr>
        <p:txBody>
          <a:bodyPr>
            <a:noAutofit/>
          </a:bodyPr>
          <a:lstStyle/>
          <a:p>
            <a:r>
              <a:rPr lang="tr-TR" sz="3600" b="1" dirty="0">
                <a:solidFill>
                  <a:schemeClr val="tx1"/>
                </a:solidFill>
              </a:rPr>
              <a:t>23A 76B sayısının binler bölüğündeki rakamların toplamı 11 , birler bölüğündeki rakamların toplamı ise 19 dur.</a:t>
            </a:r>
          </a:p>
          <a:p>
            <a:r>
              <a:rPr lang="tr-TR" sz="3600" b="1" dirty="0">
                <a:solidFill>
                  <a:schemeClr val="tx1"/>
                </a:solidFill>
              </a:rPr>
              <a:t>Buna göre A + B kaçtır?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13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11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12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08112"/>
          </a:xfrm>
        </p:spPr>
        <p:txBody>
          <a:bodyPr>
            <a:noAutofit/>
          </a:bodyPr>
          <a:lstStyle/>
          <a:p>
            <a:r>
              <a:rPr lang="tr-TR" sz="9600" dirty="0"/>
              <a:t>C</a:t>
            </a:r>
            <a:endParaRPr lang="tr-TR" sz="9600" b="1" dirty="0"/>
          </a:p>
        </p:txBody>
      </p:sp>
      <p:sp>
        <p:nvSpPr>
          <p:cNvPr id="4" name="3 Dikdörtgen"/>
          <p:cNvSpPr/>
          <p:nvPr/>
        </p:nvSpPr>
        <p:spPr>
          <a:xfrm>
            <a:off x="251520" y="2132856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tr-TR" sz="6000" b="1" dirty="0">
                <a:solidFill>
                  <a:schemeClr val="tx1"/>
                </a:solidFill>
              </a:rPr>
              <a:t>23</a:t>
            </a:r>
            <a:r>
              <a:rPr lang="tr-TR" sz="6000" b="1" dirty="0">
                <a:solidFill>
                  <a:srgbClr val="00B050"/>
                </a:solidFill>
              </a:rPr>
              <a:t>A</a:t>
            </a:r>
            <a:r>
              <a:rPr lang="tr-TR" sz="6000" b="1" dirty="0">
                <a:solidFill>
                  <a:schemeClr val="tx1"/>
                </a:solidFill>
              </a:rPr>
              <a:t> 76</a:t>
            </a:r>
            <a:r>
              <a:rPr lang="tr-TR" sz="6000" b="1" dirty="0">
                <a:solidFill>
                  <a:srgbClr val="7030A0"/>
                </a:solidFill>
              </a:rPr>
              <a:t>B</a:t>
            </a:r>
            <a:r>
              <a:rPr lang="tr-TR" sz="6000" b="1" dirty="0">
                <a:solidFill>
                  <a:schemeClr val="tx1"/>
                </a:solidFill>
              </a:rPr>
              <a:t> </a:t>
            </a:r>
          </a:p>
          <a:p>
            <a:pPr marL="742950" indent="-742950"/>
            <a:r>
              <a:rPr lang="tr-TR" sz="5400" b="1" dirty="0"/>
              <a:t>2 + 3 = 5     11 – 5 = 6  </a:t>
            </a:r>
            <a:r>
              <a:rPr lang="tr-TR" sz="5400" b="1" dirty="0">
                <a:solidFill>
                  <a:srgbClr val="00B050"/>
                </a:solidFill>
              </a:rPr>
              <a:t>A</a:t>
            </a:r>
            <a:r>
              <a:rPr lang="tr-TR" sz="5400" b="1" dirty="0"/>
              <a:t>=6</a:t>
            </a:r>
          </a:p>
          <a:p>
            <a:pPr marL="742950" indent="-742950"/>
            <a:r>
              <a:rPr lang="tr-TR" sz="5400" b="1" dirty="0"/>
              <a:t>7 + 6 = 13     19 – 13 = 6  </a:t>
            </a:r>
            <a:r>
              <a:rPr lang="tr-TR" sz="5400" b="1" dirty="0">
                <a:solidFill>
                  <a:srgbClr val="7030A0"/>
                </a:solidFill>
              </a:rPr>
              <a:t>B</a:t>
            </a:r>
            <a:r>
              <a:rPr lang="tr-TR" sz="5400" b="1" dirty="0"/>
              <a:t> =6</a:t>
            </a:r>
          </a:p>
          <a:p>
            <a:pPr marL="742950" indent="-742950"/>
            <a:r>
              <a:rPr lang="tr-TR" sz="5400" b="1" dirty="0">
                <a:solidFill>
                  <a:srgbClr val="00B050"/>
                </a:solidFill>
              </a:rPr>
              <a:t>A</a:t>
            </a:r>
            <a:r>
              <a:rPr lang="tr-TR" sz="5400" b="1" dirty="0">
                <a:solidFill>
                  <a:schemeClr val="tx1"/>
                </a:solidFill>
              </a:rPr>
              <a:t>+</a:t>
            </a:r>
            <a:r>
              <a:rPr lang="tr-TR" sz="5400" b="1" dirty="0">
                <a:solidFill>
                  <a:srgbClr val="7030A0"/>
                </a:solidFill>
              </a:rPr>
              <a:t>B</a:t>
            </a:r>
            <a:r>
              <a:rPr lang="tr-TR" sz="5400" b="1" dirty="0">
                <a:solidFill>
                  <a:schemeClr val="tx1"/>
                </a:solidFill>
              </a:rPr>
              <a:t> = 12</a:t>
            </a:r>
          </a:p>
          <a:p>
            <a:pPr marL="742950" indent="-742950"/>
            <a:endParaRPr lang="tr-T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86409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7. SORU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755576" y="1124744"/>
            <a:ext cx="7848872" cy="5544616"/>
          </a:xfrm>
        </p:spPr>
        <p:txBody>
          <a:bodyPr>
            <a:noAutofit/>
          </a:bodyPr>
          <a:lstStyle/>
          <a:p>
            <a:r>
              <a:rPr lang="tr-TR" sz="4400" b="1" dirty="0">
                <a:solidFill>
                  <a:schemeClr val="tx1"/>
                </a:solidFill>
              </a:rPr>
              <a:t>Binler bölüğünde 7 olan en küçük doğal sayı kaçtır?</a:t>
            </a:r>
            <a:r>
              <a:rPr lang="tr-TR" sz="3600" dirty="0"/>
              <a:t> </a:t>
            </a:r>
          </a:p>
          <a:p>
            <a:endParaRPr lang="tr-TR" sz="3600" b="1" dirty="0">
              <a:solidFill>
                <a:schemeClr val="tx1"/>
              </a:solidFill>
            </a:endParaRP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1107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7000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1000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08112"/>
          </a:xfrm>
        </p:spPr>
        <p:txBody>
          <a:bodyPr>
            <a:noAutofit/>
          </a:bodyPr>
          <a:lstStyle/>
          <a:p>
            <a:r>
              <a:rPr lang="tr-TR" sz="9600" dirty="0"/>
              <a:t>B</a:t>
            </a:r>
            <a:endParaRPr lang="tr-TR" sz="9600" b="1" dirty="0"/>
          </a:p>
        </p:txBody>
      </p:sp>
      <p:sp>
        <p:nvSpPr>
          <p:cNvPr id="4" name="3 Dikdörtgen"/>
          <p:cNvSpPr/>
          <p:nvPr/>
        </p:nvSpPr>
        <p:spPr>
          <a:xfrm>
            <a:off x="251520" y="2132856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tr-TR" sz="5400" b="1" dirty="0">
                <a:solidFill>
                  <a:schemeClr val="tx1"/>
                </a:solidFill>
              </a:rPr>
              <a:t>En küçüğü 7000’dir. Çünkü binler bölüğüne bakınca:</a:t>
            </a:r>
          </a:p>
          <a:p>
            <a:pPr marL="742950" indent="-742950"/>
            <a:endParaRPr lang="tr-TR" sz="5400" b="1" dirty="0">
              <a:solidFill>
                <a:schemeClr val="tx1"/>
              </a:solidFill>
            </a:endParaRPr>
          </a:p>
          <a:p>
            <a:pPr marL="742950" indent="-742950" algn="ctr"/>
            <a:r>
              <a:rPr lang="tr-TR" sz="5400" b="1" dirty="0"/>
              <a:t>6 999        -      </a:t>
            </a:r>
            <a:r>
              <a:rPr lang="tr-TR" sz="5400" b="1" dirty="0">
                <a:solidFill>
                  <a:schemeClr val="tx1"/>
                </a:solidFill>
              </a:rPr>
              <a:t> 7 000</a:t>
            </a:r>
          </a:p>
          <a:p>
            <a:pPr marL="742950" indent="-742950"/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5004048" y="3789040"/>
            <a:ext cx="1264496" cy="892552"/>
          </a:xfrm>
          <a:prstGeom prst="rect">
            <a:avLst/>
          </a:prstGeom>
          <a:solidFill>
            <a:srgbClr val="FFFF57"/>
          </a:solidFill>
        </p:spPr>
        <p:txBody>
          <a:bodyPr wrap="square" rtlCol="0">
            <a:spAutoFit/>
          </a:bodyPr>
          <a:lstStyle/>
          <a:p>
            <a:r>
              <a:rPr lang="tr-TR" sz="2800" b="1" dirty="0"/>
              <a:t>BİN</a:t>
            </a:r>
            <a:r>
              <a:rPr lang="tr-TR" sz="2800" dirty="0"/>
              <a:t>LER </a:t>
            </a:r>
            <a:r>
              <a:rPr lang="tr-TR" sz="2400" dirty="0"/>
              <a:t>BÖLÜĞÜ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86409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8. SORU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755576" y="1124744"/>
            <a:ext cx="7848872" cy="5544616"/>
          </a:xfrm>
        </p:spPr>
        <p:txBody>
          <a:bodyPr>
            <a:noAutofit/>
          </a:bodyPr>
          <a:lstStyle/>
          <a:p>
            <a:r>
              <a:rPr lang="tr-TR" sz="4400" b="1" dirty="0">
                <a:solidFill>
                  <a:schemeClr val="tx1"/>
                </a:solidFill>
              </a:rPr>
              <a:t>Yüzler basamağında 5 olan, 6 basamaklı en küçük doğal sayı kaçtır?</a:t>
            </a:r>
            <a:r>
              <a:rPr lang="tr-TR" sz="3600" dirty="0"/>
              <a:t> </a:t>
            </a:r>
          </a:p>
          <a:p>
            <a:endParaRPr lang="tr-TR" sz="3600" b="1" dirty="0">
              <a:solidFill>
                <a:schemeClr val="tx1"/>
              </a:solidFill>
            </a:endParaRP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100500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105000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500000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368152"/>
          </a:xfrm>
        </p:spPr>
        <p:txBody>
          <a:bodyPr>
            <a:noAutofit/>
          </a:bodyPr>
          <a:lstStyle/>
          <a:p>
            <a:r>
              <a:rPr lang="tr-TR" sz="10000" dirty="0"/>
              <a:t>A</a:t>
            </a:r>
            <a:endParaRPr lang="tr-TR" sz="10000" b="1" dirty="0"/>
          </a:p>
        </p:txBody>
      </p:sp>
      <p:sp>
        <p:nvSpPr>
          <p:cNvPr id="4" name="3 Dikdörtgen"/>
          <p:cNvSpPr/>
          <p:nvPr/>
        </p:nvSpPr>
        <p:spPr>
          <a:xfrm>
            <a:off x="251520" y="2132856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ctr"/>
            <a:r>
              <a:rPr lang="tr-TR" sz="7200" b="1" dirty="0">
                <a:solidFill>
                  <a:schemeClr val="tx1"/>
                </a:solidFill>
              </a:rPr>
              <a:t>100 500</a:t>
            </a:r>
          </a:p>
          <a:p>
            <a:pPr marL="742950" indent="-742950"/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 rot="16200000">
            <a:off x="3376366" y="4480619"/>
            <a:ext cx="2996952" cy="461665"/>
          </a:xfrm>
          <a:prstGeom prst="rect">
            <a:avLst/>
          </a:prstGeom>
          <a:solidFill>
            <a:srgbClr val="FFFF57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/>
              <a:t>Yüzler Basamağı</a:t>
            </a:r>
            <a:endParaRPr lang="tr-T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86409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9. SORU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755576" y="1124744"/>
            <a:ext cx="7848872" cy="5544616"/>
          </a:xfrm>
        </p:spPr>
        <p:txBody>
          <a:bodyPr>
            <a:noAutofit/>
          </a:bodyPr>
          <a:lstStyle/>
          <a:p>
            <a:r>
              <a:rPr lang="tr-TR" sz="4400" b="1" dirty="0">
                <a:solidFill>
                  <a:schemeClr val="tx1"/>
                </a:solidFill>
              </a:rPr>
              <a:t>9, 0, 1, 2, 5 doğal sayılarını birer kez kullanarak oluşturabileceğimiz en küçük altı basamaklı doğal sayı kaçtır?</a:t>
            </a:r>
            <a:r>
              <a:rPr lang="tr-TR" sz="3600" dirty="0"/>
              <a:t> </a:t>
            </a:r>
          </a:p>
          <a:p>
            <a:endParaRPr lang="tr-TR" sz="3600" b="1" dirty="0">
              <a:solidFill>
                <a:schemeClr val="tx1"/>
              </a:solidFill>
            </a:endParaRP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12059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10259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10529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08112"/>
          </a:xfrm>
        </p:spPr>
        <p:txBody>
          <a:bodyPr>
            <a:noAutofit/>
          </a:bodyPr>
          <a:lstStyle/>
          <a:p>
            <a:r>
              <a:rPr lang="tr-TR" sz="9600" dirty="0"/>
              <a:t>B</a:t>
            </a:r>
            <a:endParaRPr lang="tr-TR" sz="9600" b="1" dirty="0"/>
          </a:p>
        </p:txBody>
      </p:sp>
      <p:sp>
        <p:nvSpPr>
          <p:cNvPr id="4" name="3 Dikdörtgen"/>
          <p:cNvSpPr/>
          <p:nvPr/>
        </p:nvSpPr>
        <p:spPr>
          <a:xfrm>
            <a:off x="575048" y="3284984"/>
            <a:ext cx="85689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ctr">
              <a:buClr>
                <a:srgbClr val="FF0000"/>
              </a:buClr>
            </a:pPr>
            <a:r>
              <a:rPr lang="tr-TR" sz="8000" b="1" dirty="0">
                <a:solidFill>
                  <a:schemeClr val="tx1"/>
                </a:solidFill>
              </a:rPr>
              <a:t>10259</a:t>
            </a:r>
            <a:endParaRPr lang="tr-TR" sz="5400" b="1" dirty="0">
              <a:solidFill>
                <a:schemeClr val="tx1"/>
              </a:solidFill>
            </a:endParaRPr>
          </a:p>
          <a:p>
            <a:pPr marL="742950" indent="-742950"/>
            <a:endParaRPr lang="tr-T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1. SORU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7848872" cy="3888432"/>
          </a:xfrm>
        </p:spPr>
        <p:txBody>
          <a:bodyPr>
            <a:noAutofit/>
          </a:bodyPr>
          <a:lstStyle/>
          <a:p>
            <a:r>
              <a:rPr lang="tr-TR" sz="4800" b="1" dirty="0">
                <a:solidFill>
                  <a:schemeClr val="tx1"/>
                </a:solidFill>
              </a:rPr>
              <a:t>37 000 sayısında kaç bölük vardır?</a:t>
            </a:r>
          </a:p>
          <a:p>
            <a:pPr marL="742950" indent="-742950">
              <a:buClr>
                <a:srgbClr val="FF0000"/>
              </a:buClr>
              <a:buAutoNum type="alphaUcPeriod"/>
            </a:pPr>
            <a:r>
              <a:rPr lang="tr-TR" sz="4800" b="1" dirty="0">
                <a:solidFill>
                  <a:schemeClr val="tx1"/>
                </a:solidFill>
              </a:rPr>
              <a:t>İki bölük.</a:t>
            </a:r>
          </a:p>
          <a:p>
            <a:pPr marL="742950" indent="-742950">
              <a:buClr>
                <a:srgbClr val="FF0000"/>
              </a:buClr>
              <a:buAutoNum type="alphaUcPeriod"/>
            </a:pPr>
            <a:r>
              <a:rPr lang="tr-TR" sz="4800" b="1" dirty="0">
                <a:solidFill>
                  <a:schemeClr val="tx1"/>
                </a:solidFill>
              </a:rPr>
              <a:t>Üç bölük</a:t>
            </a:r>
          </a:p>
          <a:p>
            <a:pPr marL="742950" indent="-742950">
              <a:buClr>
                <a:srgbClr val="FF0000"/>
              </a:buClr>
              <a:buAutoNum type="alphaUcPeriod"/>
            </a:pPr>
            <a:r>
              <a:rPr lang="tr-TR" sz="4800" b="1" dirty="0">
                <a:solidFill>
                  <a:schemeClr val="tx1"/>
                </a:solidFill>
              </a:rPr>
              <a:t>Bir bölük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86409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10. SORU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755576" y="1124744"/>
            <a:ext cx="7848872" cy="5544616"/>
          </a:xfrm>
        </p:spPr>
        <p:txBody>
          <a:bodyPr>
            <a:noAutofit/>
          </a:bodyPr>
          <a:lstStyle/>
          <a:p>
            <a:r>
              <a:rPr lang="tr-TR" sz="4400" b="1" dirty="0">
                <a:solidFill>
                  <a:schemeClr val="tx1"/>
                </a:solidFill>
              </a:rPr>
              <a:t>4, 1, 3, 7, 2, 0 doğal sayılarını birer kez kullanarak oluşturabileceğimiz en büyük altı basamaklı </a:t>
            </a:r>
            <a:r>
              <a:rPr lang="tr-TR" sz="4400" b="1" u="sng" dirty="0">
                <a:solidFill>
                  <a:schemeClr val="tx1"/>
                </a:solidFill>
              </a:rPr>
              <a:t>tek doğal sayı</a:t>
            </a:r>
            <a:r>
              <a:rPr lang="tr-TR" sz="4400" b="1" dirty="0">
                <a:solidFill>
                  <a:schemeClr val="tx1"/>
                </a:solidFill>
              </a:rPr>
              <a:t> kaçtır?</a:t>
            </a:r>
            <a:r>
              <a:rPr lang="tr-TR" sz="3600" dirty="0"/>
              <a:t> </a:t>
            </a:r>
          </a:p>
          <a:p>
            <a:endParaRPr lang="tr-TR" sz="3600" b="1" dirty="0">
              <a:solidFill>
                <a:schemeClr val="tx1"/>
              </a:solidFill>
            </a:endParaRP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743102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473201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743201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08112"/>
          </a:xfrm>
        </p:spPr>
        <p:txBody>
          <a:bodyPr>
            <a:noAutofit/>
          </a:bodyPr>
          <a:lstStyle/>
          <a:p>
            <a:r>
              <a:rPr lang="tr-TR" sz="9600" dirty="0"/>
              <a:t>C</a:t>
            </a:r>
            <a:endParaRPr lang="tr-TR" sz="9600" b="1" dirty="0"/>
          </a:p>
        </p:txBody>
      </p:sp>
      <p:sp>
        <p:nvSpPr>
          <p:cNvPr id="4" name="3 Dikdörtgen"/>
          <p:cNvSpPr/>
          <p:nvPr/>
        </p:nvSpPr>
        <p:spPr>
          <a:xfrm>
            <a:off x="575048" y="3284984"/>
            <a:ext cx="85689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ctr">
              <a:buClr>
                <a:srgbClr val="FF0000"/>
              </a:buClr>
            </a:pPr>
            <a:r>
              <a:rPr lang="tr-TR" sz="8000" b="1" dirty="0">
                <a:solidFill>
                  <a:schemeClr val="tx1"/>
                </a:solidFill>
              </a:rPr>
              <a:t>743 201</a:t>
            </a:r>
          </a:p>
          <a:p>
            <a:pPr marL="742950" indent="-742950"/>
            <a:endParaRPr lang="tr-T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86409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11. SORU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755576" y="1124744"/>
            <a:ext cx="7848872" cy="5544616"/>
          </a:xfrm>
        </p:spPr>
        <p:txBody>
          <a:bodyPr>
            <a:noAutofit/>
          </a:bodyPr>
          <a:lstStyle/>
          <a:p>
            <a:r>
              <a:rPr lang="tr-TR" sz="4400" b="1" dirty="0">
                <a:solidFill>
                  <a:schemeClr val="tx1"/>
                </a:solidFill>
              </a:rPr>
              <a:t>En az bir defa kullanılma şartı ile sadece 3 , 0 ve 8 rakamları ile yazılabilecek iki bölüklü en küçük doğal sayı kaçtır?</a:t>
            </a:r>
            <a:endParaRPr lang="tr-TR" sz="3600" b="1" dirty="0">
              <a:solidFill>
                <a:schemeClr val="tx1"/>
              </a:solidFill>
            </a:endParaRP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3008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8003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3600" b="1" dirty="0">
                <a:solidFill>
                  <a:schemeClr val="tx1"/>
                </a:solidFill>
              </a:rPr>
              <a:t>3800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08112"/>
          </a:xfrm>
        </p:spPr>
        <p:txBody>
          <a:bodyPr>
            <a:noAutofit/>
          </a:bodyPr>
          <a:lstStyle/>
          <a:p>
            <a:r>
              <a:rPr lang="tr-TR" sz="9600" dirty="0"/>
              <a:t>A</a:t>
            </a:r>
            <a:endParaRPr lang="tr-TR" sz="9600" b="1" dirty="0"/>
          </a:p>
        </p:txBody>
      </p:sp>
      <p:sp>
        <p:nvSpPr>
          <p:cNvPr id="4" name="3 Dikdörtgen"/>
          <p:cNvSpPr/>
          <p:nvPr/>
        </p:nvSpPr>
        <p:spPr>
          <a:xfrm>
            <a:off x="575048" y="3284984"/>
            <a:ext cx="85689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ctr">
              <a:buClr>
                <a:srgbClr val="FF0000"/>
              </a:buClr>
            </a:pPr>
            <a:r>
              <a:rPr lang="tr-TR" sz="8000" b="1" dirty="0">
                <a:solidFill>
                  <a:schemeClr val="tx1"/>
                </a:solidFill>
              </a:rPr>
              <a:t>3008</a:t>
            </a:r>
          </a:p>
          <a:p>
            <a:pPr marL="742950" indent="-742950"/>
            <a:endParaRPr lang="tr-T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r>
              <a:rPr lang="tr-TR" sz="9600" dirty="0"/>
              <a:t>A</a:t>
            </a:r>
          </a:p>
        </p:txBody>
      </p:sp>
      <p:sp>
        <p:nvSpPr>
          <p:cNvPr id="4" name="3 Metin kutusu"/>
          <p:cNvSpPr txBox="1"/>
          <p:nvPr/>
        </p:nvSpPr>
        <p:spPr>
          <a:xfrm>
            <a:off x="4427984" y="2780928"/>
            <a:ext cx="1264496" cy="8925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C00000"/>
                </a:solidFill>
              </a:rPr>
              <a:t>BİR</a:t>
            </a:r>
            <a:r>
              <a:rPr lang="tr-TR" sz="2800" dirty="0">
                <a:solidFill>
                  <a:srgbClr val="C00000"/>
                </a:solidFill>
              </a:rPr>
              <a:t>LER </a:t>
            </a:r>
            <a:r>
              <a:rPr lang="tr-TR" sz="2400" dirty="0">
                <a:solidFill>
                  <a:srgbClr val="C00000"/>
                </a:solidFill>
              </a:rPr>
              <a:t>BÖLÜĞÜ</a:t>
            </a:r>
          </a:p>
        </p:txBody>
      </p:sp>
      <p:sp>
        <p:nvSpPr>
          <p:cNvPr id="5" name="4 Metin kutusu"/>
          <p:cNvSpPr txBox="1"/>
          <p:nvPr/>
        </p:nvSpPr>
        <p:spPr>
          <a:xfrm>
            <a:off x="2627784" y="2780928"/>
            <a:ext cx="1264496" cy="892552"/>
          </a:xfrm>
          <a:prstGeom prst="rect">
            <a:avLst/>
          </a:prstGeom>
          <a:solidFill>
            <a:srgbClr val="FFFF57"/>
          </a:solidFill>
        </p:spPr>
        <p:txBody>
          <a:bodyPr wrap="square" rtlCol="0">
            <a:spAutoFit/>
          </a:bodyPr>
          <a:lstStyle/>
          <a:p>
            <a:r>
              <a:rPr lang="tr-TR" sz="2800" b="1" dirty="0"/>
              <a:t>BİN</a:t>
            </a:r>
            <a:r>
              <a:rPr lang="tr-TR" sz="2800" dirty="0"/>
              <a:t>LER </a:t>
            </a:r>
            <a:r>
              <a:rPr lang="tr-TR" sz="2400" dirty="0"/>
              <a:t>BÖLÜĞÜ</a:t>
            </a:r>
          </a:p>
        </p:txBody>
      </p:sp>
      <p:sp>
        <p:nvSpPr>
          <p:cNvPr id="6" name="5 Dikdörtgen"/>
          <p:cNvSpPr/>
          <p:nvPr/>
        </p:nvSpPr>
        <p:spPr>
          <a:xfrm>
            <a:off x="3131840" y="3501008"/>
            <a:ext cx="26564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6000" b="1" dirty="0">
                <a:solidFill>
                  <a:schemeClr val="tx1"/>
                </a:solidFill>
              </a:rPr>
              <a:t>37  000 </a:t>
            </a:r>
            <a:endParaRPr lang="tr-TR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965969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2. SORU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83568" y="1340768"/>
            <a:ext cx="7848872" cy="5040560"/>
          </a:xfrm>
        </p:spPr>
        <p:txBody>
          <a:bodyPr>
            <a:noAutofit/>
          </a:bodyPr>
          <a:lstStyle/>
          <a:p>
            <a:r>
              <a:rPr lang="tr-TR" sz="4800" b="1" dirty="0">
                <a:solidFill>
                  <a:schemeClr val="tx1"/>
                </a:solidFill>
              </a:rPr>
              <a:t>Hangi sayının birler bölüğünde 350 vardır? </a:t>
            </a:r>
          </a:p>
          <a:p>
            <a:endParaRPr lang="tr-TR" sz="4800" b="1" dirty="0">
              <a:solidFill>
                <a:schemeClr val="tx1"/>
              </a:solidFill>
            </a:endParaRPr>
          </a:p>
          <a:p>
            <a:pPr marL="742950" indent="-742950">
              <a:buClr>
                <a:srgbClr val="FF0000"/>
              </a:buClr>
              <a:buAutoNum type="alphaUcPeriod"/>
            </a:pPr>
            <a:r>
              <a:rPr lang="tr-TR" sz="4800" b="1" dirty="0">
                <a:solidFill>
                  <a:schemeClr val="tx1"/>
                </a:solidFill>
              </a:rPr>
              <a:t>275350</a:t>
            </a:r>
          </a:p>
          <a:p>
            <a:pPr marL="742950" indent="-742950">
              <a:buClr>
                <a:srgbClr val="FF0000"/>
              </a:buClr>
              <a:buAutoNum type="alphaUcPeriod"/>
            </a:pPr>
            <a:r>
              <a:rPr lang="tr-TR" sz="4800" b="1" dirty="0">
                <a:solidFill>
                  <a:schemeClr val="tx1"/>
                </a:solidFill>
              </a:rPr>
              <a:t>350275</a:t>
            </a:r>
          </a:p>
          <a:p>
            <a:pPr marL="742950" indent="-742950">
              <a:buClr>
                <a:srgbClr val="FF0000"/>
              </a:buClr>
              <a:buAutoNum type="alphaUcPeriod"/>
            </a:pPr>
            <a:r>
              <a:rPr lang="tr-TR" sz="4800" b="1" dirty="0">
                <a:solidFill>
                  <a:schemeClr val="tx1"/>
                </a:solidFill>
              </a:rPr>
              <a:t>305725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Autofit/>
          </a:bodyPr>
          <a:lstStyle/>
          <a:p>
            <a:r>
              <a:rPr lang="tr-TR" sz="9600" dirty="0"/>
              <a:t>A</a:t>
            </a:r>
          </a:p>
        </p:txBody>
      </p:sp>
      <p:sp>
        <p:nvSpPr>
          <p:cNvPr id="4" name="3 Dikdörtgen"/>
          <p:cNvSpPr/>
          <p:nvPr/>
        </p:nvSpPr>
        <p:spPr>
          <a:xfrm>
            <a:off x="2987824" y="4221088"/>
            <a:ext cx="269657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/>
            <a:r>
              <a:rPr lang="tr-TR" sz="6000" b="1" dirty="0">
                <a:solidFill>
                  <a:schemeClr val="tx1"/>
                </a:solidFill>
              </a:rPr>
              <a:t>275 350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4427984" y="3501008"/>
            <a:ext cx="1264496" cy="8925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C00000"/>
                </a:solidFill>
              </a:rPr>
              <a:t>BİR</a:t>
            </a:r>
            <a:r>
              <a:rPr lang="tr-TR" sz="2800" dirty="0">
                <a:solidFill>
                  <a:srgbClr val="C00000"/>
                </a:solidFill>
              </a:rPr>
              <a:t>LER </a:t>
            </a:r>
            <a:r>
              <a:rPr lang="tr-TR" sz="2400" dirty="0">
                <a:solidFill>
                  <a:srgbClr val="C00000"/>
                </a:solidFill>
              </a:rPr>
              <a:t>BÖLÜĞÜ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3. SORU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848872" cy="3960440"/>
          </a:xfrm>
        </p:spPr>
        <p:txBody>
          <a:bodyPr>
            <a:normAutofit fontScale="92500" lnSpcReduction="20000"/>
          </a:bodyPr>
          <a:lstStyle/>
          <a:p>
            <a:r>
              <a:rPr lang="tr-TR" sz="4800" b="1" dirty="0">
                <a:solidFill>
                  <a:schemeClr val="tx1"/>
                </a:solidFill>
              </a:rPr>
              <a:t>6 basamaklı bir sayıda kaç bölük vardır?</a:t>
            </a:r>
          </a:p>
          <a:p>
            <a:endParaRPr lang="tr-TR" sz="4800" b="1" dirty="0">
              <a:solidFill>
                <a:schemeClr val="tx1"/>
              </a:solidFill>
            </a:endParaRPr>
          </a:p>
          <a:p>
            <a:pPr marL="742950" indent="-742950">
              <a:buClr>
                <a:srgbClr val="FF0000"/>
              </a:buClr>
              <a:buAutoNum type="alphaUcPeriod"/>
            </a:pPr>
            <a:r>
              <a:rPr lang="tr-TR" sz="4800" b="1" dirty="0">
                <a:solidFill>
                  <a:schemeClr val="tx1"/>
                </a:solidFill>
              </a:rPr>
              <a:t>1</a:t>
            </a:r>
          </a:p>
          <a:p>
            <a:pPr marL="742950" indent="-742950">
              <a:buClr>
                <a:srgbClr val="FF0000"/>
              </a:buClr>
              <a:buAutoNum type="alphaUcPeriod"/>
            </a:pPr>
            <a:r>
              <a:rPr lang="tr-TR" sz="4800" b="1" dirty="0">
                <a:solidFill>
                  <a:schemeClr val="tx1"/>
                </a:solidFill>
              </a:rPr>
              <a:t>2</a:t>
            </a:r>
          </a:p>
          <a:p>
            <a:pPr marL="742950" indent="-742950">
              <a:buClr>
                <a:srgbClr val="FF0000"/>
              </a:buClr>
              <a:buAutoNum type="alphaUcPeriod"/>
            </a:pPr>
            <a:r>
              <a:rPr lang="tr-TR" sz="4800" b="1" dirty="0">
                <a:solidFill>
                  <a:schemeClr val="tx1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368152"/>
          </a:xfrm>
        </p:spPr>
        <p:txBody>
          <a:bodyPr>
            <a:noAutofit/>
          </a:bodyPr>
          <a:lstStyle/>
          <a:p>
            <a:r>
              <a:rPr lang="tr-TR" sz="9600" dirty="0"/>
              <a:t>B</a:t>
            </a:r>
            <a:br>
              <a:rPr lang="tr-TR" sz="9600" dirty="0"/>
            </a:br>
            <a:r>
              <a:rPr lang="tr-TR" b="1" dirty="0"/>
              <a:t>İki bölük vardır.</a:t>
            </a:r>
            <a:br>
              <a:rPr lang="tr-TR" sz="9600" b="1" dirty="0"/>
            </a:br>
            <a:endParaRPr lang="tr-TR" sz="9600" b="1" dirty="0"/>
          </a:p>
        </p:txBody>
      </p:sp>
      <p:sp>
        <p:nvSpPr>
          <p:cNvPr id="4" name="3 Dikdörtgen"/>
          <p:cNvSpPr/>
          <p:nvPr/>
        </p:nvSpPr>
        <p:spPr>
          <a:xfrm>
            <a:off x="3059832" y="4077072"/>
            <a:ext cx="28712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/>
            <a:r>
              <a:rPr lang="tr-TR" sz="6000" b="1" dirty="0">
                <a:solidFill>
                  <a:schemeClr val="tx1"/>
                </a:solidFill>
              </a:rPr>
              <a:t>356  854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4644008" y="3356992"/>
            <a:ext cx="1264496" cy="8925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C00000"/>
                </a:solidFill>
              </a:rPr>
              <a:t>BİR</a:t>
            </a:r>
            <a:r>
              <a:rPr lang="tr-TR" sz="2800" dirty="0">
                <a:solidFill>
                  <a:srgbClr val="C00000"/>
                </a:solidFill>
              </a:rPr>
              <a:t>LER </a:t>
            </a:r>
            <a:r>
              <a:rPr lang="tr-TR" sz="2400" dirty="0">
                <a:solidFill>
                  <a:srgbClr val="C00000"/>
                </a:solidFill>
              </a:rPr>
              <a:t>BÖLÜĞÜ</a:t>
            </a:r>
          </a:p>
        </p:txBody>
      </p:sp>
      <p:sp>
        <p:nvSpPr>
          <p:cNvPr id="6" name="5 Metin kutusu"/>
          <p:cNvSpPr txBox="1"/>
          <p:nvPr/>
        </p:nvSpPr>
        <p:spPr>
          <a:xfrm>
            <a:off x="2915816" y="3356992"/>
            <a:ext cx="1264496" cy="892552"/>
          </a:xfrm>
          <a:prstGeom prst="rect">
            <a:avLst/>
          </a:prstGeom>
          <a:solidFill>
            <a:srgbClr val="FFFF57"/>
          </a:solidFill>
        </p:spPr>
        <p:txBody>
          <a:bodyPr wrap="square" rtlCol="0">
            <a:spAutoFit/>
          </a:bodyPr>
          <a:lstStyle/>
          <a:p>
            <a:r>
              <a:rPr lang="tr-TR" sz="2800" b="1" dirty="0"/>
              <a:t>BİN</a:t>
            </a:r>
            <a:r>
              <a:rPr lang="tr-TR" sz="2800" dirty="0"/>
              <a:t>LER </a:t>
            </a:r>
            <a:r>
              <a:rPr lang="tr-TR" sz="2400" dirty="0"/>
              <a:t>BÖLÜĞÜ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4. SORU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848872" cy="3960440"/>
          </a:xfrm>
        </p:spPr>
        <p:txBody>
          <a:bodyPr>
            <a:normAutofit fontScale="92500" lnSpcReduction="20000"/>
          </a:bodyPr>
          <a:lstStyle/>
          <a:p>
            <a:r>
              <a:rPr lang="tr-TR" sz="4400" b="1" dirty="0">
                <a:solidFill>
                  <a:schemeClr val="tx1"/>
                </a:solidFill>
              </a:rPr>
              <a:t>İki bölüklü en küçük doğal sayı aşağıdakilerden hangisidir?</a:t>
            </a:r>
          </a:p>
          <a:p>
            <a:endParaRPr lang="tr-TR" sz="4400" b="1" dirty="0">
              <a:solidFill>
                <a:schemeClr val="tx1"/>
              </a:solidFill>
            </a:endParaRP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4400" b="1" dirty="0">
                <a:solidFill>
                  <a:schemeClr val="tx1"/>
                </a:solidFill>
              </a:rPr>
              <a:t>10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4400" b="1" dirty="0">
                <a:solidFill>
                  <a:schemeClr val="tx1"/>
                </a:solidFill>
              </a:rPr>
              <a:t>10000</a:t>
            </a:r>
          </a:p>
          <a:p>
            <a:pPr marL="742950" indent="-742950" algn="l">
              <a:buClr>
                <a:srgbClr val="FF0000"/>
              </a:buClr>
              <a:buAutoNum type="alphaUcPeriod"/>
            </a:pPr>
            <a:r>
              <a:rPr lang="tr-TR" sz="4400" b="1" dirty="0">
                <a:solidFill>
                  <a:schemeClr val="tx1"/>
                </a:solidFill>
              </a:rPr>
              <a:t>1000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08112"/>
          </a:xfrm>
        </p:spPr>
        <p:txBody>
          <a:bodyPr>
            <a:noAutofit/>
          </a:bodyPr>
          <a:lstStyle/>
          <a:p>
            <a:r>
              <a:rPr lang="tr-TR" sz="9600" dirty="0"/>
              <a:t>C</a:t>
            </a:r>
            <a:endParaRPr lang="tr-TR" sz="9600" b="1" dirty="0"/>
          </a:p>
        </p:txBody>
      </p:sp>
      <p:sp>
        <p:nvSpPr>
          <p:cNvPr id="4" name="3 Dikdörtgen"/>
          <p:cNvSpPr/>
          <p:nvPr/>
        </p:nvSpPr>
        <p:spPr>
          <a:xfrm>
            <a:off x="3419872" y="3140968"/>
            <a:ext cx="2376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tr-TR" sz="6000" b="1" dirty="0">
                <a:solidFill>
                  <a:schemeClr val="tx1"/>
                </a:solidFill>
              </a:rPr>
              <a:t>1 000</a:t>
            </a:r>
            <a:endParaRPr lang="tr-T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801</TotalTime>
  <Words>363</Words>
  <Application>Microsoft Office PowerPoint</Application>
  <PresentationFormat>Ekran Gösterisi (4:3)</PresentationFormat>
  <Paragraphs>106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23</vt:i4>
      </vt:variant>
    </vt:vector>
  </HeadingPairs>
  <TitlesOfParts>
    <vt:vector size="24" baseType="lpstr">
      <vt:lpstr>Ofis Teması</vt:lpstr>
      <vt:lpstr>BÖLÜK VE BASAMAK SORULARI</vt:lpstr>
      <vt:lpstr>1. SORU</vt:lpstr>
      <vt:lpstr>A</vt:lpstr>
      <vt:lpstr>2. SORU</vt:lpstr>
      <vt:lpstr>A</vt:lpstr>
      <vt:lpstr>3. SORU</vt:lpstr>
      <vt:lpstr>B İki bölük vardır. </vt:lpstr>
      <vt:lpstr>4. SORU</vt:lpstr>
      <vt:lpstr>C</vt:lpstr>
      <vt:lpstr>5. SORU</vt:lpstr>
      <vt:lpstr>B</vt:lpstr>
      <vt:lpstr>6. SORU</vt:lpstr>
      <vt:lpstr>C</vt:lpstr>
      <vt:lpstr>7. SORU</vt:lpstr>
      <vt:lpstr>B</vt:lpstr>
      <vt:lpstr>8. SORU</vt:lpstr>
      <vt:lpstr>A</vt:lpstr>
      <vt:lpstr>9. SORU</vt:lpstr>
      <vt:lpstr>B</vt:lpstr>
      <vt:lpstr>10. SORU</vt:lpstr>
      <vt:lpstr>C</vt:lpstr>
      <vt:lpstr>11. SORU</vt:lpstr>
      <vt:lpstr>A</vt:lpstr>
    </vt:vector>
  </TitlesOfParts>
  <Company>Silentall.Com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SORU</dc:title>
  <dc:creator>Misafir</dc:creator>
  <cp:lastModifiedBy>Hasan Ayık</cp:lastModifiedBy>
  <cp:revision>47</cp:revision>
  <dcterms:created xsi:type="dcterms:W3CDTF">2020-09-26T19:00:22Z</dcterms:created>
  <dcterms:modified xsi:type="dcterms:W3CDTF">2020-09-27T11:28:04Z</dcterms:modified>
</cp:coreProperties>
</file>