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2045" y="-52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31.08.2020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10" name="9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Düz Bağlayıcı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Oval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Oval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31.08.2020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31.08.2020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31.08.2020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9F75050-0E15-4C5B-92B0-66D068882F1F}" type="datetimeFigureOut">
              <a:rPr lang="tr-TR" smtClean="0"/>
              <a:pPr/>
              <a:t>31.08.2020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9" name="8 Dikdörtgen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Düz Bağlayıcı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Düz Bağlayıcı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Düz Bağlayıcı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Dikdörtgen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Oval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Oval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Oval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Oval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Oval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Düz Bağlayıcı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31.08.2020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31.08.2020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13 Metin Yer Tutucusu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6" name="5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31.08.2020</a:t>
            </a:fld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31.08.2020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İçerik Yer Tutucusu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31.08.2020</a:t>
            </a:fld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3" name="22 Altbilgi Yer Tutucusu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0" name="9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Düz Bağlayıcı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Düz Bağlayıcı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Veri Yer Tutucusu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75050-0E15-4C5B-92B0-66D068882F1F}" type="datetimeFigureOut">
              <a:rPr lang="tr-TR" smtClean="0"/>
              <a:pPr/>
              <a:t>31.08.2020</a:t>
            </a:fld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Düz Bağlayıcı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31.08.2020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Dikdörtgen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Oval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egitimhane.com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142844" y="-285776"/>
            <a:ext cx="9001156" cy="1894362"/>
          </a:xfrm>
        </p:spPr>
        <p:txBody>
          <a:bodyPr/>
          <a:lstStyle/>
          <a:p>
            <a:r>
              <a:rPr lang="tr-TR" dirty="0" smtClean="0"/>
              <a:t>KONYA-AKŞEHİR NASREDDİN HOCA İLKOKULU DOĞAL SAYILARI OKUMA-YAZMA SUNUSU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6" name="Picture 2" descr="C:\Users\DELL\Desktop\OKU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071678"/>
            <a:ext cx="8429684" cy="4500594"/>
          </a:xfrm>
          <a:prstGeom prst="rect">
            <a:avLst/>
          </a:prstGeom>
          <a:noFill/>
        </p:spPr>
      </p:pic>
      <p:sp>
        <p:nvSpPr>
          <p:cNvPr id="4" name="Metin kutusu 3"/>
          <p:cNvSpPr txBox="1"/>
          <p:nvPr/>
        </p:nvSpPr>
        <p:spPr>
          <a:xfrm>
            <a:off x="3563888" y="1268760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mtClean="0">
                <a:hlinkClick r:id="rId4"/>
              </a:rPr>
              <a:t>www.egitimhane.com</a:t>
            </a:r>
            <a:r>
              <a:rPr lang="tr-TR" smtClean="0"/>
              <a:t> </a:t>
            </a:r>
            <a:endParaRPr lang="tr-TR"/>
          </a:p>
        </p:txBody>
      </p:sp>
    </p:spTree>
  </p:cSld>
  <p:clrMapOvr>
    <a:masterClrMapping/>
  </p:clrMapOvr>
  <p:transition spd="slow">
    <p:zoom dir="in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İŞTE BU KADAR HARİKASINIZ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Eh artık 6 basamaklıları gözümüzde büyütecek bir şey kalmadı.</a:t>
            </a:r>
          </a:p>
          <a:p>
            <a:pPr>
              <a:buNone/>
            </a:pPr>
            <a:r>
              <a:rPr lang="tr-TR" dirty="0" smtClean="0"/>
              <a:t>6. Basamağımızın adı ne olabilir.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>
                <a:solidFill>
                  <a:srgbClr val="FF0000"/>
                </a:solidFill>
              </a:rPr>
              <a:t>EVET </a:t>
            </a:r>
            <a:r>
              <a:rPr lang="tr-TR" dirty="0" smtClean="0">
                <a:solidFill>
                  <a:srgbClr val="00B0F0"/>
                </a:solidFill>
              </a:rPr>
              <a:t>YÜZ BİNLER BASAMAĞI 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DİYENLER KAZANDI</a:t>
            </a:r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 ZAMAN OKUYALIM.HAYDİ BAŞLIYORUZ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214282" y="1428736"/>
            <a:ext cx="8501122" cy="5045216"/>
          </a:xfrm>
        </p:spPr>
        <p:txBody>
          <a:bodyPr/>
          <a:lstStyle/>
          <a:p>
            <a:r>
              <a:rPr lang="tr-TR" dirty="0" smtClean="0"/>
              <a:t>220215=</a:t>
            </a:r>
          </a:p>
          <a:p>
            <a:pPr>
              <a:buNone/>
            </a:pPr>
            <a:r>
              <a:rPr lang="tr-TR" dirty="0" smtClean="0"/>
              <a:t>İKİ YÜZ YİRMİ BİN İKİ YÜZ BEŞ</a:t>
            </a:r>
          </a:p>
          <a:p>
            <a:pPr>
              <a:buNone/>
            </a:pPr>
            <a:r>
              <a:rPr lang="tr-TR" dirty="0" smtClean="0"/>
              <a:t>592021=</a:t>
            </a:r>
          </a:p>
          <a:p>
            <a:pPr>
              <a:buNone/>
            </a:pPr>
            <a:r>
              <a:rPr lang="tr-TR" dirty="0" smtClean="0"/>
              <a:t>BEŞ YÜZ DOKSAN İKİ BİN YİRMİ BİR</a:t>
            </a:r>
          </a:p>
          <a:p>
            <a:pPr>
              <a:buNone/>
            </a:pPr>
            <a:r>
              <a:rPr lang="tr-TR" dirty="0" smtClean="0"/>
              <a:t>983743=</a:t>
            </a:r>
          </a:p>
          <a:p>
            <a:pPr>
              <a:buNone/>
            </a:pPr>
            <a:r>
              <a:rPr lang="tr-TR" dirty="0" smtClean="0"/>
              <a:t>DOKUZ YÜZ SEKSEN ÜÇ BİN YEDİ YÜZ KIRK ÜÇ</a:t>
            </a:r>
          </a:p>
          <a:p>
            <a:pPr>
              <a:buNone/>
            </a:pPr>
            <a:r>
              <a:rPr lang="tr-TR" dirty="0" smtClean="0"/>
              <a:t>823920=</a:t>
            </a:r>
          </a:p>
          <a:p>
            <a:pPr>
              <a:buNone/>
            </a:pPr>
            <a:r>
              <a:rPr lang="tr-TR" dirty="0" smtClean="0"/>
              <a:t>SEKİZ YÜZ YİRMİ ÜÇ BİN DOKUZ YÜZ YİRMİ</a:t>
            </a:r>
          </a:p>
          <a:p>
            <a:pPr>
              <a:buNone/>
            </a:pPr>
            <a:r>
              <a:rPr lang="tr-TR" dirty="0" smtClean="0"/>
              <a:t>465732=</a:t>
            </a:r>
          </a:p>
          <a:p>
            <a:pPr>
              <a:buNone/>
            </a:pPr>
            <a:r>
              <a:rPr lang="tr-TR" dirty="0" smtClean="0"/>
              <a:t>DÖRT YÜZ ALTMIŞ BEŞ BİN YEDİ YÜZ OTUZ İKİ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 spd="slow">
    <p:split orient="vert" dir="in"/>
    <p:sndAc>
      <p:stSnd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>
                <a:solidFill>
                  <a:srgbClr val="FF0000"/>
                </a:solidFill>
              </a:rPr>
              <a:t>KISACA BASAMAK ADLARIMIZI BİR TEKRAR EDELİM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r-TR" dirty="0" smtClean="0"/>
              <a:t>1. Basamağımız BİRLER basamağı</a:t>
            </a:r>
          </a:p>
          <a:p>
            <a:r>
              <a:rPr lang="tr-TR" dirty="0" smtClean="0"/>
              <a:t>2. Basamağımız ONLAR basamağı</a:t>
            </a:r>
          </a:p>
          <a:p>
            <a:r>
              <a:rPr lang="tr-TR" dirty="0" smtClean="0"/>
              <a:t>3. Basamağımız YÜZLER basamağı</a:t>
            </a:r>
          </a:p>
          <a:p>
            <a:r>
              <a:rPr lang="tr-TR" dirty="0" smtClean="0"/>
              <a:t>4. Basamağımız BİNLER basamağı</a:t>
            </a:r>
          </a:p>
          <a:p>
            <a:r>
              <a:rPr lang="tr-TR" dirty="0" smtClean="0"/>
              <a:t>5. Basamağımız ON BİNLER basamağı</a:t>
            </a:r>
          </a:p>
          <a:p>
            <a:r>
              <a:rPr lang="tr-TR" dirty="0" smtClean="0"/>
              <a:t>6. Basamağımız YÜZ BİNLER basamağı</a:t>
            </a:r>
            <a:endParaRPr lang="tr-TR" dirty="0"/>
          </a:p>
        </p:txBody>
      </p:sp>
    </p:spTree>
  </p:cSld>
  <p:clrMapOvr>
    <a:masterClrMapping/>
  </p:clrMapOvr>
  <p:transition spd="slow">
    <p:circle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ŞİMDİDE ŞEMA ÜZERİNDE GÖRELİM</a:t>
            </a:r>
            <a:endParaRPr lang="tr-TR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428596" y="1357298"/>
            <a:ext cx="7496204" cy="51166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tr-TR" sz="4800" dirty="0" smtClean="0"/>
              <a:t>8 7 3 9 2 5</a:t>
            </a:r>
          </a:p>
          <a:p>
            <a:pPr algn="ctr">
              <a:buNone/>
            </a:pPr>
            <a:r>
              <a:rPr lang="tr-TR" sz="4800" dirty="0" smtClean="0"/>
              <a:t>						  </a:t>
            </a:r>
            <a:r>
              <a:rPr lang="tr-TR" sz="1600" b="1" dirty="0" smtClean="0">
                <a:solidFill>
                  <a:schemeClr val="accent2">
                    <a:lumMod val="50000"/>
                  </a:schemeClr>
                </a:solidFill>
              </a:rPr>
              <a:t>BİRLER BASAMAĞI</a:t>
            </a:r>
          </a:p>
          <a:p>
            <a:pPr algn="ctr">
              <a:buNone/>
            </a:pPr>
            <a:r>
              <a:rPr lang="tr-TR" sz="1600" b="1" dirty="0" smtClean="0">
                <a:solidFill>
                  <a:schemeClr val="accent2">
                    <a:lumMod val="50000"/>
                  </a:schemeClr>
                </a:solidFill>
              </a:rPr>
              <a:t>			</a:t>
            </a:r>
          </a:p>
          <a:p>
            <a:pPr algn="r">
              <a:buNone/>
            </a:pPr>
            <a:r>
              <a:rPr lang="tr-TR" sz="1600" b="1" dirty="0" smtClean="0">
                <a:solidFill>
                  <a:schemeClr val="accent2">
                    <a:lumMod val="50000"/>
                  </a:schemeClr>
                </a:solidFill>
              </a:rPr>
              <a:t>			ONLAR BASAMAĞI</a:t>
            </a:r>
          </a:p>
          <a:p>
            <a:pPr algn="r">
              <a:buNone/>
            </a:pPr>
            <a:endParaRPr lang="tr-TR" sz="1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>
              <a:buNone/>
            </a:pPr>
            <a:r>
              <a:rPr lang="tr-TR" sz="1600" b="1" dirty="0" smtClean="0">
                <a:solidFill>
                  <a:schemeClr val="accent2">
                    <a:lumMod val="50000"/>
                  </a:schemeClr>
                </a:solidFill>
              </a:rPr>
              <a:t>YÜZLER BASAMAĞI</a:t>
            </a:r>
          </a:p>
          <a:p>
            <a:pPr algn="r">
              <a:buNone/>
            </a:pPr>
            <a:endParaRPr lang="tr-TR" sz="1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>
              <a:buNone/>
            </a:pPr>
            <a:r>
              <a:rPr lang="tr-TR" sz="1600" b="1" dirty="0" smtClean="0">
                <a:solidFill>
                  <a:schemeClr val="accent2">
                    <a:lumMod val="50000"/>
                  </a:schemeClr>
                </a:solidFill>
              </a:rPr>
              <a:t>BİNLER BASAMAĞI</a:t>
            </a:r>
          </a:p>
          <a:p>
            <a:pPr algn="r">
              <a:buNone/>
            </a:pPr>
            <a:endParaRPr lang="tr-TR" sz="1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>
              <a:buNone/>
            </a:pPr>
            <a:r>
              <a:rPr lang="tr-TR" sz="1600" b="1" dirty="0" smtClean="0">
                <a:solidFill>
                  <a:schemeClr val="accent2">
                    <a:lumMod val="50000"/>
                  </a:schemeClr>
                </a:solidFill>
              </a:rPr>
              <a:t>ON BİNLER BASAMAĞI</a:t>
            </a:r>
          </a:p>
          <a:p>
            <a:pPr algn="r">
              <a:buNone/>
            </a:pPr>
            <a:endParaRPr lang="tr-TR" sz="1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>
              <a:buNone/>
            </a:pPr>
            <a:r>
              <a:rPr lang="tr-TR" sz="1600" b="1" dirty="0" smtClean="0">
                <a:solidFill>
                  <a:schemeClr val="accent2">
                    <a:lumMod val="50000"/>
                  </a:schemeClr>
                </a:solidFill>
              </a:rPr>
              <a:t>YÜZ BİNLER BASAMAĞI</a:t>
            </a:r>
            <a:endParaRPr lang="tr-TR" sz="4800" dirty="0"/>
          </a:p>
        </p:txBody>
      </p:sp>
      <p:cxnSp>
        <p:nvCxnSpPr>
          <p:cNvPr id="5" name="4 Düz Bağlayıcı"/>
          <p:cNvCxnSpPr/>
          <p:nvPr/>
        </p:nvCxnSpPr>
        <p:spPr>
          <a:xfrm rot="5400000">
            <a:off x="5001422" y="2356636"/>
            <a:ext cx="71358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Düz Bağlayıcı"/>
          <p:cNvCxnSpPr/>
          <p:nvPr/>
        </p:nvCxnSpPr>
        <p:spPr>
          <a:xfrm rot="5400000">
            <a:off x="3286910" y="3071016"/>
            <a:ext cx="214314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Düz Bağlayıcı"/>
          <p:cNvCxnSpPr/>
          <p:nvPr/>
        </p:nvCxnSpPr>
        <p:spPr>
          <a:xfrm rot="5400000">
            <a:off x="2501092" y="3356768"/>
            <a:ext cx="271464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Düz Bağlayıcı"/>
          <p:cNvCxnSpPr/>
          <p:nvPr/>
        </p:nvCxnSpPr>
        <p:spPr>
          <a:xfrm rot="5400000">
            <a:off x="1679555" y="3678239"/>
            <a:ext cx="335758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Düz Bağlayıcı"/>
          <p:cNvCxnSpPr/>
          <p:nvPr/>
        </p:nvCxnSpPr>
        <p:spPr>
          <a:xfrm rot="5400000">
            <a:off x="858018" y="4071148"/>
            <a:ext cx="41434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Düz Bağlayıcı"/>
          <p:cNvCxnSpPr/>
          <p:nvPr/>
        </p:nvCxnSpPr>
        <p:spPr>
          <a:xfrm rot="5400000">
            <a:off x="4179885" y="2749545"/>
            <a:ext cx="150019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Düz Ok Bağlayıcısı"/>
          <p:cNvCxnSpPr/>
          <p:nvPr/>
        </p:nvCxnSpPr>
        <p:spPr>
          <a:xfrm>
            <a:off x="5357818" y="2714620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Düz Ok Bağlayıcısı"/>
          <p:cNvCxnSpPr/>
          <p:nvPr/>
        </p:nvCxnSpPr>
        <p:spPr>
          <a:xfrm>
            <a:off x="3357554" y="5357826"/>
            <a:ext cx="17859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Düz Ok Bağlayıcısı"/>
          <p:cNvCxnSpPr/>
          <p:nvPr/>
        </p:nvCxnSpPr>
        <p:spPr>
          <a:xfrm>
            <a:off x="3857620" y="4714884"/>
            <a:ext cx="17859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Düz Ok Bağlayıcısı"/>
          <p:cNvCxnSpPr/>
          <p:nvPr/>
        </p:nvCxnSpPr>
        <p:spPr>
          <a:xfrm>
            <a:off x="4357686" y="4143380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Düz Ok Bağlayıcısı"/>
          <p:cNvCxnSpPr/>
          <p:nvPr/>
        </p:nvCxnSpPr>
        <p:spPr>
          <a:xfrm>
            <a:off x="4929190" y="350043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Düz Ok Bağlayıcısı"/>
          <p:cNvCxnSpPr/>
          <p:nvPr/>
        </p:nvCxnSpPr>
        <p:spPr>
          <a:xfrm>
            <a:off x="3000364" y="6143644"/>
            <a:ext cx="21431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 dir="ld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>
                <a:solidFill>
                  <a:srgbClr val="FF0000"/>
                </a:solidFill>
              </a:rPr>
              <a:t>İZLEDİĞİNİZ İÇİN TEŞEKKÜRLER</a:t>
            </a:r>
            <a:br>
              <a:rPr lang="tr-TR" dirty="0" smtClean="0">
                <a:solidFill>
                  <a:srgbClr val="FF0000"/>
                </a:solidFill>
              </a:rPr>
            </a:b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tr-TR" dirty="0" smtClean="0"/>
              <a:t>BİR SONRAKİ DERSTE GÖRÜŞMEK ÜZERE HOŞÇA KALIN</a:t>
            </a:r>
          </a:p>
          <a:p>
            <a:pPr algn="ctr">
              <a:buNone/>
            </a:pPr>
            <a:endParaRPr lang="tr-TR" dirty="0" smtClean="0"/>
          </a:p>
          <a:p>
            <a:pPr algn="ctr">
              <a:buNone/>
            </a:pPr>
            <a:endParaRPr lang="tr-TR" dirty="0" smtClean="0"/>
          </a:p>
          <a:p>
            <a:pPr algn="ctr">
              <a:buNone/>
            </a:pPr>
            <a:endParaRPr lang="tr-TR" dirty="0" smtClean="0"/>
          </a:p>
          <a:p>
            <a:pPr algn="r">
              <a:buNone/>
            </a:pPr>
            <a:r>
              <a:rPr lang="tr-TR" dirty="0" smtClean="0"/>
              <a:t>HAZIRLAYAN </a:t>
            </a:r>
          </a:p>
          <a:p>
            <a:pPr algn="r">
              <a:buNone/>
            </a:pPr>
            <a:r>
              <a:rPr lang="tr-TR" dirty="0" smtClean="0"/>
              <a:t>MEHMET ŞAHAN</a:t>
            </a:r>
          </a:p>
          <a:p>
            <a:pPr algn="r">
              <a:buNone/>
            </a:pPr>
            <a:r>
              <a:rPr lang="tr-TR" dirty="0" smtClean="0"/>
              <a:t>SINIF ÖĞRETMENİ</a:t>
            </a:r>
            <a:endParaRPr lang="tr-TR" dirty="0"/>
          </a:p>
        </p:txBody>
      </p:sp>
    </p:spTree>
  </p:cSld>
  <p:clrMapOvr>
    <a:masterClrMapping/>
  </p:clrMapOvr>
  <p:transition spd="slow">
    <p:randomBa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chemeClr val="accent1">
                    <a:lumMod val="50000"/>
                  </a:schemeClr>
                </a:solidFill>
              </a:rPr>
              <a:t>MERHABA SEVGİLİ ÇOCUKLAR</a:t>
            </a:r>
            <a:endParaRPr lang="tr-T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Bu yıl 4. sınıf olduk bu güne kadar bir,iki ve üç basamaklı sayıların okunuşunu ve yazılışını öğrendik. Bu yıl bizde büyüdük sayılarımızda büyüdü artık 4,5 ve 6 basamaklı sayıları okuyup yazacağız. İnanın çok kolay olacak şimdiden başarılar.</a:t>
            </a:r>
            <a:endParaRPr lang="tr-TR" dirty="0"/>
          </a:p>
        </p:txBody>
      </p:sp>
    </p:spTree>
  </p:cSld>
  <p:clrMapOvr>
    <a:masterClrMapping/>
  </p:clrMapOvr>
  <p:transition spd="slow">
    <p:pull dir="r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İLK ÖNCE HAFIZAMIZI TAZELİYELİM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Bu güne kadar öğrendiğimiz basamak adlarını tekrar edelim.</a:t>
            </a:r>
          </a:p>
          <a:p>
            <a:pPr>
              <a:buNone/>
            </a:pP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ÖRNEK SAYIMIZ 649 OLSUN.</a:t>
            </a:r>
          </a:p>
          <a:p>
            <a:pPr>
              <a:buNone/>
            </a:pPr>
            <a:endParaRPr lang="tr-TR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r>
              <a:rPr lang="tr-TR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649</a:t>
            </a:r>
          </a:p>
          <a:p>
            <a:pPr algn="r">
              <a:buNone/>
            </a:pPr>
            <a:r>
              <a:rPr lang="tr-TR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			</a:t>
            </a:r>
            <a:r>
              <a:rPr lang="tr-TR" sz="2000" dirty="0" smtClean="0">
                <a:solidFill>
                  <a:srgbClr val="002060"/>
                </a:solidFill>
              </a:rPr>
              <a:t>BİRLER BASAMAĞI</a:t>
            </a:r>
          </a:p>
          <a:p>
            <a:pPr algn="r">
              <a:buNone/>
            </a:pPr>
            <a:r>
              <a:rPr lang="tr-TR" sz="2000" dirty="0" smtClean="0">
                <a:solidFill>
                  <a:srgbClr val="002060"/>
                </a:solidFill>
              </a:rPr>
              <a:t>ONLAR BASAMAĞI</a:t>
            </a:r>
          </a:p>
          <a:p>
            <a:pPr algn="r">
              <a:buNone/>
            </a:pPr>
            <a:endParaRPr lang="tr-TR" sz="2000" dirty="0" smtClean="0">
              <a:solidFill>
                <a:srgbClr val="002060"/>
              </a:solidFill>
            </a:endParaRPr>
          </a:p>
          <a:p>
            <a:pPr algn="r">
              <a:buNone/>
            </a:pPr>
            <a:r>
              <a:rPr lang="tr-TR" sz="2000" dirty="0" smtClean="0">
                <a:solidFill>
                  <a:srgbClr val="002060"/>
                </a:solidFill>
              </a:rPr>
              <a:t>YÜZLER BASAMAĞI</a:t>
            </a:r>
            <a:endParaRPr lang="tr-TR" sz="3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7" name="6 Düz Bağlayıcı"/>
          <p:cNvCxnSpPr/>
          <p:nvPr/>
        </p:nvCxnSpPr>
        <p:spPr>
          <a:xfrm rot="5400000">
            <a:off x="4071934" y="4214818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Düz Ok Bağlayıcısı"/>
          <p:cNvCxnSpPr/>
          <p:nvPr/>
        </p:nvCxnSpPr>
        <p:spPr>
          <a:xfrm>
            <a:off x="4500562" y="4572008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Düz Bağlayıcı"/>
          <p:cNvCxnSpPr/>
          <p:nvPr/>
        </p:nvCxnSpPr>
        <p:spPr>
          <a:xfrm rot="5400000">
            <a:off x="3643306" y="4500570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Düz Ok Bağlayıcısı"/>
          <p:cNvCxnSpPr/>
          <p:nvPr/>
        </p:nvCxnSpPr>
        <p:spPr>
          <a:xfrm>
            <a:off x="4214810" y="5000636"/>
            <a:ext cx="157163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Düz Bağlayıcı"/>
          <p:cNvCxnSpPr/>
          <p:nvPr/>
        </p:nvCxnSpPr>
        <p:spPr>
          <a:xfrm rot="5400000">
            <a:off x="2928926" y="4857760"/>
            <a:ext cx="200026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Düz Ok Bağlayıcısı"/>
          <p:cNvCxnSpPr/>
          <p:nvPr/>
        </p:nvCxnSpPr>
        <p:spPr>
          <a:xfrm>
            <a:off x="3929058" y="5857892"/>
            <a:ext cx="228601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8"/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EVETTT ŞİMDİ GELELİM 4. BASAMAĞIMIZA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Sevgili öğrenciler 4. basamağımızın adı </a:t>
            </a:r>
            <a:r>
              <a:rPr lang="tr-TR" dirty="0" smtClean="0">
                <a:solidFill>
                  <a:srgbClr val="FF0000"/>
                </a:solidFill>
              </a:rPr>
              <a:t>BİNLER 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basamağı. İsmin de anlaşılacağı üzere bu basamaktaki rakamlarımızı … bin diye okuyoruz.</a:t>
            </a:r>
          </a:p>
          <a:p>
            <a:pPr>
              <a:buNone/>
            </a:pP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 ise ÜÇ BİN,5 ise BEŞ BİN,8 ise SEKİZ BİN diye okuyoruz. </a:t>
            </a:r>
            <a:r>
              <a:rPr lang="tr-TR" dirty="0" smtClean="0">
                <a:solidFill>
                  <a:srgbClr val="FF0000"/>
                </a:solidFill>
              </a:rPr>
              <a:t>Rakam 1 ise BİN diye okunur</a:t>
            </a:r>
            <a:r>
              <a:rPr lang="tr-T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Şimdi kendimizi bir deneyelim. Bakalım okuyabilecek miyiz? </a:t>
            </a:r>
          </a:p>
          <a:p>
            <a:pPr algn="ctr">
              <a:buNone/>
            </a:pPr>
            <a:r>
              <a:rPr lang="tr-TR" sz="4800" dirty="0" smtClean="0">
                <a:solidFill>
                  <a:srgbClr val="FF0000"/>
                </a:solidFill>
              </a:rPr>
              <a:t>HAYDİ BAŞLIYORUZ</a:t>
            </a:r>
            <a:endParaRPr lang="tr-TR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zoom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285720" y="142852"/>
            <a:ext cx="8572560" cy="6331100"/>
          </a:xfrm>
        </p:spPr>
        <p:txBody>
          <a:bodyPr>
            <a:normAutofit fontScale="92500" lnSpcReduction="20000"/>
          </a:bodyPr>
          <a:lstStyle/>
          <a:p>
            <a:r>
              <a:rPr lang="tr-TR" dirty="0" smtClean="0"/>
              <a:t>4869=</a:t>
            </a:r>
          </a:p>
          <a:p>
            <a:r>
              <a:rPr lang="tr-TR" dirty="0" smtClean="0"/>
              <a:t> DÖRT BİN SEKİZ YÜZ ALTMIŞ DOKUZ</a:t>
            </a:r>
          </a:p>
          <a:p>
            <a:r>
              <a:rPr lang="tr-TR" dirty="0" smtClean="0"/>
              <a:t>2094= </a:t>
            </a:r>
          </a:p>
          <a:p>
            <a:r>
              <a:rPr lang="tr-TR" dirty="0" smtClean="0"/>
              <a:t>İKİ BİN DOKSAN DÖRT</a:t>
            </a:r>
          </a:p>
          <a:p>
            <a:r>
              <a:rPr lang="tr-TR" dirty="0" smtClean="0"/>
              <a:t>8930=</a:t>
            </a:r>
          </a:p>
          <a:p>
            <a:r>
              <a:rPr lang="tr-TR" dirty="0" smtClean="0"/>
              <a:t> SEKİZ BİN DOKUZ YÜZ OTUZ</a:t>
            </a:r>
          </a:p>
          <a:p>
            <a:r>
              <a:rPr lang="tr-TR" dirty="0" smtClean="0"/>
              <a:t>6192= </a:t>
            </a:r>
          </a:p>
          <a:p>
            <a:r>
              <a:rPr lang="tr-TR" dirty="0" smtClean="0"/>
              <a:t>ALTI BİN YÜZ DOKSAN İKİ</a:t>
            </a:r>
          </a:p>
          <a:p>
            <a:r>
              <a:rPr lang="tr-TR" dirty="0" smtClean="0"/>
              <a:t>1881= </a:t>
            </a:r>
          </a:p>
          <a:p>
            <a:r>
              <a:rPr lang="tr-TR" dirty="0" smtClean="0"/>
              <a:t>BİN SEKİZ YÜZ SEKSEN BİR</a:t>
            </a:r>
          </a:p>
          <a:p>
            <a:r>
              <a:rPr lang="tr-TR" dirty="0" smtClean="0"/>
              <a:t>9341=</a:t>
            </a:r>
          </a:p>
          <a:p>
            <a:r>
              <a:rPr lang="tr-TR" dirty="0" smtClean="0"/>
              <a:t>DOKUZ BİN ÜÇ YÜZ KIRK BİR</a:t>
            </a:r>
          </a:p>
          <a:p>
            <a:r>
              <a:rPr lang="tr-TR" dirty="0" smtClean="0"/>
              <a:t>7409= </a:t>
            </a:r>
          </a:p>
          <a:p>
            <a:r>
              <a:rPr lang="tr-TR" dirty="0" smtClean="0"/>
              <a:t>YEDİ BİN DÖRT YÜZ DOKUZ</a:t>
            </a:r>
          </a:p>
          <a:p>
            <a:r>
              <a:rPr lang="tr-TR" dirty="0" smtClean="0"/>
              <a:t>3859=</a:t>
            </a:r>
          </a:p>
          <a:p>
            <a:r>
              <a:rPr lang="tr-TR" dirty="0" smtClean="0"/>
              <a:t> ÜÇ BİN SEKİZ YÜZ ELLİ DOKUZ</a:t>
            </a:r>
          </a:p>
          <a:p>
            <a:r>
              <a:rPr lang="tr-TR" dirty="0" smtClean="0"/>
              <a:t>5834=</a:t>
            </a:r>
          </a:p>
          <a:p>
            <a:r>
              <a:rPr lang="tr-TR" dirty="0" smtClean="0"/>
              <a:t>BEŞ BİN SEKİZ YÜZ OTUZ DÖRT</a:t>
            </a:r>
            <a:endParaRPr lang="tr-TR" dirty="0"/>
          </a:p>
        </p:txBody>
      </p:sp>
    </p:spTree>
  </p:cSld>
  <p:clrMapOvr>
    <a:masterClrMapping/>
  </p:clrMapOvr>
  <p:transition spd="slow">
    <p:dissolv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3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3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3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" dur="1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0034" y="57148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tr-TR" dirty="0" smtClean="0">
                <a:solidFill>
                  <a:srgbClr val="FF0000"/>
                </a:solidFill>
              </a:rPr>
              <a:t>AFERİN SİZE BAKIN 4 BASAMAKLILARI KOLAYCA OKUDUĞUNUZA GÖRE 5 BASAMAKLILARI SORUN ETMEZSİNİZ DEĞİL Mİ?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457200" y="1857364"/>
            <a:ext cx="7467600" cy="4616588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Evet sevgili çocuklar 4 basamaklıları bin diye okuyarak kolayca okuduk ve yazdık.5 basamaklıları kolayca okumak için sizce ne yapmalıyız.</a:t>
            </a:r>
          </a:p>
          <a:p>
            <a:pPr>
              <a:buNone/>
            </a:pPr>
            <a:r>
              <a:rPr lang="tr-TR" dirty="0" smtClean="0"/>
              <a:t>DOĞRU 5. basamağımızın adı on binler basamağı olduğu için bu basamaktaki rakamlarımızı on biner okuyacağız.</a:t>
            </a:r>
            <a:endParaRPr lang="tr-TR" dirty="0"/>
          </a:p>
        </p:txBody>
      </p:sp>
    </p:spTree>
  </p:cSld>
  <p:clrMapOvr>
    <a:masterClrMapping/>
  </p:clrMapOvr>
  <p:transition spd="slow">
    <p:strips dir="ru"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500034" y="214290"/>
            <a:ext cx="8358246" cy="6259662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EVET BEŞİNCİ BASAMAĞIMIZIN ADI ON BİNLER BASAMAĞI</a:t>
            </a:r>
          </a:p>
          <a:p>
            <a:pPr>
              <a:buNone/>
            </a:pPr>
            <a:endParaRPr lang="tr-TR" dirty="0" smtClean="0"/>
          </a:p>
          <a:p>
            <a:pPr algn="ctr">
              <a:buNone/>
            </a:pPr>
            <a:r>
              <a:rPr lang="tr-TR" sz="4000" dirty="0" smtClean="0"/>
              <a:t>4 8 9 3 2</a:t>
            </a:r>
          </a:p>
          <a:p>
            <a:pPr algn="ctr">
              <a:buNone/>
            </a:pPr>
            <a:r>
              <a:rPr lang="tr-TR" sz="4000" dirty="0" smtClean="0"/>
              <a:t>			</a:t>
            </a:r>
            <a:r>
              <a:rPr lang="tr-TR" sz="2000" dirty="0" smtClean="0">
                <a:solidFill>
                  <a:srgbClr val="FF0000"/>
                </a:solidFill>
              </a:rPr>
              <a:t>                                 </a:t>
            </a:r>
            <a:r>
              <a:rPr lang="tr-TR" sz="1800" dirty="0" smtClean="0">
                <a:solidFill>
                  <a:srgbClr val="FF0000"/>
                </a:solidFill>
              </a:rPr>
              <a:t>BİRLER BASAMAĞI</a:t>
            </a:r>
          </a:p>
          <a:p>
            <a:pPr algn="ctr">
              <a:buNone/>
            </a:pPr>
            <a:r>
              <a:rPr lang="tr-TR" sz="1800" dirty="0" smtClean="0">
                <a:solidFill>
                  <a:srgbClr val="FF0000"/>
                </a:solidFill>
              </a:rPr>
              <a:t>			                                     ONLAR BASAMAĞI</a:t>
            </a:r>
          </a:p>
          <a:p>
            <a:pPr algn="ctr">
              <a:buNone/>
            </a:pPr>
            <a:endParaRPr lang="tr-TR" sz="18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tr-TR" sz="1800" dirty="0" smtClean="0">
                <a:solidFill>
                  <a:srgbClr val="FF0000"/>
                </a:solidFill>
              </a:rPr>
              <a:t>			                                 YÜZLER BASAMAĞI</a:t>
            </a:r>
          </a:p>
          <a:p>
            <a:pPr algn="ctr">
              <a:buNone/>
            </a:pPr>
            <a:r>
              <a:rPr lang="tr-TR" sz="1800" dirty="0" smtClean="0">
                <a:solidFill>
                  <a:srgbClr val="FF0000"/>
                </a:solidFill>
              </a:rPr>
              <a:t>                                                              BİNLER BASAMAĞI</a:t>
            </a:r>
          </a:p>
          <a:p>
            <a:pPr algn="ctr">
              <a:buNone/>
            </a:pPr>
            <a:endParaRPr lang="tr-TR" sz="18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tr-TR" sz="18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tr-TR" sz="1800" dirty="0" smtClean="0">
                <a:solidFill>
                  <a:srgbClr val="FF0000"/>
                </a:solidFill>
              </a:rPr>
              <a:t>                                                          ON BİNLER BASAMAĞI</a:t>
            </a:r>
          </a:p>
        </p:txBody>
      </p:sp>
      <p:cxnSp>
        <p:nvCxnSpPr>
          <p:cNvPr id="8" name="7 Düz Bağlayıcı"/>
          <p:cNvCxnSpPr/>
          <p:nvPr/>
        </p:nvCxnSpPr>
        <p:spPr>
          <a:xfrm rot="5400000">
            <a:off x="5107785" y="2536025"/>
            <a:ext cx="9286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Düz Bağlayıcı"/>
          <p:cNvCxnSpPr/>
          <p:nvPr/>
        </p:nvCxnSpPr>
        <p:spPr>
          <a:xfrm rot="5400000">
            <a:off x="4429918" y="2642388"/>
            <a:ext cx="12858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Düz Bağlayıcı"/>
          <p:cNvCxnSpPr/>
          <p:nvPr/>
        </p:nvCxnSpPr>
        <p:spPr>
          <a:xfrm rot="5400000">
            <a:off x="3679819" y="2963859"/>
            <a:ext cx="192882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Düz Bağlayıcı"/>
          <p:cNvCxnSpPr/>
          <p:nvPr/>
        </p:nvCxnSpPr>
        <p:spPr>
          <a:xfrm rot="5400000">
            <a:off x="3108315" y="3178173"/>
            <a:ext cx="23574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Düz Bağlayıcı"/>
          <p:cNvCxnSpPr/>
          <p:nvPr/>
        </p:nvCxnSpPr>
        <p:spPr>
          <a:xfrm rot="5400000">
            <a:off x="2108183" y="3678239"/>
            <a:ext cx="335758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Düz Ok Bağlayıcısı"/>
          <p:cNvCxnSpPr/>
          <p:nvPr/>
        </p:nvCxnSpPr>
        <p:spPr>
          <a:xfrm>
            <a:off x="5572132" y="3000372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Düz Ok Bağlayıcısı"/>
          <p:cNvCxnSpPr/>
          <p:nvPr/>
        </p:nvCxnSpPr>
        <p:spPr>
          <a:xfrm>
            <a:off x="5072066" y="3357562"/>
            <a:ext cx="21431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Düz Ok Bağlayıcısı"/>
          <p:cNvCxnSpPr/>
          <p:nvPr/>
        </p:nvCxnSpPr>
        <p:spPr>
          <a:xfrm>
            <a:off x="4572000" y="3929066"/>
            <a:ext cx="300039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Düz Ok Bağlayıcısı"/>
          <p:cNvCxnSpPr/>
          <p:nvPr/>
        </p:nvCxnSpPr>
        <p:spPr>
          <a:xfrm>
            <a:off x="3786182" y="5357826"/>
            <a:ext cx="335758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Düz Ok Bağlayıcısı"/>
          <p:cNvCxnSpPr/>
          <p:nvPr/>
        </p:nvCxnSpPr>
        <p:spPr>
          <a:xfrm>
            <a:off x="4214810" y="4357694"/>
            <a:ext cx="3643338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1000100" y="285728"/>
            <a:ext cx="7496204" cy="6188224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Bir önceki sayfada gördüğümüz gibi;</a:t>
            </a:r>
          </a:p>
          <a:p>
            <a:pPr>
              <a:buNone/>
            </a:pPr>
            <a:r>
              <a:rPr lang="tr-TR" dirty="0" smtClean="0"/>
              <a:t>5 ise ELLİ BİN,4 ise KIRK BİN,7 ise YETMİŞ BİN diye okunur. </a:t>
            </a:r>
            <a:r>
              <a:rPr lang="tr-TR" dirty="0" smtClean="0">
                <a:solidFill>
                  <a:srgbClr val="FF0000"/>
                </a:solidFill>
              </a:rPr>
              <a:t>1 ise ON BİN diye okuruz.</a:t>
            </a:r>
          </a:p>
          <a:p>
            <a:pPr>
              <a:buNone/>
            </a:pPr>
            <a:endParaRPr lang="tr-TR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tr-TR" sz="4400" dirty="0" smtClean="0">
                <a:solidFill>
                  <a:srgbClr val="FF0000"/>
                </a:solidFill>
              </a:rPr>
              <a:t>HAYDİ OKUMAYA ÇALIŞALIM</a:t>
            </a:r>
            <a:endParaRPr lang="tr-TR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quarter" idx="1"/>
          </p:nvPr>
        </p:nvSpPr>
        <p:spPr>
          <a:xfrm>
            <a:off x="285720" y="214290"/>
            <a:ext cx="8429684" cy="6259662"/>
          </a:xfrm>
        </p:spPr>
        <p:txBody>
          <a:bodyPr/>
          <a:lstStyle/>
          <a:p>
            <a:r>
              <a:rPr lang="tr-TR" dirty="0" smtClean="0"/>
              <a:t>92921=</a:t>
            </a:r>
          </a:p>
          <a:p>
            <a:pPr>
              <a:buNone/>
            </a:pPr>
            <a:r>
              <a:rPr lang="tr-TR" dirty="0" smtClean="0"/>
              <a:t>DOKSAN İKİ BİN DOKUZ YÜZ YİRMİ BİR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85023=</a:t>
            </a:r>
          </a:p>
          <a:p>
            <a:pPr>
              <a:buNone/>
            </a:pPr>
            <a:r>
              <a:rPr lang="tr-TR" dirty="0" smtClean="0"/>
              <a:t>SEKSEN BEŞ BİN YİRMİ ÜÇ</a:t>
            </a:r>
          </a:p>
          <a:p>
            <a:pPr>
              <a:buNone/>
            </a:pPr>
            <a:r>
              <a:rPr lang="tr-TR" dirty="0" smtClean="0"/>
              <a:t>34130=</a:t>
            </a:r>
          </a:p>
          <a:p>
            <a:pPr>
              <a:buNone/>
            </a:pPr>
            <a:r>
              <a:rPr lang="tr-TR" dirty="0" smtClean="0"/>
              <a:t>OTUZ DÖRT BİN YÜZ OTUZ</a:t>
            </a:r>
          </a:p>
          <a:p>
            <a:pPr>
              <a:buNone/>
            </a:pPr>
            <a:r>
              <a:rPr lang="tr-TR" dirty="0" smtClean="0"/>
              <a:t>40327=</a:t>
            </a:r>
          </a:p>
          <a:p>
            <a:pPr>
              <a:buNone/>
            </a:pPr>
            <a:r>
              <a:rPr lang="tr-TR" dirty="0" smtClean="0"/>
              <a:t>KIRK BİN ÜÇ YÜZ YİRMİ YEDİ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59302=</a:t>
            </a:r>
          </a:p>
          <a:p>
            <a:pPr>
              <a:buNone/>
            </a:pPr>
            <a:r>
              <a:rPr lang="tr-TR" dirty="0" smtClean="0"/>
              <a:t>ELLİ DOKUZ BİN ÜÇ YÜZ İKİ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 spd="slow">
    <p:newsflash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mba">
  <a:themeElements>
    <a:clrScheme name="Cumba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umb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mb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56</TotalTime>
  <Words>475</Words>
  <Application>Microsoft Office PowerPoint</Application>
  <PresentationFormat>Ekran Gösterisi (4:3)</PresentationFormat>
  <Paragraphs>109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15" baseType="lpstr">
      <vt:lpstr>Cumba</vt:lpstr>
      <vt:lpstr>KONYA-AKŞEHİR NASREDDİN HOCA İLKOKULU DOĞAL SAYILARI OKUMA-YAZMA SUNUSU</vt:lpstr>
      <vt:lpstr>MERHABA SEVGİLİ ÇOCUKLAR</vt:lpstr>
      <vt:lpstr>İLK ÖNCE HAFIZAMIZI TAZELİYELİM</vt:lpstr>
      <vt:lpstr>EVETTT ŞİMDİ GELELİM 4. BASAMAĞIMIZA</vt:lpstr>
      <vt:lpstr>PowerPoint Sunusu</vt:lpstr>
      <vt:lpstr>AFERİN SİZE BAKIN 4 BASAMAKLILARI KOLAYCA OKUDUĞUNUZA GÖRE 5 BASAMAKLILARI SORUN ETMEZSİNİZ DEĞİL Mİ?</vt:lpstr>
      <vt:lpstr>PowerPoint Sunusu</vt:lpstr>
      <vt:lpstr>PowerPoint Sunusu</vt:lpstr>
      <vt:lpstr>PowerPoint Sunusu</vt:lpstr>
      <vt:lpstr>İŞTE BU KADAR HARİKASINIZ </vt:lpstr>
      <vt:lpstr>O ZAMAN OKUYALIM.HAYDİ BAŞLIYORUZ</vt:lpstr>
      <vt:lpstr>KISACA BASAMAK ADLARIMIZI BİR TEKRAR EDELİM</vt:lpstr>
      <vt:lpstr>ŞİMDİDE ŞEMA ÜZERİNDE GÖRELİM</vt:lpstr>
      <vt:lpstr>İZLEDİĞİNİZ İÇİN TEŞEKKÜRLER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KONYA-AKŞEHİR NASREDDİN HOCA İLKOKULU DOĞAL SAYILARI OKUMA-YAZMA SUNUSU</dc:title>
  <dc:creator>DELL</dc:creator>
  <cp:lastModifiedBy>Asus</cp:lastModifiedBy>
  <cp:revision>11</cp:revision>
  <dcterms:created xsi:type="dcterms:W3CDTF">2020-08-30T20:19:14Z</dcterms:created>
  <dcterms:modified xsi:type="dcterms:W3CDTF">2020-08-31T05:21:29Z</dcterms:modified>
</cp:coreProperties>
</file>